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777875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5" name="Rectangle 6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D52CA-3E6A-4382-A984-DF73CA13D305}" type="datetimeFigureOut">
              <a:rPr lang="zh-TW" altLang="en-US"/>
              <a:pPr>
                <a:defRPr/>
              </a:pPr>
              <a:t>2011/10/21</a:t>
            </a:fld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86094-B742-4FD4-B544-8D03DDAD0BD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EF93A-968A-417B-9B0B-18DCD8BF5144}" type="datetimeFigureOut">
              <a:rPr lang="zh-TW" altLang="en-US"/>
              <a:pPr>
                <a:defRPr/>
              </a:pPr>
              <a:t>2011/10/21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51920-DB91-4A7E-AFA0-BF71EE790F2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8FD1A-EBDB-4A0E-955B-86BE1961B172}" type="datetimeFigureOut">
              <a:rPr lang="zh-TW" altLang="en-US"/>
              <a:pPr>
                <a:defRPr/>
              </a:pPr>
              <a:t>2011/10/21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E3C4A-9574-4CE1-9BB9-1A320754295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317BA-B869-4791-AA3F-A2DC2E4D7E2C}" type="datetimeFigureOut">
              <a:rPr lang="zh-TW" altLang="en-US"/>
              <a:pPr>
                <a:defRPr/>
              </a:pPr>
              <a:t>2011/10/21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D46C4-C0C7-40CC-95B5-B92842F9433D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777875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5" name="Rectangle 7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/>
          <a:lstStyle>
            <a:lvl1pPr algn="l">
              <a:defRPr sz="5400" b="0" cap="all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CD6-2449-4837-BD59-F6DB62E0CAC8}" type="datetimeFigureOut">
              <a:rPr lang="zh-TW" altLang="en-US"/>
              <a:pPr>
                <a:defRPr/>
              </a:pPr>
              <a:t>2011/10/21</a:t>
            </a:fld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B1BEC-9E50-46D1-A39E-C9EA22D4824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8897B-6509-458C-83AA-231C1D332503}" type="datetimeFigureOut">
              <a:rPr lang="zh-TW" altLang="en-US"/>
              <a:pPr>
                <a:defRPr/>
              </a:pPr>
              <a:t>2011/10/21</a:t>
            </a:fld>
            <a:endParaRPr lang="zh-TW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A9A9A-61E6-48EF-A30F-FB8D59D38AB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>
            <a:off x="7588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2"/>
          <p:cNvCxnSpPr/>
          <p:nvPr/>
        </p:nvCxnSpPr>
        <p:spPr>
          <a:xfrm>
            <a:off x="46450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1EC55-888B-4723-B6FA-59CA8ABA45B9}" type="datetimeFigureOut">
              <a:rPr lang="zh-TW" altLang="en-US"/>
              <a:pPr>
                <a:defRPr/>
              </a:pPr>
              <a:t>2011/10/21</a:t>
            </a:fld>
            <a:endParaRPr lang="zh-TW" alt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B11EA-BEE3-47A1-9EDF-4A9BB811244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BE569-5BD3-46CB-90EC-BC51B5EBE982}" type="datetimeFigureOut">
              <a:rPr lang="zh-TW" altLang="en-US"/>
              <a:pPr>
                <a:defRPr/>
              </a:pPr>
              <a:t>2011/10/21</a:t>
            </a:fld>
            <a:endParaRPr lang="zh-TW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4A346-EC80-42E0-AA93-C67D63508AA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FDADC-9C84-4C50-BFBB-AA572C672B3D}" type="datetimeFigureOut">
              <a:rPr lang="zh-TW" altLang="en-US"/>
              <a:pPr>
                <a:defRPr/>
              </a:pPr>
              <a:t>2011/10/21</a:t>
            </a:fld>
            <a:endParaRPr lang="zh-TW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ECC99-F912-42BB-BF1B-40699553868E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9"/>
          <p:cNvCxnSpPr/>
          <p:nvPr/>
        </p:nvCxnSpPr>
        <p:spPr>
          <a:xfrm rot="5400000">
            <a:off x="1677194" y="2515394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8A9AD-66D4-45E9-AA91-4201D3871802}" type="datetimeFigureOut">
              <a:rPr lang="zh-TW" altLang="en-US"/>
              <a:pPr>
                <a:defRPr/>
              </a:pPr>
              <a:t>2011/10/21</a:t>
            </a:fld>
            <a:endParaRPr lang="zh-TW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9A034-FA93-460C-8088-FA634F54DB0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C7E50-375A-46E3-B244-2D869D8EEAC2}" type="datetimeFigureOut">
              <a:rPr lang="zh-TW" altLang="en-US"/>
              <a:pPr>
                <a:defRPr/>
              </a:pPr>
              <a:t>2011/10/21</a:t>
            </a:fld>
            <a:endParaRPr lang="zh-TW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58123-59A5-4282-8A13-70BEEDD5DF9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4572000"/>
            <a:ext cx="6781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685800"/>
            <a:ext cx="7543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b="1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EF0A503-11D8-456A-B315-9EF88C95E869}" type="datetimeFigureOut">
              <a:rPr lang="zh-TW" altLang="en-US"/>
              <a:pPr>
                <a:defRPr/>
              </a:pPr>
              <a:t>2011/10/21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0" y="6208713"/>
            <a:ext cx="4873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8013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1pPr>
          </a:lstStyle>
          <a:p>
            <a:pPr>
              <a:defRPr/>
            </a:pPr>
            <a:fld id="{FD0FC597-9C0A-4BFF-8B7C-EA9D3B5FEE5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8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75" r:id="rId8"/>
    <p:sldLayoutId id="2147483667" r:id="rId9"/>
    <p:sldLayoutId id="2147483666" r:id="rId10"/>
    <p:sldLayoutId id="214748366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400" kern="1200">
          <a:solidFill>
            <a:srgbClr val="262626"/>
          </a:solidFill>
          <a:latin typeface="+mj-lt"/>
          <a:ea typeface="+mj-ea"/>
          <a:cs typeface="微軟正黑體"/>
        </a:defRPr>
      </a:lvl1pPr>
      <a:lvl2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  <a:ea typeface="微軟正黑體"/>
          <a:cs typeface="微軟正黑體"/>
        </a:defRPr>
      </a:lvl2pPr>
      <a:lvl3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  <a:ea typeface="微軟正黑體"/>
          <a:cs typeface="微軟正黑體"/>
        </a:defRPr>
      </a:lvl3pPr>
      <a:lvl4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  <a:ea typeface="微軟正黑體"/>
          <a:cs typeface="微軟正黑體"/>
        </a:defRPr>
      </a:lvl4pPr>
      <a:lvl5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  <a:ea typeface="微軟正黑體"/>
          <a:cs typeface="微軟正黑體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3725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3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標題 1"/>
          <p:cNvSpPr>
            <a:spLocks noGrp="1"/>
          </p:cNvSpPr>
          <p:nvPr>
            <p:ph type="ctrTitle"/>
          </p:nvPr>
        </p:nvSpPr>
        <p:spPr>
          <a:xfrm>
            <a:off x="755650" y="260350"/>
            <a:ext cx="7543800" cy="4229100"/>
          </a:xfrm>
        </p:spPr>
        <p:txBody>
          <a:bodyPr/>
          <a:lstStyle/>
          <a:p>
            <a:r>
              <a:rPr lang="en-US" altLang="zh-TW" sz="7200" smtClean="0"/>
              <a:t>ShineCue </a:t>
            </a:r>
            <a:br>
              <a:rPr lang="en-US" altLang="zh-TW" sz="7200" smtClean="0"/>
            </a:br>
            <a:r>
              <a:rPr lang="zh-TW" altLang="en-US" sz="6000" smtClean="0"/>
              <a:t>多媒體翻頁電子書分享社群網站暨編輯軟體分享</a:t>
            </a:r>
          </a:p>
        </p:txBody>
      </p:sp>
      <p:sp>
        <p:nvSpPr>
          <p:cNvPr id="13314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zh-TW" altLang="en-US" smtClean="0"/>
              <a:t>嘉義市教育網路中心 陳宗儀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標題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481888" cy="1600200"/>
          </a:xfrm>
        </p:spPr>
        <p:txBody>
          <a:bodyPr/>
          <a:lstStyle/>
          <a:p>
            <a:r>
              <a:rPr lang="en-US" altLang="zh-TW" sz="2800" smtClean="0"/>
              <a:t>ShineCue </a:t>
            </a:r>
            <a:r>
              <a:rPr lang="zh-TW" altLang="en-US" sz="2800" smtClean="0"/>
              <a:t>多媒體翻頁電子書編輯軟體</a:t>
            </a:r>
          </a:p>
        </p:txBody>
      </p:sp>
      <p:sp>
        <p:nvSpPr>
          <p:cNvPr id="22530" name="內容版面配置區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82613"/>
          </a:xfrm>
        </p:spPr>
        <p:txBody>
          <a:bodyPr/>
          <a:lstStyle/>
          <a:p>
            <a:r>
              <a:rPr lang="zh-TW" altLang="en-US" sz="3600" smtClean="0"/>
              <a:t>應用參考模式</a:t>
            </a:r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914400" y="1341438"/>
            <a:ext cx="7834313" cy="503237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kumimoji="0" lang="zh-TW" altLang="en-US" sz="2800" dirty="0"/>
              <a:t>壹、師生創意產出模式</a:t>
            </a:r>
            <a:endParaRPr kumimoji="0" lang="en-US" altLang="zh-TW" sz="2800" dirty="0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844675"/>
            <a:ext cx="5545138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標題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481888" cy="1600200"/>
          </a:xfrm>
        </p:spPr>
        <p:txBody>
          <a:bodyPr/>
          <a:lstStyle/>
          <a:p>
            <a:r>
              <a:rPr lang="en-US" altLang="zh-TW" sz="2800" smtClean="0"/>
              <a:t>ShineCue </a:t>
            </a:r>
            <a:r>
              <a:rPr lang="zh-TW" altLang="en-US" sz="2800" smtClean="0"/>
              <a:t>多媒體翻頁電子書編輯軟體</a:t>
            </a:r>
          </a:p>
        </p:txBody>
      </p:sp>
      <p:sp>
        <p:nvSpPr>
          <p:cNvPr id="23554" name="內容版面配置區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82613"/>
          </a:xfrm>
        </p:spPr>
        <p:txBody>
          <a:bodyPr/>
          <a:lstStyle/>
          <a:p>
            <a:r>
              <a:rPr lang="zh-TW" altLang="en-US" sz="3600" smtClean="0"/>
              <a:t>應用參考模式</a:t>
            </a:r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914400" y="1341438"/>
            <a:ext cx="7834313" cy="503237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kumimoji="0" lang="zh-TW" altLang="en-US" sz="2800" dirty="0"/>
              <a:t>貳、定期出版物或宣傳品 </a:t>
            </a:r>
            <a:endParaRPr kumimoji="0" lang="en-US" altLang="zh-TW" sz="2800" dirty="0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844675"/>
            <a:ext cx="5459413" cy="370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標題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481888" cy="1600200"/>
          </a:xfrm>
        </p:spPr>
        <p:txBody>
          <a:bodyPr/>
          <a:lstStyle/>
          <a:p>
            <a:r>
              <a:rPr lang="en-US" altLang="zh-TW" sz="2800" smtClean="0"/>
              <a:t>ShineCue </a:t>
            </a:r>
            <a:r>
              <a:rPr lang="zh-TW" altLang="en-US" sz="2800" smtClean="0"/>
              <a:t>多媒體翻頁電子書編輯軟體</a:t>
            </a:r>
          </a:p>
        </p:txBody>
      </p:sp>
      <p:sp>
        <p:nvSpPr>
          <p:cNvPr id="24578" name="內容版面配置區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82613"/>
          </a:xfrm>
        </p:spPr>
        <p:txBody>
          <a:bodyPr/>
          <a:lstStyle/>
          <a:p>
            <a:r>
              <a:rPr lang="zh-TW" altLang="en-US" sz="3600" smtClean="0"/>
              <a:t>應用參考模式</a:t>
            </a:r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914400" y="1341438"/>
            <a:ext cx="7834313" cy="503237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kumimoji="0" lang="zh-TW" altLang="en-US" sz="2800" dirty="0"/>
              <a:t>叁、校園專案成果</a:t>
            </a:r>
            <a:endParaRPr kumimoji="0" lang="en-US" altLang="zh-TW" sz="2800" dirty="0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860550"/>
            <a:ext cx="5454650" cy="372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標題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481888" cy="1600200"/>
          </a:xfrm>
        </p:spPr>
        <p:txBody>
          <a:bodyPr/>
          <a:lstStyle/>
          <a:p>
            <a:r>
              <a:rPr lang="en-US" altLang="zh-TW" sz="2800" smtClean="0"/>
              <a:t>ShineCue </a:t>
            </a:r>
            <a:r>
              <a:rPr lang="zh-TW" altLang="en-US" sz="2800" smtClean="0"/>
              <a:t>多媒體翻頁電子書編輯軟體</a:t>
            </a:r>
          </a:p>
        </p:txBody>
      </p:sp>
      <p:sp>
        <p:nvSpPr>
          <p:cNvPr id="25602" name="內容版面配置區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82613"/>
          </a:xfrm>
        </p:spPr>
        <p:txBody>
          <a:bodyPr/>
          <a:lstStyle/>
          <a:p>
            <a:r>
              <a:rPr lang="zh-TW" altLang="en-US" sz="3600" smtClean="0"/>
              <a:t>軟體特色</a:t>
            </a:r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914400" y="1341438"/>
            <a:ext cx="7834313" cy="410368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kumimoji="0" lang="zh-TW" altLang="en-US" sz="2800" dirty="0"/>
              <a:t>（一）支援作業系統：</a:t>
            </a:r>
            <a:r>
              <a:rPr kumimoji="0" lang="en-US" altLang="zh-TW" sz="2800" dirty="0"/>
              <a:t>MS WIN XP.WIN 7. </a:t>
            </a:r>
          </a:p>
          <a:p>
            <a:pPr fontAlgn="auto">
              <a:spcAft>
                <a:spcPts val="0"/>
              </a:spcAft>
              <a:defRPr/>
            </a:pPr>
            <a:r>
              <a:rPr kumimoji="0" lang="zh-TW" altLang="en-US" sz="2800" dirty="0"/>
              <a:t>（二）閱讀模式支援：</a:t>
            </a:r>
            <a:r>
              <a:rPr kumimoji="0" lang="en-US" altLang="zh-TW" sz="2800" dirty="0" err="1" smtClean="0"/>
              <a:t>IE.Firefox.chrome</a:t>
            </a:r>
            <a:endParaRPr kumimoji="0" lang="en-US" altLang="zh-TW" sz="28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zh-TW" altLang="en-US" sz="2800" dirty="0" smtClean="0"/>
              <a:t>　　（</a:t>
            </a:r>
            <a:r>
              <a:rPr kumimoji="0" lang="zh-TW" altLang="en-US" sz="2800" dirty="0"/>
              <a:t>需安裝</a:t>
            </a:r>
            <a:r>
              <a:rPr kumimoji="0" lang="en-US" altLang="zh-TW" sz="2800" dirty="0"/>
              <a:t>MS </a:t>
            </a:r>
            <a:r>
              <a:rPr kumimoji="0" lang="en-US" altLang="zh-TW" sz="2800" dirty="0" err="1"/>
              <a:t>SilverIight</a:t>
            </a:r>
            <a:r>
              <a:rPr kumimoji="0" lang="en-US" altLang="zh-TW" sz="2800" dirty="0"/>
              <a:t>). </a:t>
            </a:r>
          </a:p>
          <a:p>
            <a:pPr fontAlgn="auto">
              <a:spcAft>
                <a:spcPts val="0"/>
              </a:spcAft>
              <a:defRPr/>
            </a:pPr>
            <a:r>
              <a:rPr kumimoji="0" lang="zh-TW" altLang="en-US" sz="2800" dirty="0"/>
              <a:t>（三）書本製作模組化</a:t>
            </a:r>
            <a:r>
              <a:rPr kumimoji="0" lang="en-US" altLang="zh-TW" sz="2800" dirty="0"/>
              <a:t>-</a:t>
            </a:r>
            <a:r>
              <a:rPr kumimoji="0" lang="zh-TW" altLang="en-US" sz="2800" dirty="0"/>
              <a:t>師生編輯更方便． </a:t>
            </a:r>
          </a:p>
          <a:p>
            <a:pPr fontAlgn="auto">
              <a:spcAft>
                <a:spcPts val="0"/>
              </a:spcAft>
              <a:defRPr/>
            </a:pPr>
            <a:r>
              <a:rPr kumimoji="0" lang="zh-TW" altLang="en-US" sz="2800" dirty="0"/>
              <a:t>（四）支援逐頁批次匯入以下檔案格式：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TW" sz="2800" dirty="0" smtClean="0"/>
              <a:t>	PPT.PDF.JPG.PNG.WAV.WMA.MP3</a:t>
            </a:r>
            <a:r>
              <a:rPr kumimoji="0" lang="en-US" altLang="zh-TW" sz="2800" dirty="0"/>
              <a:t>. </a:t>
            </a:r>
            <a:endParaRPr kumimoji="0" lang="en-US" altLang="zh-TW" sz="28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標題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481888" cy="1600200"/>
          </a:xfrm>
        </p:spPr>
        <p:txBody>
          <a:bodyPr/>
          <a:lstStyle/>
          <a:p>
            <a:r>
              <a:rPr lang="en-US" altLang="zh-TW" sz="2800" smtClean="0"/>
              <a:t>ShineCue </a:t>
            </a:r>
            <a:r>
              <a:rPr lang="zh-TW" altLang="en-US" sz="2800" smtClean="0"/>
              <a:t>多媒體翻頁電子書編輯軟體</a:t>
            </a:r>
          </a:p>
        </p:txBody>
      </p:sp>
      <p:sp>
        <p:nvSpPr>
          <p:cNvPr id="26626" name="內容版面配置區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82613"/>
          </a:xfrm>
        </p:spPr>
        <p:txBody>
          <a:bodyPr/>
          <a:lstStyle/>
          <a:p>
            <a:r>
              <a:rPr lang="zh-TW" altLang="en-US" sz="3600" smtClean="0"/>
              <a:t>軟體特色</a:t>
            </a:r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914400" y="1341438"/>
            <a:ext cx="7834313" cy="410368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kumimoji="0" lang="zh-TW" altLang="en-US" sz="2800" dirty="0"/>
              <a:t>（五）支援目錄閱覽自動翻頁及超連結設定． </a:t>
            </a:r>
          </a:p>
          <a:p>
            <a:pPr fontAlgn="auto">
              <a:spcAft>
                <a:spcPts val="0"/>
              </a:spcAft>
              <a:defRPr/>
            </a:pPr>
            <a:r>
              <a:rPr kumimoji="0" lang="zh-TW" altLang="en-US" sz="2800" dirty="0"/>
              <a:t>（六）支援呼叫其他文件或檔案功能． </a:t>
            </a:r>
          </a:p>
          <a:p>
            <a:pPr fontAlgn="auto">
              <a:spcAft>
                <a:spcPts val="0"/>
              </a:spcAft>
              <a:defRPr/>
            </a:pPr>
            <a:r>
              <a:rPr kumimoji="0" lang="zh-TW" altLang="en-US" sz="2800" dirty="0"/>
              <a:t>（七）支援背景音樂，內頁自設音樂及即時</a:t>
            </a:r>
            <a:r>
              <a:rPr kumimoji="0" lang="zh-TW" altLang="en-US" sz="2800" dirty="0" smtClean="0"/>
              <a:t>錄</a:t>
            </a:r>
            <a:r>
              <a:rPr kumimoji="0" lang="en-US" altLang="zh-TW" sz="2800" dirty="0" smtClean="0"/>
              <a:t>	</a:t>
            </a:r>
            <a:r>
              <a:rPr kumimoji="0" lang="zh-TW" altLang="en-US" sz="2800" dirty="0" smtClean="0"/>
              <a:t>　音</a:t>
            </a:r>
            <a:r>
              <a:rPr kumimoji="0" lang="zh-TW" altLang="en-US" sz="2800" dirty="0"/>
              <a:t>配頁功能． </a:t>
            </a:r>
          </a:p>
          <a:p>
            <a:pPr fontAlgn="auto">
              <a:spcAft>
                <a:spcPts val="0"/>
              </a:spcAft>
              <a:defRPr/>
            </a:pPr>
            <a:r>
              <a:rPr kumimoji="0" lang="zh-TW" altLang="en-US" sz="2800" dirty="0"/>
              <a:t>（八）支援附加檔案外掛</a:t>
            </a:r>
            <a:r>
              <a:rPr kumimoji="0" lang="zh-TW" altLang="en-US" sz="2800" dirty="0" smtClean="0"/>
              <a:t>功能</a:t>
            </a:r>
            <a:r>
              <a:rPr kumimoji="0" lang="en-US" altLang="zh-TW" sz="2800" dirty="0" smtClean="0"/>
              <a:t>	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zh-TW" altLang="en-US" sz="2800" dirty="0" smtClean="0"/>
              <a:t>　　　（</a:t>
            </a:r>
            <a:r>
              <a:rPr kumimoji="0" lang="zh-TW" altLang="en-US" sz="2800" dirty="0"/>
              <a:t>例如使用 </a:t>
            </a:r>
            <a:r>
              <a:rPr kumimoji="0" lang="en-US" altLang="zh-TW" sz="2800" dirty="0"/>
              <a:t>Flash </a:t>
            </a:r>
            <a:r>
              <a:rPr kumimoji="0" lang="zh-TW" altLang="en-US" sz="2800" dirty="0"/>
              <a:t>動畫的附加檔案） </a:t>
            </a:r>
            <a:endParaRPr kumimoji="0" lang="en-US" altLang="zh-TW" sz="28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標題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481888" cy="1600200"/>
          </a:xfrm>
        </p:spPr>
        <p:txBody>
          <a:bodyPr/>
          <a:lstStyle/>
          <a:p>
            <a:r>
              <a:rPr lang="en-US" altLang="zh-TW" sz="2800" smtClean="0"/>
              <a:t>ShineCue </a:t>
            </a:r>
            <a:r>
              <a:rPr lang="zh-TW" altLang="en-US" sz="2800" smtClean="0"/>
              <a:t>多媒體翻頁電子書編輯軟體</a:t>
            </a:r>
          </a:p>
        </p:txBody>
      </p:sp>
      <p:sp>
        <p:nvSpPr>
          <p:cNvPr id="27650" name="內容版面配置區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82613"/>
          </a:xfrm>
        </p:spPr>
        <p:txBody>
          <a:bodyPr/>
          <a:lstStyle/>
          <a:p>
            <a:r>
              <a:rPr lang="zh-TW" altLang="en-US" sz="3600" smtClean="0"/>
              <a:t>軟體特色</a:t>
            </a:r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914400" y="1341438"/>
            <a:ext cx="7834313" cy="410368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kumimoji="0" lang="zh-TW" altLang="en-US" sz="2800" dirty="0"/>
              <a:t>（九）匯出書本時自動產生</a:t>
            </a:r>
            <a:r>
              <a:rPr kumimoji="0" lang="zh-TW" altLang="en-US" sz="2800" dirty="0" smtClean="0"/>
              <a:t>支援</a:t>
            </a:r>
            <a:endParaRPr kumimoji="0" lang="en-US" altLang="zh-TW" sz="28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zh-TW" altLang="en-US" sz="2800" dirty="0"/>
              <a:t>　</a:t>
            </a:r>
            <a:r>
              <a:rPr kumimoji="0" lang="zh-TW" altLang="en-US" sz="2800" dirty="0" smtClean="0"/>
              <a:t>　　　網頁</a:t>
            </a:r>
            <a:r>
              <a:rPr kumimoji="0" lang="zh-TW" altLang="en-US" sz="2800" dirty="0"/>
              <a:t>伺服器</a:t>
            </a:r>
            <a:r>
              <a:rPr kumimoji="0" lang="zh-TW" altLang="en-US" sz="2800" dirty="0" smtClean="0"/>
              <a:t>之目錄</a:t>
            </a:r>
            <a:r>
              <a:rPr kumimoji="0" lang="zh-TW" altLang="en-US" sz="2800" dirty="0"/>
              <a:t>及檔案． </a:t>
            </a:r>
          </a:p>
          <a:p>
            <a:pPr fontAlgn="auto">
              <a:spcAft>
                <a:spcPts val="0"/>
              </a:spcAft>
              <a:defRPr/>
            </a:pPr>
            <a:r>
              <a:rPr kumimoji="0" lang="zh-TW" altLang="en-US" sz="2800" dirty="0"/>
              <a:t>（十）支援閱覽書本時各項教學</a:t>
            </a:r>
            <a:r>
              <a:rPr kumimoji="0" lang="zh-TW" altLang="en-US" sz="2800" dirty="0" smtClean="0"/>
              <a:t>提示</a:t>
            </a:r>
            <a:endParaRPr kumimoji="0" lang="en-US" altLang="zh-TW" sz="28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TW" sz="2800" dirty="0"/>
              <a:t>	</a:t>
            </a:r>
            <a:r>
              <a:rPr kumimoji="0" lang="zh-TW" altLang="en-US" sz="2800" dirty="0" smtClean="0"/>
              <a:t>　（</a:t>
            </a:r>
            <a:r>
              <a:rPr kumimoji="0" lang="zh-TW" altLang="en-US" sz="2800" dirty="0"/>
              <a:t>文字、螢光、畫線等） </a:t>
            </a:r>
          </a:p>
          <a:p>
            <a:pPr fontAlgn="auto">
              <a:spcAft>
                <a:spcPts val="0"/>
              </a:spcAft>
              <a:defRPr/>
            </a:pPr>
            <a:r>
              <a:rPr kumimoji="0" lang="zh-TW" altLang="en-US" sz="2800" dirty="0"/>
              <a:t>（十一）支援匯出書本上傳社群</a:t>
            </a:r>
            <a:r>
              <a:rPr kumimoji="0" lang="zh-TW" altLang="en-US" sz="2800" dirty="0" smtClean="0"/>
              <a:t>網站</a:t>
            </a:r>
            <a:r>
              <a:rPr kumimoji="0" lang="en-US" altLang="zh-TW" sz="2800" dirty="0" smtClean="0"/>
              <a:t>	</a:t>
            </a:r>
            <a:r>
              <a:rPr kumimoji="0" lang="zh-TW" altLang="en-US" sz="2800" dirty="0" smtClean="0"/>
              <a:t>　　　</a:t>
            </a:r>
            <a:endParaRPr kumimoji="0" lang="en-US" altLang="zh-TW" sz="28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zh-TW" altLang="en-US" sz="2800" dirty="0"/>
              <a:t>　</a:t>
            </a:r>
            <a:r>
              <a:rPr kumimoji="0" lang="zh-TW" altLang="en-US" sz="2800" dirty="0" smtClean="0"/>
              <a:t>　　　</a:t>
            </a:r>
            <a:r>
              <a:rPr kumimoji="0" lang="en-US" altLang="zh-TW" sz="2800" dirty="0" smtClean="0"/>
              <a:t>(</a:t>
            </a:r>
            <a:r>
              <a:rPr kumimoji="0" lang="en-US" altLang="zh-TW" sz="2800" dirty="0"/>
              <a:t>Http://ebook.cy.edu.tw)</a:t>
            </a:r>
            <a:endParaRPr kumimoji="0" lang="en-US" altLang="zh-TW" sz="28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標題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481888" cy="1600200"/>
          </a:xfrm>
        </p:spPr>
        <p:txBody>
          <a:bodyPr/>
          <a:lstStyle/>
          <a:p>
            <a:r>
              <a:rPr lang="en-US" altLang="zh-TW" sz="2800" smtClean="0"/>
              <a:t>ShineCue </a:t>
            </a:r>
            <a:r>
              <a:rPr lang="zh-TW" altLang="en-US" sz="2800" smtClean="0"/>
              <a:t>多媒體翻頁電子書編輯軟體</a:t>
            </a:r>
          </a:p>
        </p:txBody>
      </p:sp>
      <p:sp>
        <p:nvSpPr>
          <p:cNvPr id="28674" name="內容版面配置區 2"/>
          <p:cNvSpPr>
            <a:spLocks noGrp="1"/>
          </p:cNvSpPr>
          <p:nvPr>
            <p:ph idx="1"/>
          </p:nvPr>
        </p:nvSpPr>
        <p:spPr>
          <a:xfrm>
            <a:off x="1908175" y="2492375"/>
            <a:ext cx="7543800" cy="584200"/>
          </a:xfrm>
        </p:spPr>
        <p:txBody>
          <a:bodyPr/>
          <a:lstStyle/>
          <a:p>
            <a:r>
              <a:rPr lang="zh-TW" altLang="en-US" sz="4400" smtClean="0"/>
              <a:t>實體雜誌電子化演示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標題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481888" cy="1600200"/>
          </a:xfrm>
        </p:spPr>
        <p:txBody>
          <a:bodyPr/>
          <a:lstStyle/>
          <a:p>
            <a:r>
              <a:rPr lang="en-US" altLang="zh-TW" sz="2800" smtClean="0"/>
              <a:t>ShineCue </a:t>
            </a:r>
            <a:r>
              <a:rPr lang="zh-TW" altLang="en-US" sz="2800" smtClean="0"/>
              <a:t>多媒體翻頁電子書編輯軟體</a:t>
            </a:r>
          </a:p>
        </p:txBody>
      </p:sp>
      <p:sp>
        <p:nvSpPr>
          <p:cNvPr id="29698" name="內容版面配置區 2"/>
          <p:cNvSpPr>
            <a:spLocks noGrp="1"/>
          </p:cNvSpPr>
          <p:nvPr>
            <p:ph idx="1"/>
          </p:nvPr>
        </p:nvSpPr>
        <p:spPr>
          <a:xfrm>
            <a:off x="2627313" y="2781300"/>
            <a:ext cx="7543800" cy="58261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zh-TW" altLang="en-US" sz="7200" smtClean="0"/>
              <a:t>Ｑ</a:t>
            </a:r>
            <a:r>
              <a:rPr lang="zh-TW" altLang="en-US" sz="4400" smtClean="0"/>
              <a:t>　＆　</a:t>
            </a:r>
            <a:r>
              <a:rPr lang="zh-TW" altLang="en-US" sz="7200" smtClean="0"/>
              <a:t>Ａ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標題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481888" cy="1600200"/>
          </a:xfrm>
        </p:spPr>
        <p:txBody>
          <a:bodyPr/>
          <a:lstStyle/>
          <a:p>
            <a:r>
              <a:rPr lang="en-US" altLang="zh-TW" sz="2800" smtClean="0"/>
              <a:t>ShineCue </a:t>
            </a:r>
            <a:r>
              <a:rPr lang="zh-TW" altLang="en-US" sz="2800" smtClean="0"/>
              <a:t>多媒體翻頁電子書分享社群網站</a:t>
            </a:r>
          </a:p>
        </p:txBody>
      </p:sp>
      <p:sp>
        <p:nvSpPr>
          <p:cNvPr id="14338" name="內容版面配置區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82613"/>
          </a:xfrm>
        </p:spPr>
        <p:txBody>
          <a:bodyPr/>
          <a:lstStyle/>
          <a:p>
            <a:r>
              <a:rPr lang="zh-TW" altLang="en-US" smtClean="0"/>
              <a:t>社群網站 </a:t>
            </a:r>
            <a:r>
              <a:rPr lang="en-US" altLang="zh-TW" smtClean="0"/>
              <a:t>Http://ebook.cy.edu.tw </a:t>
            </a:r>
            <a:endParaRPr lang="zh-TW" altLang="en-US" smtClean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196975"/>
            <a:ext cx="5643563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標題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481888" cy="1600200"/>
          </a:xfrm>
        </p:spPr>
        <p:txBody>
          <a:bodyPr/>
          <a:lstStyle/>
          <a:p>
            <a:r>
              <a:rPr lang="en-US" altLang="zh-TW" sz="2800" smtClean="0"/>
              <a:t>ShineCue </a:t>
            </a:r>
            <a:r>
              <a:rPr lang="zh-TW" altLang="en-US" sz="2800" smtClean="0"/>
              <a:t>多媒體翻頁電子書分享社群網站</a:t>
            </a:r>
          </a:p>
        </p:txBody>
      </p:sp>
      <p:sp>
        <p:nvSpPr>
          <p:cNvPr id="15362" name="內容版面配置區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82613"/>
          </a:xfrm>
        </p:spPr>
        <p:txBody>
          <a:bodyPr/>
          <a:lstStyle/>
          <a:p>
            <a:r>
              <a:rPr lang="zh-TW" altLang="en-US" sz="4400" smtClean="0"/>
              <a:t>特色</a:t>
            </a:r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914400" y="1341438"/>
            <a:ext cx="7834313" cy="37433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kumimoji="0" lang="zh-TW" altLang="en-US" sz="2800" dirty="0" smtClean="0"/>
              <a:t>授權</a:t>
            </a:r>
            <a:r>
              <a:rPr kumimoji="0" lang="zh-TW" altLang="en-US" sz="2800" dirty="0"/>
              <a:t>使用</a:t>
            </a:r>
            <a:r>
              <a:rPr kumimoji="0" lang="zh-TW" altLang="en-US" sz="2800" dirty="0" smtClean="0"/>
              <a:t>縣市</a:t>
            </a:r>
            <a:endParaRPr kumimoji="0" lang="en-US" altLang="zh-TW" sz="2800" dirty="0" smtClean="0"/>
          </a:p>
          <a:p>
            <a:pPr fontAlgn="auto">
              <a:spcAft>
                <a:spcPts val="0"/>
              </a:spcAft>
              <a:defRPr/>
            </a:pPr>
            <a:r>
              <a:rPr kumimoji="0" lang="zh-TW" altLang="en-US" sz="2800" dirty="0" smtClean="0"/>
              <a:t>支援</a:t>
            </a:r>
            <a:r>
              <a:rPr kumimoji="0" lang="zh-TW" altLang="en-US" sz="2800" dirty="0"/>
              <a:t>各校管理人員自行管理師生權限</a:t>
            </a:r>
            <a:r>
              <a:rPr kumimoji="0" lang="zh-TW" altLang="en-US" sz="2800" dirty="0" smtClean="0"/>
              <a:t>功能</a:t>
            </a:r>
            <a:endParaRPr kumimoji="0" lang="en-US" altLang="zh-TW" sz="2800" dirty="0" smtClean="0"/>
          </a:p>
          <a:p>
            <a:pPr fontAlgn="auto">
              <a:spcAft>
                <a:spcPts val="0"/>
              </a:spcAft>
              <a:defRPr/>
            </a:pPr>
            <a:r>
              <a:rPr kumimoji="0" lang="zh-TW" altLang="en-US" sz="2800" dirty="0"/>
              <a:t>支援各校師生作品成果彙整</a:t>
            </a:r>
            <a:r>
              <a:rPr kumimoji="0" lang="zh-TW" altLang="en-US" sz="2800" dirty="0" smtClean="0"/>
              <a:t>功能</a:t>
            </a:r>
            <a:endParaRPr kumimoji="0" lang="en-US" altLang="zh-TW" sz="28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TW" sz="2800" dirty="0" smtClean="0"/>
              <a:t>    (</a:t>
            </a:r>
            <a:r>
              <a:rPr kumimoji="0" lang="zh-TW" altLang="en-US" sz="2800" dirty="0"/>
              <a:t>超連結可以自行運用</a:t>
            </a:r>
            <a:r>
              <a:rPr kumimoji="0" lang="en-US" altLang="zh-TW" sz="2800" dirty="0" smtClean="0"/>
              <a:t>)</a:t>
            </a:r>
          </a:p>
          <a:p>
            <a:pPr fontAlgn="auto">
              <a:spcAft>
                <a:spcPts val="0"/>
              </a:spcAft>
              <a:defRPr/>
            </a:pPr>
            <a:r>
              <a:rPr kumimoji="0" lang="zh-TW" altLang="en-US" sz="2800" dirty="0" smtClean="0"/>
              <a:t>書籍</a:t>
            </a:r>
            <a:r>
              <a:rPr kumimoji="0" lang="zh-TW" altLang="en-US" sz="2800" dirty="0"/>
              <a:t>分類齊全</a:t>
            </a:r>
            <a:r>
              <a:rPr kumimoji="0" lang="en-US" altLang="zh-TW" sz="2800" dirty="0"/>
              <a:t>-</a:t>
            </a:r>
            <a:r>
              <a:rPr kumimoji="0" lang="zh-TW" altLang="en-US" sz="2800" dirty="0"/>
              <a:t>方便尋找與分享書本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en-US" altLang="zh-TW" sz="28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標題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481888" cy="1600200"/>
          </a:xfrm>
        </p:spPr>
        <p:txBody>
          <a:bodyPr/>
          <a:lstStyle/>
          <a:p>
            <a:r>
              <a:rPr lang="en-US" altLang="zh-TW" sz="2800" smtClean="0"/>
              <a:t>ShineCue </a:t>
            </a:r>
            <a:r>
              <a:rPr lang="zh-TW" altLang="en-US" sz="2800" smtClean="0"/>
              <a:t>多媒體翻頁電子書分享社群網站</a:t>
            </a:r>
          </a:p>
        </p:txBody>
      </p:sp>
      <p:sp>
        <p:nvSpPr>
          <p:cNvPr id="16386" name="內容版面配置區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82613"/>
          </a:xfrm>
        </p:spPr>
        <p:txBody>
          <a:bodyPr/>
          <a:lstStyle/>
          <a:p>
            <a:r>
              <a:rPr lang="zh-TW" altLang="en-US" sz="4400" smtClean="0"/>
              <a:t>授權使用縣市</a:t>
            </a:r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914400" y="1341438"/>
            <a:ext cx="7834313" cy="37433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kumimoji="0" lang="zh-TW" altLang="en-US" sz="2800" dirty="0" smtClean="0"/>
              <a:t>第一階段</a:t>
            </a:r>
            <a:r>
              <a:rPr kumimoji="0" lang="en-US" altLang="zh-TW" sz="2800" dirty="0" smtClean="0"/>
              <a:t>(</a:t>
            </a:r>
            <a:r>
              <a:rPr kumimoji="0" lang="zh-TW" altLang="en-US" sz="2800" dirty="0" smtClean="0"/>
              <a:t>目前已授權</a:t>
            </a:r>
            <a:r>
              <a:rPr kumimoji="0" lang="en-US" altLang="zh-TW" sz="2800" dirty="0" smtClean="0"/>
              <a:t>)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zh-TW" altLang="en-US" sz="2800" dirty="0" smtClean="0"/>
              <a:t>基隆市</a:t>
            </a:r>
            <a:r>
              <a:rPr kumimoji="0" lang="en-US" altLang="zh-TW" sz="2800" dirty="0"/>
              <a:t>.</a:t>
            </a:r>
            <a:r>
              <a:rPr kumimoji="0" lang="zh-TW" altLang="en-US" sz="2800" dirty="0"/>
              <a:t>新竹縣</a:t>
            </a:r>
            <a:r>
              <a:rPr kumimoji="0" lang="en-US" altLang="zh-TW" sz="2800" dirty="0"/>
              <a:t>.</a:t>
            </a:r>
            <a:r>
              <a:rPr kumimoji="0" lang="zh-TW" altLang="en-US" sz="2800" dirty="0"/>
              <a:t>嘉義市</a:t>
            </a:r>
            <a:r>
              <a:rPr kumimoji="0" lang="en-US" altLang="zh-TW" sz="2800" dirty="0"/>
              <a:t>.</a:t>
            </a:r>
            <a:r>
              <a:rPr kumimoji="0" lang="zh-TW" altLang="en-US" sz="2800" dirty="0"/>
              <a:t>台南市</a:t>
            </a:r>
            <a:r>
              <a:rPr kumimoji="0" lang="en-US" altLang="zh-TW" sz="2800" dirty="0"/>
              <a:t>.</a:t>
            </a:r>
            <a:r>
              <a:rPr kumimoji="0" lang="zh-TW" altLang="en-US" sz="2800" dirty="0"/>
              <a:t>高雄市</a:t>
            </a:r>
            <a:r>
              <a:rPr kumimoji="0" lang="en-US" altLang="zh-TW" sz="2800" dirty="0"/>
              <a:t>.</a:t>
            </a:r>
            <a:r>
              <a:rPr kumimoji="0" lang="zh-TW" altLang="en-US" sz="2800" dirty="0"/>
              <a:t>澎湖縣</a:t>
            </a:r>
            <a:r>
              <a:rPr kumimoji="0" lang="en-US" altLang="zh-TW" sz="2800" dirty="0"/>
              <a:t>.</a:t>
            </a:r>
            <a:r>
              <a:rPr kumimoji="0" lang="zh-TW" altLang="en-US" sz="2800" dirty="0"/>
              <a:t>金門縣</a:t>
            </a:r>
            <a:r>
              <a:rPr kumimoji="0" lang="en-US" altLang="zh-TW" sz="2800" dirty="0"/>
              <a:t>.</a:t>
            </a:r>
            <a:r>
              <a:rPr kumimoji="0" lang="zh-TW" altLang="en-US" sz="2800" dirty="0"/>
              <a:t>連江縣</a:t>
            </a:r>
            <a:r>
              <a:rPr kumimoji="0" lang="en-US" altLang="zh-TW" sz="2800" dirty="0"/>
              <a:t>.(</a:t>
            </a:r>
            <a:r>
              <a:rPr kumimoji="0" lang="zh-TW" altLang="en-US" sz="2800" dirty="0"/>
              <a:t>高中職以下學校教師學生在校在家使用</a:t>
            </a:r>
            <a:r>
              <a:rPr kumimoji="0" lang="en-US" altLang="zh-TW" sz="2800" dirty="0" smtClean="0"/>
              <a:t>)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en-US" altLang="zh-TW" sz="2800" dirty="0"/>
          </a:p>
          <a:p>
            <a:pPr fontAlgn="auto">
              <a:spcAft>
                <a:spcPts val="0"/>
              </a:spcAft>
              <a:defRPr/>
            </a:pPr>
            <a:r>
              <a:rPr kumimoji="0" lang="zh-TW" altLang="en-US" sz="2800" dirty="0" smtClean="0"/>
              <a:t>第二階段</a:t>
            </a:r>
            <a:r>
              <a:rPr kumimoji="0" lang="en-US" altLang="zh-TW" sz="2800" dirty="0" smtClean="0"/>
              <a:t>(</a:t>
            </a:r>
            <a:r>
              <a:rPr kumimoji="0" lang="zh-TW" altLang="en-US" sz="2800" dirty="0"/>
              <a:t>預定</a:t>
            </a:r>
            <a:r>
              <a:rPr kumimoji="0" lang="zh-TW" altLang="en-US" sz="2800" dirty="0" smtClean="0"/>
              <a:t>優先授權</a:t>
            </a:r>
            <a:r>
              <a:rPr kumimoji="0" lang="en-US" altLang="zh-TW" sz="2800" dirty="0"/>
              <a:t>)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zh-TW" altLang="en-US" sz="2800" dirty="0" smtClean="0"/>
              <a:t>雲嘉南及東部地區</a:t>
            </a:r>
            <a:endParaRPr kumimoji="0" lang="en-US" altLang="zh-TW" sz="28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標題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481888" cy="1600200"/>
          </a:xfrm>
        </p:spPr>
        <p:txBody>
          <a:bodyPr/>
          <a:lstStyle/>
          <a:p>
            <a:r>
              <a:rPr lang="en-US" altLang="zh-TW" sz="2800" smtClean="0"/>
              <a:t>ShineCue </a:t>
            </a:r>
            <a:r>
              <a:rPr lang="zh-TW" altLang="en-US" sz="2800" smtClean="0"/>
              <a:t>多媒體翻頁電子書分享社群網站</a:t>
            </a:r>
          </a:p>
        </p:txBody>
      </p:sp>
      <p:sp>
        <p:nvSpPr>
          <p:cNvPr id="17410" name="內容版面配置區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82613"/>
          </a:xfrm>
        </p:spPr>
        <p:txBody>
          <a:bodyPr/>
          <a:lstStyle/>
          <a:p>
            <a:r>
              <a:rPr lang="zh-TW" altLang="en-US" sz="3600" smtClean="0"/>
              <a:t>各校管理人員自行管理師生權限</a:t>
            </a:r>
          </a:p>
        </p:txBody>
      </p:sp>
      <p:sp>
        <p:nvSpPr>
          <p:cNvPr id="17411" name="內容版面配置區 2"/>
          <p:cNvSpPr txBox="1">
            <a:spLocks/>
          </p:cNvSpPr>
          <p:nvPr/>
        </p:nvSpPr>
        <p:spPr bwMode="auto">
          <a:xfrm>
            <a:off x="914400" y="1341438"/>
            <a:ext cx="783431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73050" indent="-27305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endParaRPr kumimoji="0" lang="en-US" altLang="zh-TW" sz="280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857375"/>
            <a:ext cx="2563812" cy="297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6" descr="C:\Users\CYskele\Desktop\2011-10-20_14184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2452688"/>
            <a:ext cx="4737100" cy="17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標題 1"/>
          <p:cNvSpPr>
            <a:spLocks noGrp="1"/>
          </p:cNvSpPr>
          <p:nvPr>
            <p:ph type="title"/>
          </p:nvPr>
        </p:nvSpPr>
        <p:spPr>
          <a:xfrm>
            <a:off x="762000" y="5516563"/>
            <a:ext cx="7481888" cy="655637"/>
          </a:xfrm>
        </p:spPr>
        <p:txBody>
          <a:bodyPr/>
          <a:lstStyle/>
          <a:p>
            <a:r>
              <a:rPr lang="en-US" altLang="zh-TW" sz="2800" smtClean="0"/>
              <a:t>ShineCue </a:t>
            </a:r>
            <a:r>
              <a:rPr lang="zh-TW" altLang="en-US" sz="2800" smtClean="0"/>
              <a:t>多媒體翻頁電子書分享社群網站</a:t>
            </a:r>
          </a:p>
        </p:txBody>
      </p:sp>
      <p:sp>
        <p:nvSpPr>
          <p:cNvPr id="18434" name="內容版面配置區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82613"/>
          </a:xfrm>
        </p:spPr>
        <p:txBody>
          <a:bodyPr/>
          <a:lstStyle/>
          <a:p>
            <a:r>
              <a:rPr lang="zh-TW" altLang="en-US" sz="3600" smtClean="0"/>
              <a:t>支援各校師生作品成果彙整功能</a:t>
            </a:r>
            <a:endParaRPr lang="en-US" altLang="zh-TW" sz="3600" smtClean="0"/>
          </a:p>
        </p:txBody>
      </p:sp>
      <p:sp>
        <p:nvSpPr>
          <p:cNvPr id="18435" name="內容版面配置區 2"/>
          <p:cNvSpPr txBox="1">
            <a:spLocks/>
          </p:cNvSpPr>
          <p:nvPr/>
        </p:nvSpPr>
        <p:spPr bwMode="auto">
          <a:xfrm>
            <a:off x="914400" y="1341438"/>
            <a:ext cx="783431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73050" indent="-27305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endParaRPr kumimoji="0" lang="en-US" altLang="zh-TW" sz="280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18436" name="Picture 2" descr="C:\Users\CYskele\Desktop\1026南投\2011-10-20_15492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341438"/>
            <a:ext cx="6553200" cy="336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矩形 3"/>
          <p:cNvSpPr>
            <a:spLocks noChangeArrowheads="1"/>
          </p:cNvSpPr>
          <p:nvPr/>
        </p:nvSpPr>
        <p:spPr bwMode="auto">
          <a:xfrm>
            <a:off x="3122613" y="4702175"/>
            <a:ext cx="30337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 sz="2400">
                <a:latin typeface="Times New Roman" pitchFamily="18" charset="0"/>
              </a:rPr>
              <a:t>超連結可以自行運用</a:t>
            </a:r>
            <a:endParaRPr kumimoji="0" lang="en-US" altLang="zh-TW" sz="2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標題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481888" cy="1600200"/>
          </a:xfrm>
        </p:spPr>
        <p:txBody>
          <a:bodyPr/>
          <a:lstStyle/>
          <a:p>
            <a:r>
              <a:rPr lang="en-US" altLang="zh-TW" sz="2800" smtClean="0"/>
              <a:t>ShineCue </a:t>
            </a:r>
            <a:r>
              <a:rPr lang="zh-TW" altLang="en-US" sz="2800" smtClean="0"/>
              <a:t>多媒體翻頁電子書分享社群網站</a:t>
            </a:r>
          </a:p>
        </p:txBody>
      </p:sp>
      <p:sp>
        <p:nvSpPr>
          <p:cNvPr id="19458" name="內容版面配置區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82613"/>
          </a:xfrm>
        </p:spPr>
        <p:txBody>
          <a:bodyPr/>
          <a:lstStyle/>
          <a:p>
            <a:r>
              <a:rPr lang="zh-TW" altLang="en-US" sz="3600" smtClean="0"/>
              <a:t>書籍分類齊全</a:t>
            </a:r>
          </a:p>
        </p:txBody>
      </p:sp>
      <p:sp>
        <p:nvSpPr>
          <p:cNvPr id="19459" name="內容版面配置區 2"/>
          <p:cNvSpPr txBox="1">
            <a:spLocks/>
          </p:cNvSpPr>
          <p:nvPr/>
        </p:nvSpPr>
        <p:spPr bwMode="auto">
          <a:xfrm>
            <a:off x="684213" y="1700213"/>
            <a:ext cx="2232025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73050" indent="-273050" algn="r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r>
              <a:rPr kumimoji="0" lang="zh-TW" altLang="en-US" sz="2800">
                <a:solidFill>
                  <a:schemeClr val="tx2"/>
                </a:solidFill>
                <a:latin typeface="Times New Roman" pitchFamily="18" charset="0"/>
              </a:rPr>
              <a:t>目前已建</a:t>
            </a:r>
            <a:endParaRPr kumimoji="0" lang="en-US" altLang="zh-TW" sz="280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19460" name="Picture 2" descr="C:\Users\CYskele\Desktop\1026南投\2011-10-20_15593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1700213"/>
            <a:ext cx="2438400" cy="319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 descr="C:\Users\CYskele\Desktop\1026南投\2011-10-20_15595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1641475"/>
            <a:ext cx="2251075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內容版面配置區 2"/>
          <p:cNvSpPr txBox="1">
            <a:spLocks/>
          </p:cNvSpPr>
          <p:nvPr/>
        </p:nvSpPr>
        <p:spPr>
          <a:xfrm>
            <a:off x="2051050" y="4422775"/>
            <a:ext cx="6192838" cy="939800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en-US" altLang="zh-TW" sz="2800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zh-TW" altLang="en-US" sz="2800" dirty="0" smtClean="0"/>
              <a:t>等類別，並可以活動需求新增</a:t>
            </a:r>
            <a:endParaRPr kumimoji="0" lang="en-US" altLang="zh-TW" sz="28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標題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481888" cy="1600200"/>
          </a:xfrm>
        </p:spPr>
        <p:txBody>
          <a:bodyPr/>
          <a:lstStyle/>
          <a:p>
            <a:r>
              <a:rPr lang="en-US" altLang="zh-TW" sz="2800" smtClean="0"/>
              <a:t>ShineCue </a:t>
            </a:r>
            <a:r>
              <a:rPr lang="zh-TW" altLang="en-US" sz="2800" smtClean="0"/>
              <a:t>多媒體翻頁電子書編輯軟體</a:t>
            </a:r>
          </a:p>
        </p:txBody>
      </p:sp>
      <p:pic>
        <p:nvPicPr>
          <p:cNvPr id="20482" name="Picture 2" descr="C:\Users\CYskele\Desktop\1026南投\2011-10-20_16063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549275"/>
            <a:ext cx="70040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標題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481888" cy="1600200"/>
          </a:xfrm>
        </p:spPr>
        <p:txBody>
          <a:bodyPr/>
          <a:lstStyle/>
          <a:p>
            <a:r>
              <a:rPr lang="en-US" altLang="zh-TW" sz="2800" smtClean="0"/>
              <a:t>ShineCue </a:t>
            </a:r>
            <a:r>
              <a:rPr lang="zh-TW" altLang="en-US" sz="2800" smtClean="0"/>
              <a:t>多媒體翻頁電子書編輯軟體</a:t>
            </a:r>
          </a:p>
        </p:txBody>
      </p:sp>
      <p:sp>
        <p:nvSpPr>
          <p:cNvPr id="21506" name="內容版面配置區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82613"/>
          </a:xfrm>
        </p:spPr>
        <p:txBody>
          <a:bodyPr/>
          <a:lstStyle/>
          <a:p>
            <a:r>
              <a:rPr lang="zh-TW" altLang="en-US" sz="3600" smtClean="0"/>
              <a:t>成品分享</a:t>
            </a:r>
          </a:p>
        </p:txBody>
      </p:sp>
      <p:sp>
        <p:nvSpPr>
          <p:cNvPr id="21507" name="內容版面配置區 2"/>
          <p:cNvSpPr txBox="1">
            <a:spLocks/>
          </p:cNvSpPr>
          <p:nvPr/>
        </p:nvSpPr>
        <p:spPr bwMode="auto">
          <a:xfrm>
            <a:off x="2484438" y="1484313"/>
            <a:ext cx="4016375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73050" indent="-27305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r>
              <a:rPr kumimoji="0" lang="zh-TW" altLang="en-US" sz="2800">
                <a:solidFill>
                  <a:schemeClr val="tx2"/>
                </a:solidFill>
                <a:latin typeface="Times New Roman" pitchFamily="18" charset="0"/>
              </a:rPr>
              <a:t>簡報資料</a:t>
            </a:r>
            <a:endParaRPr kumimoji="0" lang="en-US" altLang="zh-TW" sz="2800">
              <a:solidFill>
                <a:schemeClr val="tx2"/>
              </a:solidFill>
              <a:latin typeface="Times New Roman" pitchFamily="18" charset="0"/>
            </a:endParaRPr>
          </a:p>
          <a:p>
            <a:pPr marL="273050" indent="-27305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r>
              <a:rPr kumimoji="0" lang="zh-TW" altLang="en-US" sz="2800">
                <a:solidFill>
                  <a:schemeClr val="tx2"/>
                </a:solidFill>
                <a:latin typeface="Times New Roman" pitchFamily="18" charset="0"/>
              </a:rPr>
              <a:t>手繪電子書（有聲書）</a:t>
            </a:r>
            <a:endParaRPr kumimoji="0" lang="en-US" altLang="zh-TW" sz="2800">
              <a:solidFill>
                <a:schemeClr val="tx2"/>
              </a:solidFill>
              <a:latin typeface="Times New Roman" pitchFamily="18" charset="0"/>
            </a:endParaRPr>
          </a:p>
          <a:p>
            <a:pPr marL="273050" indent="-27305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r>
              <a:rPr kumimoji="0" lang="zh-TW" altLang="en-US" sz="2800">
                <a:solidFill>
                  <a:schemeClr val="tx2"/>
                </a:solidFill>
                <a:latin typeface="Times New Roman" pitchFamily="18" charset="0"/>
              </a:rPr>
              <a:t>教材類電子書</a:t>
            </a:r>
            <a:endParaRPr kumimoji="0" lang="en-US" altLang="zh-TW" sz="2800">
              <a:solidFill>
                <a:schemeClr val="tx2"/>
              </a:solidFill>
              <a:latin typeface="Times New Roman" pitchFamily="18" charset="0"/>
            </a:endParaRPr>
          </a:p>
          <a:p>
            <a:pPr marL="273050" indent="-27305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r>
              <a:rPr kumimoji="0" lang="zh-TW" altLang="en-US" sz="2800">
                <a:solidFill>
                  <a:schemeClr val="tx2"/>
                </a:solidFill>
                <a:latin typeface="Times New Roman" pitchFamily="18" charset="0"/>
              </a:rPr>
              <a:t>刊物類電子書</a:t>
            </a:r>
            <a:endParaRPr kumimoji="0" lang="en-US" altLang="zh-TW" sz="280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1694</TotalTime>
  <Words>743</Words>
  <Application>Microsoft Office PowerPoint</Application>
  <PresentationFormat>如螢幕大小 (4:3)</PresentationFormat>
  <Paragraphs>71</Paragraphs>
  <Slides>17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簡報設計範本</vt:lpstr>
      </vt:variant>
      <vt:variant>
        <vt:i4>5</vt:i4>
      </vt:variant>
      <vt:variant>
        <vt:lpstr>投影片標題</vt:lpstr>
      </vt:variant>
      <vt:variant>
        <vt:i4>17</vt:i4>
      </vt:variant>
    </vt:vector>
  </HeadingPairs>
  <TitlesOfParts>
    <vt:vector size="28" baseType="lpstr">
      <vt:lpstr>Times New Roman</vt:lpstr>
      <vt:lpstr>新細明體</vt:lpstr>
      <vt:lpstr>Arial</vt:lpstr>
      <vt:lpstr>Impact</vt:lpstr>
      <vt:lpstr>微軟正黑體</vt:lpstr>
      <vt:lpstr>Calibri</vt:lpstr>
      <vt:lpstr>NewsPrint</vt:lpstr>
      <vt:lpstr>NewsPrint</vt:lpstr>
      <vt:lpstr>NewsPrint</vt:lpstr>
      <vt:lpstr>NewsPrint</vt:lpstr>
      <vt:lpstr>NewsPrint</vt:lpstr>
      <vt:lpstr>ShineCue  多媒體翻頁電子書分享社群網站暨編輯軟體分享</vt:lpstr>
      <vt:lpstr>ShineCue 多媒體翻頁電子書分享社群網站</vt:lpstr>
      <vt:lpstr>ShineCue 多媒體翻頁電子書分享社群網站</vt:lpstr>
      <vt:lpstr>ShineCue 多媒體翻頁電子書分享社群網站</vt:lpstr>
      <vt:lpstr>ShineCue 多媒體翻頁電子書分享社群網站</vt:lpstr>
      <vt:lpstr>ShineCue 多媒體翻頁電子書分享社群網站</vt:lpstr>
      <vt:lpstr>ShineCue 多媒體翻頁電子書分享社群網站</vt:lpstr>
      <vt:lpstr>ShineCue 多媒體翻頁電子書編輯軟體</vt:lpstr>
      <vt:lpstr>ShineCue 多媒體翻頁電子書編輯軟體</vt:lpstr>
      <vt:lpstr>ShineCue 多媒體翻頁電子書編輯軟體</vt:lpstr>
      <vt:lpstr>ShineCue 多媒體翻頁電子書編輯軟體</vt:lpstr>
      <vt:lpstr>ShineCue 多媒體翻頁電子書編輯軟體</vt:lpstr>
      <vt:lpstr>ShineCue 多媒體翻頁電子書編輯軟體</vt:lpstr>
      <vt:lpstr>ShineCue 多媒體翻頁電子書編輯軟體</vt:lpstr>
      <vt:lpstr>ShineCue 多媒體翻頁電子書編輯軟體</vt:lpstr>
      <vt:lpstr>ShineCue 多媒體翻頁電子書編輯軟體</vt:lpstr>
      <vt:lpstr>ShineCue 多媒體翻頁電子書編輯軟體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ShineCue  多媒體翻頁電子書暨數位教材編輯軟體</dc:title>
  <dc:creator>CYskele</dc:creator>
  <cp:lastModifiedBy>frank</cp:lastModifiedBy>
  <cp:revision>16</cp:revision>
  <dcterms:created xsi:type="dcterms:W3CDTF">2011-10-19T03:15:49Z</dcterms:created>
  <dcterms:modified xsi:type="dcterms:W3CDTF">2011-10-21T01:35:23Z</dcterms:modified>
</cp:coreProperties>
</file>