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40"/>
  </p:notesMasterIdLst>
  <p:handoutMasterIdLst>
    <p:handoutMasterId r:id="rId41"/>
  </p:handoutMasterIdLst>
  <p:sldIdLst>
    <p:sldId id="256" r:id="rId2"/>
    <p:sldId id="507" r:id="rId3"/>
    <p:sldId id="317" r:id="rId4"/>
    <p:sldId id="390" r:id="rId5"/>
    <p:sldId id="391" r:id="rId6"/>
    <p:sldId id="334" r:id="rId7"/>
    <p:sldId id="424" r:id="rId8"/>
    <p:sldId id="472" r:id="rId9"/>
    <p:sldId id="444" r:id="rId10"/>
    <p:sldId id="445" r:id="rId11"/>
    <p:sldId id="446" r:id="rId12"/>
    <p:sldId id="447" r:id="rId13"/>
    <p:sldId id="502" r:id="rId14"/>
    <p:sldId id="505" r:id="rId15"/>
    <p:sldId id="432" r:id="rId16"/>
    <p:sldId id="433" r:id="rId17"/>
    <p:sldId id="435" r:id="rId18"/>
    <p:sldId id="416" r:id="rId19"/>
    <p:sldId id="486" r:id="rId20"/>
    <p:sldId id="487" r:id="rId21"/>
    <p:sldId id="488" r:id="rId22"/>
    <p:sldId id="489" r:id="rId23"/>
    <p:sldId id="490" r:id="rId24"/>
    <p:sldId id="491" r:id="rId25"/>
    <p:sldId id="492" r:id="rId26"/>
    <p:sldId id="417" r:id="rId27"/>
    <p:sldId id="421" r:id="rId28"/>
    <p:sldId id="508" r:id="rId29"/>
    <p:sldId id="509" r:id="rId30"/>
    <p:sldId id="513" r:id="rId31"/>
    <p:sldId id="514" r:id="rId32"/>
    <p:sldId id="515" r:id="rId33"/>
    <p:sldId id="516" r:id="rId34"/>
    <p:sldId id="517" r:id="rId35"/>
    <p:sldId id="518" r:id="rId36"/>
    <p:sldId id="506" r:id="rId37"/>
    <p:sldId id="395" r:id="rId38"/>
    <p:sldId id="504" r:id="rId3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66"/>
    <a:srgbClr val="FF0000"/>
    <a:srgbClr val="0000FF"/>
    <a:srgbClr val="FF66FF"/>
    <a:srgbClr val="FF9900"/>
    <a:srgbClr val="FFFFFF"/>
    <a:srgbClr val="99FF99"/>
    <a:srgbClr val="FF99CC"/>
  </p:clrMru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中等深淺樣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52" autoAdjust="0"/>
    <p:restoredTop sz="83702" autoAdjust="0"/>
  </p:normalViewPr>
  <p:slideViewPr>
    <p:cSldViewPr>
      <p:cViewPr varScale="1">
        <p:scale>
          <a:sx n="63" d="100"/>
          <a:sy n="63" d="100"/>
        </p:scale>
        <p:origin x="-12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3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C5D2F6-7CDD-4023-AD48-D46A03821047}" type="doc">
      <dgm:prSet loTypeId="urn:microsoft.com/office/officeart/2005/8/layout/arrow3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TW" altLang="en-US"/>
        </a:p>
      </dgm:t>
    </dgm:pt>
    <dgm:pt modelId="{3FB247BB-8D64-424C-A4ED-0B3408A58BB2}">
      <dgm:prSet phldrT="[文字]" custT="1"/>
      <dgm:spPr/>
      <dgm:t>
        <a:bodyPr/>
        <a:lstStyle/>
        <a:p>
          <a:r>
            <a:rPr lang="zh-TW" altLang="en-US" sz="4400" dirty="0" smtClean="0">
              <a:latin typeface="標楷體" pitchFamily="65" charset="-120"/>
              <a:ea typeface="標楷體" pitchFamily="65" charset="-120"/>
            </a:rPr>
            <a:t>雲端</a:t>
          </a:r>
          <a:endParaRPr lang="zh-TW" altLang="en-US" sz="4400" dirty="0">
            <a:latin typeface="標楷體" pitchFamily="65" charset="-120"/>
            <a:ea typeface="標楷體" pitchFamily="65" charset="-120"/>
          </a:endParaRPr>
        </a:p>
      </dgm:t>
    </dgm:pt>
    <dgm:pt modelId="{6697D3E5-A329-44B0-82A3-D23F08CC8A44}" type="parTrans" cxnId="{3914B57F-E93A-41CE-8AA8-A54105ED81B7}">
      <dgm:prSet/>
      <dgm:spPr/>
      <dgm:t>
        <a:bodyPr/>
        <a:lstStyle/>
        <a:p>
          <a:endParaRPr lang="zh-TW" altLang="en-US" sz="2000">
            <a:latin typeface="標楷體" pitchFamily="65" charset="-120"/>
            <a:ea typeface="標楷體" pitchFamily="65" charset="-120"/>
          </a:endParaRPr>
        </a:p>
      </dgm:t>
    </dgm:pt>
    <dgm:pt modelId="{FA0D1F79-5F79-48F9-92AD-2B8B858ACD1E}" type="sibTrans" cxnId="{3914B57F-E93A-41CE-8AA8-A54105ED81B7}">
      <dgm:prSet/>
      <dgm:spPr/>
      <dgm:t>
        <a:bodyPr/>
        <a:lstStyle/>
        <a:p>
          <a:endParaRPr lang="zh-TW" altLang="en-US" sz="2000">
            <a:latin typeface="標楷體" pitchFamily="65" charset="-120"/>
            <a:ea typeface="標楷體" pitchFamily="65" charset="-120"/>
          </a:endParaRPr>
        </a:p>
      </dgm:t>
    </dgm:pt>
    <dgm:pt modelId="{CBE227A9-D731-4E56-AC7D-FB3F4F6F0D5B}">
      <dgm:prSet phldrT="[文字]" custT="1"/>
      <dgm:spPr/>
      <dgm:t>
        <a:bodyPr/>
        <a:lstStyle/>
        <a:p>
          <a:r>
            <a:rPr lang="zh-TW" altLang="en-US" sz="4400" dirty="0" smtClean="0">
              <a:latin typeface="標楷體" pitchFamily="65" charset="-120"/>
              <a:ea typeface="標楷體" pitchFamily="65" charset="-120"/>
            </a:rPr>
            <a:t>虛擬化</a:t>
          </a:r>
          <a:endParaRPr lang="zh-TW" altLang="en-US" sz="4400" dirty="0">
            <a:latin typeface="標楷體" pitchFamily="65" charset="-120"/>
            <a:ea typeface="標楷體" pitchFamily="65" charset="-120"/>
          </a:endParaRPr>
        </a:p>
      </dgm:t>
    </dgm:pt>
    <dgm:pt modelId="{211E9324-80B9-4C46-BDD2-22BB2677E7A1}" type="parTrans" cxnId="{4ACFFAA9-6F92-4106-96CA-53B4FB40F804}">
      <dgm:prSet/>
      <dgm:spPr/>
      <dgm:t>
        <a:bodyPr/>
        <a:lstStyle/>
        <a:p>
          <a:endParaRPr lang="zh-TW" altLang="en-US" sz="2000">
            <a:latin typeface="標楷體" pitchFamily="65" charset="-120"/>
            <a:ea typeface="標楷體" pitchFamily="65" charset="-120"/>
          </a:endParaRPr>
        </a:p>
      </dgm:t>
    </dgm:pt>
    <dgm:pt modelId="{DBD2B22C-5153-46EA-A9E0-31A834E3BD5F}" type="sibTrans" cxnId="{4ACFFAA9-6F92-4106-96CA-53B4FB40F804}">
      <dgm:prSet/>
      <dgm:spPr/>
      <dgm:t>
        <a:bodyPr/>
        <a:lstStyle/>
        <a:p>
          <a:endParaRPr lang="zh-TW" altLang="en-US" sz="2000">
            <a:latin typeface="標楷體" pitchFamily="65" charset="-120"/>
            <a:ea typeface="標楷體" pitchFamily="65" charset="-120"/>
          </a:endParaRPr>
        </a:p>
      </dgm:t>
    </dgm:pt>
    <dgm:pt modelId="{C232074F-F997-43DD-B166-94DF116BB133}" type="pres">
      <dgm:prSet presAssocID="{D5C5D2F6-7CDD-4023-AD48-D46A0382104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62F01A4-275C-4032-B453-06CDBA41F42B}" type="pres">
      <dgm:prSet presAssocID="{D5C5D2F6-7CDD-4023-AD48-D46A03821047}" presName="divider" presStyleLbl="fgShp" presStyleIdx="0" presStyleCnt="1"/>
      <dgm:spPr/>
    </dgm:pt>
    <dgm:pt modelId="{3B0F2CF4-0A4C-4363-A868-B858F048010D}" type="pres">
      <dgm:prSet presAssocID="{3FB247BB-8D64-424C-A4ED-0B3408A58BB2}" presName="downArrow" presStyleLbl="node1" presStyleIdx="0" presStyleCnt="2" custScaleX="75038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effectLst>
          <a:glow rad="139700">
            <a:schemeClr val="accent3">
              <a:satMod val="175000"/>
              <a:alpha val="40000"/>
            </a:schemeClr>
          </a:glo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gm:spPr>
    </dgm:pt>
    <dgm:pt modelId="{5914364F-5CD5-46D1-8809-46AD6D8B21FC}" type="pres">
      <dgm:prSet presAssocID="{3FB247BB-8D64-424C-A4ED-0B3408A58BB2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4273293-CE7F-4D7A-9BDD-B221342F64EA}" type="pres">
      <dgm:prSet presAssocID="{CBE227A9-D731-4E56-AC7D-FB3F4F6F0D5B}" presName="upArrow" presStyleLbl="node1" presStyleIdx="1" presStyleCnt="2" custScaleX="67164" custScaleY="8956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effectLst>
          <a:glow rad="139700">
            <a:schemeClr val="accent5">
              <a:satMod val="175000"/>
              <a:alpha val="40000"/>
            </a:schemeClr>
          </a:glo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gm:spPr>
    </dgm:pt>
    <dgm:pt modelId="{83E84CF2-9104-42D4-B2B1-9CDBF378792C}" type="pres">
      <dgm:prSet presAssocID="{CBE227A9-D731-4E56-AC7D-FB3F4F6F0D5B}" presName="upArrowText" presStyleLbl="revTx" presStyleIdx="1" presStyleCnt="2" custScaleX="1335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ED7D027-3BF4-441A-B225-76018BED37A9}" type="presOf" srcId="{CBE227A9-D731-4E56-AC7D-FB3F4F6F0D5B}" destId="{83E84CF2-9104-42D4-B2B1-9CDBF378792C}" srcOrd="0" destOrd="0" presId="urn:microsoft.com/office/officeart/2005/8/layout/arrow3"/>
    <dgm:cxn modelId="{F5D4A308-34D1-4179-A033-BB5CB919BE18}" type="presOf" srcId="{D5C5D2F6-7CDD-4023-AD48-D46A03821047}" destId="{C232074F-F997-43DD-B166-94DF116BB133}" srcOrd="0" destOrd="0" presId="urn:microsoft.com/office/officeart/2005/8/layout/arrow3"/>
    <dgm:cxn modelId="{69245010-58D9-49B4-B8B9-D8A0B8A5214F}" type="presOf" srcId="{3FB247BB-8D64-424C-A4ED-0B3408A58BB2}" destId="{5914364F-5CD5-46D1-8809-46AD6D8B21FC}" srcOrd="0" destOrd="0" presId="urn:microsoft.com/office/officeart/2005/8/layout/arrow3"/>
    <dgm:cxn modelId="{4ACFFAA9-6F92-4106-96CA-53B4FB40F804}" srcId="{D5C5D2F6-7CDD-4023-AD48-D46A03821047}" destId="{CBE227A9-D731-4E56-AC7D-FB3F4F6F0D5B}" srcOrd="1" destOrd="0" parTransId="{211E9324-80B9-4C46-BDD2-22BB2677E7A1}" sibTransId="{DBD2B22C-5153-46EA-A9E0-31A834E3BD5F}"/>
    <dgm:cxn modelId="{3914B57F-E93A-41CE-8AA8-A54105ED81B7}" srcId="{D5C5D2F6-7CDD-4023-AD48-D46A03821047}" destId="{3FB247BB-8D64-424C-A4ED-0B3408A58BB2}" srcOrd="0" destOrd="0" parTransId="{6697D3E5-A329-44B0-82A3-D23F08CC8A44}" sibTransId="{FA0D1F79-5F79-48F9-92AD-2B8B858ACD1E}"/>
    <dgm:cxn modelId="{DE38C98D-1BAB-41C4-93CB-DEEACE3E137A}" type="presParOf" srcId="{C232074F-F997-43DD-B166-94DF116BB133}" destId="{A62F01A4-275C-4032-B453-06CDBA41F42B}" srcOrd="0" destOrd="0" presId="urn:microsoft.com/office/officeart/2005/8/layout/arrow3"/>
    <dgm:cxn modelId="{8039271D-E55F-4A49-A2FB-3587B8B5118B}" type="presParOf" srcId="{C232074F-F997-43DD-B166-94DF116BB133}" destId="{3B0F2CF4-0A4C-4363-A868-B858F048010D}" srcOrd="1" destOrd="0" presId="urn:microsoft.com/office/officeart/2005/8/layout/arrow3"/>
    <dgm:cxn modelId="{370F5422-4DA8-4B05-897F-164AD8358A00}" type="presParOf" srcId="{C232074F-F997-43DD-B166-94DF116BB133}" destId="{5914364F-5CD5-46D1-8809-46AD6D8B21FC}" srcOrd="2" destOrd="0" presId="urn:microsoft.com/office/officeart/2005/8/layout/arrow3"/>
    <dgm:cxn modelId="{10137BBF-AE10-4E64-BB3D-ED988F19FA28}" type="presParOf" srcId="{C232074F-F997-43DD-B166-94DF116BB133}" destId="{B4273293-CE7F-4D7A-9BDD-B221342F64EA}" srcOrd="3" destOrd="0" presId="urn:microsoft.com/office/officeart/2005/8/layout/arrow3"/>
    <dgm:cxn modelId="{BA844901-7579-43AA-9754-65161F2080F9}" type="presParOf" srcId="{C232074F-F997-43DD-B166-94DF116BB133}" destId="{83E84CF2-9104-42D4-B2B1-9CDBF378792C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892A59-DC2C-41E2-B2B0-BF5501F0E0ED}" type="doc">
      <dgm:prSet loTypeId="urn:microsoft.com/office/officeart/2009/layout/CircleArrowProcess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TW" altLang="en-US"/>
        </a:p>
      </dgm:t>
    </dgm:pt>
    <dgm:pt modelId="{45831392-8B19-497E-9293-AFEEAA3F96CB}">
      <dgm:prSet custT="1"/>
      <dgm:spPr>
        <a:scene3d>
          <a:camera prst="orthographicFront"/>
          <a:lightRig rig="glow" dir="tl">
            <a:rot lat="0" lon="0" rev="5400000"/>
          </a:lightRig>
        </a:scene3d>
        <a:sp3d>
          <a:bevelT w="165100" prst="coolSlant"/>
        </a:sp3d>
      </dgm:spPr>
      <dgm:t>
        <a:bodyPr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zh-TW" altLang="en-US" sz="2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分散式計算</a:t>
          </a:r>
          <a:endParaRPr lang="zh-TW" altLang="en-US" sz="20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6C44891E-0D36-4783-A8D8-C96F07ECFF5A}" type="parTrans" cxnId="{4217C46C-929E-4E3F-8B60-68DEC69B5DB5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FD46E023-A091-4729-9C7C-29F73FA04689}" type="sibTrans" cxnId="{4217C46C-929E-4E3F-8B60-68DEC69B5DB5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56F413C8-61D1-4A29-BFA5-756BEC3F12CC}">
      <dgm:prSet phldrT="[文字]" custT="1"/>
      <dgm:spPr>
        <a:scene3d>
          <a:camera prst="orthographicFront"/>
          <a:lightRig rig="glow" dir="tl">
            <a:rot lat="0" lon="0" rev="5400000"/>
          </a:lightRig>
        </a:scene3d>
        <a:sp3d>
          <a:bevelT w="165100" prst="coolSlant"/>
        </a:sp3d>
      </dgm:spPr>
      <dgm:t>
        <a:bodyPr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zh-TW" altLang="en-US" sz="2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叢集計算</a:t>
          </a:r>
          <a:endParaRPr lang="zh-TW" altLang="en-US" sz="20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573139F0-B610-44DC-A53F-9DF4EEDA3429}" type="parTrans" cxnId="{8670BC6B-F0A7-4B67-9282-981158EB063E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1EA7BF01-AC77-42E1-9177-8E56CC9E25C0}" type="sibTrans" cxnId="{8670BC6B-F0A7-4B67-9282-981158EB063E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B5970D40-7126-4484-8DEA-13981764294B}">
      <dgm:prSet custT="1"/>
      <dgm:spPr>
        <a:scene3d>
          <a:camera prst="orthographicFront"/>
          <a:lightRig rig="glow" dir="tl">
            <a:rot lat="0" lon="0" rev="5400000"/>
          </a:lightRig>
        </a:scene3d>
        <a:sp3d>
          <a:bevelT w="165100" prst="coolSlant"/>
        </a:sp3d>
      </dgm:spPr>
      <dgm:t>
        <a:bodyPr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zh-TW" altLang="en-US" sz="2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雲端運算</a:t>
          </a:r>
          <a:endParaRPr lang="zh-TW" altLang="en-US" sz="20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6D655ADA-8EBE-4978-B7FD-EA760CE2073D}" type="parTrans" cxnId="{DB294D4E-0C1D-4234-B2B6-F48AA4F0362E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5268CD3F-7BE5-4655-9823-D6496833CF98}" type="sibTrans" cxnId="{DB294D4E-0C1D-4234-B2B6-F48AA4F0362E}">
      <dgm:prSet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zh-TW" altLang="en-US" b="1" cap="none" spc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ECA32B51-E716-414D-812B-CC9159CC40A8}">
      <dgm:prSet phldrT="[文字]" custT="1"/>
      <dgm:spPr>
        <a:scene3d>
          <a:camera prst="orthographicFront"/>
          <a:lightRig rig="glow" dir="tl">
            <a:rot lat="0" lon="0" rev="5400000"/>
          </a:lightRig>
        </a:scene3d>
        <a:sp3d>
          <a:bevelT w="165100" prst="coolSlant"/>
        </a:sp3d>
      </dgm:spPr>
      <dgm:t>
        <a:bodyPr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zh-TW" altLang="en-US" sz="2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格網計算</a:t>
          </a:r>
          <a:endParaRPr lang="zh-TW" altLang="en-US" sz="20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DDF1B2DD-017E-45DE-B446-2A6863EA2A89}" type="parTrans" cxnId="{56C8A921-458B-4BC3-9C5D-A50FF82B2127}">
      <dgm:prSet/>
      <dgm:spPr/>
      <dgm:t>
        <a:bodyPr/>
        <a:lstStyle/>
        <a:p>
          <a:endParaRPr lang="zh-TW" altLang="en-US"/>
        </a:p>
      </dgm:t>
    </dgm:pt>
    <dgm:pt modelId="{8B1D42DB-AF39-4C0E-ABC0-4CCD968C228D}" type="sibTrans" cxnId="{56C8A921-458B-4BC3-9C5D-A50FF82B2127}">
      <dgm:prSet/>
      <dgm:spPr/>
      <dgm:t>
        <a:bodyPr/>
        <a:lstStyle/>
        <a:p>
          <a:endParaRPr lang="zh-TW" altLang="en-US"/>
        </a:p>
      </dgm:t>
    </dgm:pt>
    <dgm:pt modelId="{C10AE42E-2BFB-40F0-B7C4-64C005BA2D14}" type="pres">
      <dgm:prSet presAssocID="{B4892A59-DC2C-41E2-B2B0-BF5501F0E0ED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6DFD3C72-4FB9-4E26-AC59-63360C8AECDC}" type="pres">
      <dgm:prSet presAssocID="{45831392-8B19-497E-9293-AFEEAA3F96CB}" presName="Accent1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1A6E3583-CFD0-4EAE-BC9F-5BDC1ECBFCED}" type="pres">
      <dgm:prSet presAssocID="{45831392-8B19-497E-9293-AFEEAA3F96CB}" presName="Accent" presStyleLbl="node1" presStyleIdx="0" presStyleCnt="4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4908AC47-C60B-4EE6-9DDF-8ADB1CC1D577}" type="pres">
      <dgm:prSet presAssocID="{45831392-8B19-497E-9293-AFEEAA3F96CB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05C0632-863F-43F5-9B23-15A61667C5D3}" type="pres">
      <dgm:prSet presAssocID="{56F413C8-61D1-4A29-BFA5-756BEC3F12CC}" presName="Accent2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5C343B32-822D-47CD-A38D-EEDD8C365015}" type="pres">
      <dgm:prSet presAssocID="{56F413C8-61D1-4A29-BFA5-756BEC3F12CC}" presName="Accent" presStyleLbl="node1" presStyleIdx="1" presStyleCnt="4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7EDC850C-C921-4D23-82E6-4EBD10104272}" type="pres">
      <dgm:prSet presAssocID="{56F413C8-61D1-4A29-BFA5-756BEC3F12CC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264404F-26D5-4A65-98C6-2A335F952427}" type="pres">
      <dgm:prSet presAssocID="{ECA32B51-E716-414D-812B-CC9159CC40A8}" presName="Accent3" presStyleCnt="0"/>
      <dgm:spPr/>
    </dgm:pt>
    <dgm:pt modelId="{05D091E2-6D03-4FCE-A407-3FD8EE877DCA}" type="pres">
      <dgm:prSet presAssocID="{ECA32B51-E716-414D-812B-CC9159CC40A8}" presName="Accent" presStyleLbl="node1" presStyleIdx="2" presStyleCnt="4"/>
      <dgm:spPr/>
    </dgm:pt>
    <dgm:pt modelId="{5DDA95EC-822E-4815-9BC8-C2CC6ED97A1A}" type="pres">
      <dgm:prSet presAssocID="{ECA32B51-E716-414D-812B-CC9159CC40A8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A752F9-B282-41B7-8425-8CE6BFB0B486}" type="pres">
      <dgm:prSet presAssocID="{B5970D40-7126-4484-8DEA-13981764294B}" presName="Accent4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9B4D608A-6BAA-41BA-8712-6CB5D9A8B3A3}" type="pres">
      <dgm:prSet presAssocID="{B5970D40-7126-4484-8DEA-13981764294B}" presName="Accent" presStyleLbl="node1" presStyleIdx="3" presStyleCnt="4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315AD4A6-730B-4EB1-A5C1-1B4B80C2EE55}" type="pres">
      <dgm:prSet presAssocID="{B5970D40-7126-4484-8DEA-13981764294B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56D626E-AC0E-442A-89F8-9CF5CD02D540}" type="presOf" srcId="{56F413C8-61D1-4A29-BFA5-756BEC3F12CC}" destId="{7EDC850C-C921-4D23-82E6-4EBD10104272}" srcOrd="0" destOrd="0" presId="urn:microsoft.com/office/officeart/2009/layout/CircleArrowProcess"/>
    <dgm:cxn modelId="{8A5D8762-C2D5-4FDF-830E-A6568306189C}" type="presOf" srcId="{ECA32B51-E716-414D-812B-CC9159CC40A8}" destId="{5DDA95EC-822E-4815-9BC8-C2CC6ED97A1A}" srcOrd="0" destOrd="0" presId="urn:microsoft.com/office/officeart/2009/layout/CircleArrowProcess"/>
    <dgm:cxn modelId="{8670BC6B-F0A7-4B67-9282-981158EB063E}" srcId="{B4892A59-DC2C-41E2-B2B0-BF5501F0E0ED}" destId="{56F413C8-61D1-4A29-BFA5-756BEC3F12CC}" srcOrd="1" destOrd="0" parTransId="{573139F0-B610-44DC-A53F-9DF4EEDA3429}" sibTransId="{1EA7BF01-AC77-42E1-9177-8E56CC9E25C0}"/>
    <dgm:cxn modelId="{DB294D4E-0C1D-4234-B2B6-F48AA4F0362E}" srcId="{B4892A59-DC2C-41E2-B2B0-BF5501F0E0ED}" destId="{B5970D40-7126-4484-8DEA-13981764294B}" srcOrd="3" destOrd="0" parTransId="{6D655ADA-8EBE-4978-B7FD-EA760CE2073D}" sibTransId="{5268CD3F-7BE5-4655-9823-D6496833CF98}"/>
    <dgm:cxn modelId="{F3F5DCB5-1C81-4B3E-967C-DBE134C2EF4F}" type="presOf" srcId="{B4892A59-DC2C-41E2-B2B0-BF5501F0E0ED}" destId="{C10AE42E-2BFB-40F0-B7C4-64C005BA2D14}" srcOrd="0" destOrd="0" presId="urn:microsoft.com/office/officeart/2009/layout/CircleArrowProcess"/>
    <dgm:cxn modelId="{56C8A921-458B-4BC3-9C5D-A50FF82B2127}" srcId="{B4892A59-DC2C-41E2-B2B0-BF5501F0E0ED}" destId="{ECA32B51-E716-414D-812B-CC9159CC40A8}" srcOrd="2" destOrd="0" parTransId="{DDF1B2DD-017E-45DE-B446-2A6863EA2A89}" sibTransId="{8B1D42DB-AF39-4C0E-ABC0-4CCD968C228D}"/>
    <dgm:cxn modelId="{4217C46C-929E-4E3F-8B60-68DEC69B5DB5}" srcId="{B4892A59-DC2C-41E2-B2B0-BF5501F0E0ED}" destId="{45831392-8B19-497E-9293-AFEEAA3F96CB}" srcOrd="0" destOrd="0" parTransId="{6C44891E-0D36-4783-A8D8-C96F07ECFF5A}" sibTransId="{FD46E023-A091-4729-9C7C-29F73FA04689}"/>
    <dgm:cxn modelId="{1A131491-DEBE-4826-B32B-A7203FD8315A}" type="presOf" srcId="{45831392-8B19-497E-9293-AFEEAA3F96CB}" destId="{4908AC47-C60B-4EE6-9DDF-8ADB1CC1D577}" srcOrd="0" destOrd="0" presId="urn:microsoft.com/office/officeart/2009/layout/CircleArrowProcess"/>
    <dgm:cxn modelId="{307296C1-A4CA-4F25-9C5D-962436C875AC}" type="presOf" srcId="{B5970D40-7126-4484-8DEA-13981764294B}" destId="{315AD4A6-730B-4EB1-A5C1-1B4B80C2EE55}" srcOrd="0" destOrd="0" presId="urn:microsoft.com/office/officeart/2009/layout/CircleArrowProcess"/>
    <dgm:cxn modelId="{9F505BFF-6A86-4439-B385-C0E56334FB14}" type="presParOf" srcId="{C10AE42E-2BFB-40F0-B7C4-64C005BA2D14}" destId="{6DFD3C72-4FB9-4E26-AC59-63360C8AECDC}" srcOrd="0" destOrd="0" presId="urn:microsoft.com/office/officeart/2009/layout/CircleArrowProcess"/>
    <dgm:cxn modelId="{ACBD9907-C9F5-40B0-BE10-B94096E4DF48}" type="presParOf" srcId="{6DFD3C72-4FB9-4E26-AC59-63360C8AECDC}" destId="{1A6E3583-CFD0-4EAE-BC9F-5BDC1ECBFCED}" srcOrd="0" destOrd="0" presId="urn:microsoft.com/office/officeart/2009/layout/CircleArrowProcess"/>
    <dgm:cxn modelId="{63CFF078-DE15-496D-BC2C-8CE5A9BB5042}" type="presParOf" srcId="{C10AE42E-2BFB-40F0-B7C4-64C005BA2D14}" destId="{4908AC47-C60B-4EE6-9DDF-8ADB1CC1D577}" srcOrd="1" destOrd="0" presId="urn:microsoft.com/office/officeart/2009/layout/CircleArrowProcess"/>
    <dgm:cxn modelId="{7BD346B4-D848-409C-93F7-C7B09C15622F}" type="presParOf" srcId="{C10AE42E-2BFB-40F0-B7C4-64C005BA2D14}" destId="{F05C0632-863F-43F5-9B23-15A61667C5D3}" srcOrd="2" destOrd="0" presId="urn:microsoft.com/office/officeart/2009/layout/CircleArrowProcess"/>
    <dgm:cxn modelId="{C8F436C4-B1D6-4B58-B46A-A7A7906A2377}" type="presParOf" srcId="{F05C0632-863F-43F5-9B23-15A61667C5D3}" destId="{5C343B32-822D-47CD-A38D-EEDD8C365015}" srcOrd="0" destOrd="0" presId="urn:microsoft.com/office/officeart/2009/layout/CircleArrowProcess"/>
    <dgm:cxn modelId="{A5C75C01-7206-45FF-87A5-D2C2623808C3}" type="presParOf" srcId="{C10AE42E-2BFB-40F0-B7C4-64C005BA2D14}" destId="{7EDC850C-C921-4D23-82E6-4EBD10104272}" srcOrd="3" destOrd="0" presId="urn:microsoft.com/office/officeart/2009/layout/CircleArrowProcess"/>
    <dgm:cxn modelId="{FA14B053-1299-4F5C-A75F-9185A35AF301}" type="presParOf" srcId="{C10AE42E-2BFB-40F0-B7C4-64C005BA2D14}" destId="{C264404F-26D5-4A65-98C6-2A335F952427}" srcOrd="4" destOrd="0" presId="urn:microsoft.com/office/officeart/2009/layout/CircleArrowProcess"/>
    <dgm:cxn modelId="{288C0820-50E3-4C29-8939-4035C5C52A6C}" type="presParOf" srcId="{C264404F-26D5-4A65-98C6-2A335F952427}" destId="{05D091E2-6D03-4FCE-A407-3FD8EE877DCA}" srcOrd="0" destOrd="0" presId="urn:microsoft.com/office/officeart/2009/layout/CircleArrowProcess"/>
    <dgm:cxn modelId="{34BB2EE3-4630-4FD6-872E-ED115E0EEC66}" type="presParOf" srcId="{C10AE42E-2BFB-40F0-B7C4-64C005BA2D14}" destId="{5DDA95EC-822E-4815-9BC8-C2CC6ED97A1A}" srcOrd="5" destOrd="0" presId="urn:microsoft.com/office/officeart/2009/layout/CircleArrowProcess"/>
    <dgm:cxn modelId="{6E149671-5B05-4351-96D2-04BEC89A3D13}" type="presParOf" srcId="{C10AE42E-2BFB-40F0-B7C4-64C005BA2D14}" destId="{87A752F9-B282-41B7-8425-8CE6BFB0B486}" srcOrd="6" destOrd="0" presId="urn:microsoft.com/office/officeart/2009/layout/CircleArrowProcess"/>
    <dgm:cxn modelId="{67531485-6C99-4EE9-9722-C5FE4BBAD839}" type="presParOf" srcId="{87A752F9-B282-41B7-8425-8CE6BFB0B486}" destId="{9B4D608A-6BAA-41BA-8712-6CB5D9A8B3A3}" srcOrd="0" destOrd="0" presId="urn:microsoft.com/office/officeart/2009/layout/CircleArrowProcess"/>
    <dgm:cxn modelId="{4B63240B-A3A5-4844-AA35-F5D9918A6C68}" type="presParOf" srcId="{C10AE42E-2BFB-40F0-B7C4-64C005BA2D14}" destId="{315AD4A6-730B-4EB1-A5C1-1B4B80C2EE55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ADD0B4-4030-42A9-94F2-3FCFEFC966C6}" type="doc">
      <dgm:prSet loTypeId="urn:microsoft.com/office/officeart/2005/8/layout/hProcess9" loCatId="process" qsTypeId="urn:microsoft.com/office/officeart/2005/8/quickstyle/3d3" qsCatId="3D" csTypeId="urn:microsoft.com/office/officeart/2005/8/colors/accent1_2#3" csCatId="accent1" phldr="1"/>
      <dgm:spPr/>
      <dgm:t>
        <a:bodyPr/>
        <a:lstStyle/>
        <a:p>
          <a:endParaRPr lang="zh-TW" altLang="en-US"/>
        </a:p>
      </dgm:t>
    </dgm:pt>
    <dgm:pt modelId="{B8E9B03A-109F-45E5-867C-F3F8B07F03C4}">
      <dgm:prSet/>
      <dgm:spPr/>
      <dgm:t>
        <a:bodyPr/>
        <a:lstStyle/>
        <a:p>
          <a:pPr rtl="0"/>
          <a:r>
            <a:rPr lang="zh-TW" dirty="0" smtClean="0"/>
            <a:t>生命影響生命</a:t>
          </a:r>
          <a:endParaRPr lang="zh-TW" dirty="0"/>
        </a:p>
      </dgm:t>
    </dgm:pt>
    <dgm:pt modelId="{A2729A42-6E62-4BEB-A07A-E3F15CDF8DE2}" type="parTrans" cxnId="{A0EA7235-B10B-4EFA-89A4-B5E30AD8FDB0}">
      <dgm:prSet/>
      <dgm:spPr/>
      <dgm:t>
        <a:bodyPr/>
        <a:lstStyle/>
        <a:p>
          <a:endParaRPr lang="zh-TW" altLang="en-US"/>
        </a:p>
      </dgm:t>
    </dgm:pt>
    <dgm:pt modelId="{C13684D2-DD4E-4B63-A9F1-1F87F14C8FCE}" type="sibTrans" cxnId="{A0EA7235-B10B-4EFA-89A4-B5E30AD8FDB0}">
      <dgm:prSet/>
      <dgm:spPr/>
      <dgm:t>
        <a:bodyPr/>
        <a:lstStyle/>
        <a:p>
          <a:endParaRPr lang="zh-TW" altLang="en-US"/>
        </a:p>
      </dgm:t>
    </dgm:pt>
    <dgm:pt modelId="{9B23137F-A68F-487B-9D25-123E2601BB93}">
      <dgm:prSet/>
      <dgm:spPr/>
      <dgm:t>
        <a:bodyPr/>
        <a:lstStyle/>
        <a:p>
          <a:pPr rtl="0"/>
          <a:r>
            <a:rPr lang="zh-TW" altLang="en-US" dirty="0" smtClean="0"/>
            <a:t>心靈感動心靈</a:t>
          </a:r>
          <a:endParaRPr lang="zh-TW" dirty="0"/>
        </a:p>
      </dgm:t>
    </dgm:pt>
    <dgm:pt modelId="{5664C166-BDC1-49C7-B034-503CED7B175E}" type="parTrans" cxnId="{0AB71DAC-E2E1-4050-9165-F849E60AE11A}">
      <dgm:prSet/>
      <dgm:spPr/>
      <dgm:t>
        <a:bodyPr/>
        <a:lstStyle/>
        <a:p>
          <a:endParaRPr lang="zh-TW" altLang="en-US"/>
        </a:p>
      </dgm:t>
    </dgm:pt>
    <dgm:pt modelId="{86001708-FE1C-4743-9145-613D1E2CA503}" type="sibTrans" cxnId="{0AB71DAC-E2E1-4050-9165-F849E60AE11A}">
      <dgm:prSet/>
      <dgm:spPr/>
      <dgm:t>
        <a:bodyPr/>
        <a:lstStyle/>
        <a:p>
          <a:endParaRPr lang="zh-TW" altLang="en-US"/>
        </a:p>
      </dgm:t>
    </dgm:pt>
    <dgm:pt modelId="{1D8437C2-22C4-4734-83DD-19E33705F7B6}" type="pres">
      <dgm:prSet presAssocID="{FCADD0B4-4030-42A9-94F2-3FCFEFC966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46945BC-7675-4B28-A626-2B273737C277}" type="pres">
      <dgm:prSet presAssocID="{FCADD0B4-4030-42A9-94F2-3FCFEFC966C6}" presName="arrow" presStyleLbl="bgShp" presStyleIdx="0" presStyleCnt="1"/>
      <dgm:spPr/>
    </dgm:pt>
    <dgm:pt modelId="{3DBD5EAC-9916-47B2-BAC4-76BADA4CF6E2}" type="pres">
      <dgm:prSet presAssocID="{FCADD0B4-4030-42A9-94F2-3FCFEFC966C6}" presName="linearProcess" presStyleCnt="0"/>
      <dgm:spPr/>
    </dgm:pt>
    <dgm:pt modelId="{5C1213E4-5324-4E43-8F19-B17D4F682719}" type="pres">
      <dgm:prSet presAssocID="{B8E9B03A-109F-45E5-867C-F3F8B07F03C4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719C9F-DE1A-40A1-BFA5-993E7D4795B8}" type="pres">
      <dgm:prSet presAssocID="{C13684D2-DD4E-4B63-A9F1-1F87F14C8FCE}" presName="sibTrans" presStyleCnt="0"/>
      <dgm:spPr/>
    </dgm:pt>
    <dgm:pt modelId="{12AD8655-D7B4-4735-9726-B4F3DB328B6A}" type="pres">
      <dgm:prSet presAssocID="{9B23137F-A68F-487B-9D25-123E2601BB93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4D00117-0FC0-4242-B22A-CB9DA0AFAE6E}" type="presOf" srcId="{FCADD0B4-4030-42A9-94F2-3FCFEFC966C6}" destId="{1D8437C2-22C4-4734-83DD-19E33705F7B6}" srcOrd="0" destOrd="0" presId="urn:microsoft.com/office/officeart/2005/8/layout/hProcess9"/>
    <dgm:cxn modelId="{BF35D231-8EE0-40E6-9066-F86BD142E404}" type="presOf" srcId="{9B23137F-A68F-487B-9D25-123E2601BB93}" destId="{12AD8655-D7B4-4735-9726-B4F3DB328B6A}" srcOrd="0" destOrd="0" presId="urn:microsoft.com/office/officeart/2005/8/layout/hProcess9"/>
    <dgm:cxn modelId="{A0EA7235-B10B-4EFA-89A4-B5E30AD8FDB0}" srcId="{FCADD0B4-4030-42A9-94F2-3FCFEFC966C6}" destId="{B8E9B03A-109F-45E5-867C-F3F8B07F03C4}" srcOrd="0" destOrd="0" parTransId="{A2729A42-6E62-4BEB-A07A-E3F15CDF8DE2}" sibTransId="{C13684D2-DD4E-4B63-A9F1-1F87F14C8FCE}"/>
    <dgm:cxn modelId="{5F4DECA4-641A-496D-8334-F81D8E49B4B9}" type="presOf" srcId="{B8E9B03A-109F-45E5-867C-F3F8B07F03C4}" destId="{5C1213E4-5324-4E43-8F19-B17D4F682719}" srcOrd="0" destOrd="0" presId="urn:microsoft.com/office/officeart/2005/8/layout/hProcess9"/>
    <dgm:cxn modelId="{0AB71DAC-E2E1-4050-9165-F849E60AE11A}" srcId="{FCADD0B4-4030-42A9-94F2-3FCFEFC966C6}" destId="{9B23137F-A68F-487B-9D25-123E2601BB93}" srcOrd="1" destOrd="0" parTransId="{5664C166-BDC1-49C7-B034-503CED7B175E}" sibTransId="{86001708-FE1C-4743-9145-613D1E2CA503}"/>
    <dgm:cxn modelId="{0EEDE169-EAFF-48A1-9C21-9567BDCC06AE}" type="presParOf" srcId="{1D8437C2-22C4-4734-83DD-19E33705F7B6}" destId="{146945BC-7675-4B28-A626-2B273737C277}" srcOrd="0" destOrd="0" presId="urn:microsoft.com/office/officeart/2005/8/layout/hProcess9"/>
    <dgm:cxn modelId="{512E7412-2FAB-4DDD-9665-D01CCDAA057C}" type="presParOf" srcId="{1D8437C2-22C4-4734-83DD-19E33705F7B6}" destId="{3DBD5EAC-9916-47B2-BAC4-76BADA4CF6E2}" srcOrd="1" destOrd="0" presId="urn:microsoft.com/office/officeart/2005/8/layout/hProcess9"/>
    <dgm:cxn modelId="{79C5C725-3A46-4F48-BC29-5160CBCE84EB}" type="presParOf" srcId="{3DBD5EAC-9916-47B2-BAC4-76BADA4CF6E2}" destId="{5C1213E4-5324-4E43-8F19-B17D4F682719}" srcOrd="0" destOrd="0" presId="urn:microsoft.com/office/officeart/2005/8/layout/hProcess9"/>
    <dgm:cxn modelId="{4A4B671F-92D4-44B2-9246-3B0F7BB73660}" type="presParOf" srcId="{3DBD5EAC-9916-47B2-BAC4-76BADA4CF6E2}" destId="{BF719C9F-DE1A-40A1-BFA5-993E7D4795B8}" srcOrd="1" destOrd="0" presId="urn:microsoft.com/office/officeart/2005/8/layout/hProcess9"/>
    <dgm:cxn modelId="{CC74EB9D-59BF-44B4-9756-6CDCB5FE20CC}" type="presParOf" srcId="{3DBD5EAC-9916-47B2-BAC4-76BADA4CF6E2}" destId="{12AD8655-D7B4-4735-9726-B4F3DB328B6A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C2091E4F-0455-4D6C-A856-973830A5CB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kumimoji="0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kumimoji="0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30AE77D-EE8C-436C-B0FB-85E1AB5A0AF9}" type="datetimeFigureOut">
              <a:rPr lang="zh-TW" altLang="en-US"/>
              <a:pPr>
                <a:defRPr/>
              </a:pPr>
              <a:t>2011/10/21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kumimoji="0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kumimoji="0"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BCD5BB28-71D9-4BBB-B503-8AE41BE2E6B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84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F269EA-1498-4975-8704-5320599D12FF}" type="slidenum">
              <a:rPr lang="zh-TW" altLang="en-US" smtClean="0">
                <a:ea typeface="新細明體" charset="-120"/>
              </a:rPr>
              <a:pPr/>
              <a:t>1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5613"/>
            <a:r>
              <a:rPr lang="en-US" altLang="zh-TW" b="1" smtClean="0"/>
              <a:t>Technical definition </a:t>
            </a:r>
            <a:r>
              <a:rPr lang="en-US" altLang="zh-TW" smtClean="0"/>
              <a:t>"a computing capability that provides an abstraction between the computing resource and its underlying technical architecture (e.g., servers, storage, networks), enabling convenient, on-demand network access to a shared pool of configurable computing resources that can be rapidly provisioned and released with minimal management effort or service provider interaction.“ </a:t>
            </a:r>
            <a:r>
              <a:rPr lang="en-US" altLang="zh-TW" sz="1100" i="1" smtClean="0"/>
              <a:t>National Institute Of Standards and Technology v15</a:t>
            </a:r>
            <a:endParaRPr lang="en-US" altLang="zh-TW" i="1" smtClean="0"/>
          </a:p>
          <a:p>
            <a:pPr defTabSz="455613"/>
            <a:endParaRPr lang="en-US" altLang="zh-TW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BAFF23-3A44-42DE-9FE2-972EDBB1DB4D}" type="slidenum">
              <a:rPr lang="en-US" altLang="zh-TW" smtClean="0">
                <a:ea typeface="新細明體" charset="-120"/>
              </a:rPr>
              <a:pPr/>
              <a:t>31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6041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D6EB5B-E780-4B82-9B97-610E8DCC0E5E}" type="slidenum">
              <a:rPr lang="en-US" altLang="zh-TW" smtClean="0">
                <a:ea typeface="新細明體" charset="-120"/>
              </a:rPr>
              <a:pPr/>
              <a:t>32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15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690EFF-26B8-42F8-8B79-FAF4B2E6E1FC}" type="slidenum">
              <a:rPr lang="zh-TW" altLang="en-US" smtClean="0">
                <a:ea typeface="新細明體" charset="-120"/>
              </a:rPr>
              <a:pPr/>
              <a:t>3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6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849742-BC59-4DC8-995D-ED47812556B0}" type="slidenum">
              <a:rPr lang="zh-TW" altLang="en-US" smtClean="0">
                <a:ea typeface="新細明體" charset="-120"/>
              </a:rPr>
              <a:pPr/>
              <a:t>6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276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F8E708-3317-4E36-A7B5-6E6D0D945C72}" type="slidenum">
              <a:rPr lang="zh-TW" altLang="en-US" smtClean="0">
                <a:ea typeface="新細明體" charset="-120"/>
              </a:rPr>
              <a:pPr/>
              <a:t>7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844A19-AC28-46CE-9BE1-396D22721800}" type="slidenum">
              <a:rPr lang="en-US" altLang="zh-TW" smtClean="0">
                <a:ea typeface="新細明體" charset="-120"/>
              </a:rPr>
              <a:pPr/>
              <a:t>14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A691A4-6BDE-4468-87EF-C5EB5775C59B}" type="slidenum">
              <a:rPr lang="en-US" altLang="zh-TW" smtClean="0">
                <a:ea typeface="新細明體" charset="-120"/>
              </a:rPr>
              <a:pPr/>
              <a:t>18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A3C346-C451-4829-BB30-18FE445B95DA}" type="slidenum">
              <a:rPr lang="en-US" altLang="zh-TW" smtClean="0">
                <a:ea typeface="新細明體" charset="-120"/>
              </a:rPr>
              <a:pPr/>
              <a:t>26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5D45A0-02B2-4076-B3BA-FDA90E47627B}" type="slidenum">
              <a:rPr lang="en-US" altLang="zh-TW" smtClean="0">
                <a:ea typeface="新細明體" charset="-120"/>
              </a:rPr>
              <a:pPr/>
              <a:t>27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563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17B8B5-6693-4D38-AABF-43A6EE174737}" type="slidenum">
              <a:rPr lang="en-US" altLang="zh-TW" smtClean="0">
                <a:ea typeface="新細明體" charset="-120"/>
              </a:rPr>
              <a:pPr/>
              <a:t>30</a:t>
            </a:fld>
            <a:endParaRPr lang="en-US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7697D-AD2A-4E6C-88DC-DE3A12C893E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A70D-19FB-4CDA-AEA5-0C86F09409B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DCEA-E1C8-4B30-91FA-A2771062551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68313" y="0"/>
            <a:ext cx="8675687" cy="55499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D01EA-028F-410F-B935-19EC6817CA7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id Blu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325" y="452309"/>
            <a:ext cx="8321675" cy="646331"/>
          </a:xfrm>
        </p:spPr>
        <p:txBody>
          <a:bodyPr>
            <a:spAutoFit/>
          </a:bodyPr>
          <a:lstStyle>
            <a:lvl1pPr>
              <a:defRPr>
                <a:solidFill>
                  <a:schemeClr val="tx1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1325" y="1420814"/>
            <a:ext cx="8321675" cy="1654299"/>
          </a:xfrm>
        </p:spPr>
        <p:txBody>
          <a:bodyPr lIns="0" tIns="0" rIns="0" bIns="0" rtlCol="0">
            <a:spAutoFit/>
          </a:bodyPr>
          <a:lstStyle>
            <a:lvl1pPr marL="282541" indent="-282541" algn="l" defTabSz="457145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itchFamily="2" charset="2"/>
              <a:buChar char="§"/>
              <a:defRPr lang="en-US" sz="2800" kern="1200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512701" indent="-231747" algn="l" defTabSz="457145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SzPct val="110000"/>
              <a:buFont typeface="Wingdings" pitchFamily="2" charset="2"/>
              <a:buChar char="§"/>
              <a:defRPr lang="en-US" sz="24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algn="l" defTabSz="457145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itchFamily="2" charset="2"/>
              <a:buChar char="§"/>
              <a:defRPr lang="en-US" sz="20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2861" indent="-230160" algn="l" defTabSz="457145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itchFamily="2" charset="2"/>
              <a:buChar char="§"/>
              <a:defRPr lang="en-US" sz="1800" kern="1200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73021" indent="-230160">
              <a:lnSpc>
                <a:spcPct val="100000"/>
              </a:lnSpc>
              <a:spcAft>
                <a:spcPts val="600"/>
              </a:spcAft>
              <a:buClr>
                <a:schemeClr val="bg1"/>
              </a:buClr>
              <a:buFont typeface="Segoe" pitchFamily="34" charset="0"/>
              <a:buChar char="–"/>
              <a:defRPr sz="160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31640" y="764704"/>
            <a:ext cx="6552728" cy="1143000"/>
          </a:xfrm>
        </p:spPr>
        <p:txBody>
          <a:bodyPr>
            <a:noAutofit/>
          </a:bodyPr>
          <a:lstStyle>
            <a:lvl1pPr>
              <a:defRPr sz="4000">
                <a:latin typeface="標楷體" pitchFamily="65" charset="-120"/>
                <a:ea typeface="標楷體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844824"/>
            <a:ext cx="8229600" cy="3600400"/>
          </a:xfr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 sz="3200">
                <a:latin typeface="標楷體" pitchFamily="65" charset="-120"/>
                <a:ea typeface="標楷體" pitchFamily="65" charset="-120"/>
              </a:defRPr>
            </a:lvl1pPr>
            <a:lvl2pPr>
              <a:defRPr sz="3600">
                <a:latin typeface="標楷體" pitchFamily="65" charset="-120"/>
                <a:ea typeface="標楷體" pitchFamily="65" charset="-120"/>
              </a:defRPr>
            </a:lvl2pPr>
            <a:lvl3pPr>
              <a:defRPr sz="3200">
                <a:latin typeface="標楷體" pitchFamily="65" charset="-120"/>
                <a:ea typeface="標楷體" pitchFamily="65" charset="-120"/>
              </a:defRPr>
            </a:lvl3pPr>
            <a:lvl4pPr>
              <a:defRPr sz="2800">
                <a:latin typeface="標楷體" pitchFamily="65" charset="-120"/>
                <a:ea typeface="標楷體" pitchFamily="65" charset="-120"/>
              </a:defRPr>
            </a:lvl4pPr>
            <a:lvl5pPr>
              <a:defRPr sz="2800"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804988" cy="365125"/>
          </a:xfrm>
        </p:spPr>
        <p:txBody>
          <a:bodyPr/>
          <a:lstStyle>
            <a:lvl1pPr>
              <a:defRPr sz="1400" b="1" smtClean="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3707B8B8-D7D7-49F0-AB1C-4838CA2D9E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3E601-7B69-4437-A4A3-9655E736577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71580-8A3B-4712-B32A-EA767384D3F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65836-C956-4AEA-B6BD-971C5E9186F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B731-0383-48B9-8383-6FD398D21F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4F21C-72EE-4E9E-B917-20E091AE4FF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E471-9C52-4605-8A95-106C999FF35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D8F15-EB2F-4218-94EE-19ED9C1BC46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1" descr="益教網PPT-20101215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8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1876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7E70CD91-AC1C-44CF-9EDE-1C8E0C8B636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2" r:id="rId3"/>
    <p:sldLayoutId id="2147483761" r:id="rId4"/>
    <p:sldLayoutId id="2147483760" r:id="rId5"/>
    <p:sldLayoutId id="2147483759" r:id="rId6"/>
    <p:sldLayoutId id="2147483758" r:id="rId7"/>
    <p:sldLayoutId id="2147483757" r:id="rId8"/>
    <p:sldLayoutId id="2147483756" r:id="rId9"/>
    <p:sldLayoutId id="2147483755" r:id="rId10"/>
    <p:sldLayoutId id="2147483754" r:id="rId11"/>
    <p:sldLayoutId id="2147483765" r:id="rId12"/>
    <p:sldLayoutId id="2147483766" r:id="rId13"/>
  </p:sldLayoutIdLst>
  <p:transition>
    <p:newsflash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標楷體" pitchFamily="65" charset="-120"/>
          <a:ea typeface="標楷體" pitchFamily="65" charset="-12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標楷體" pitchFamily="65" charset="-12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華康中黑體" pitchFamily="49" charset="-120"/>
          <a:ea typeface="華康中黑體" pitchFamily="49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華康中黑體" pitchFamily="49" charset="-120"/>
          <a:ea typeface="華康中黑體" pitchFamily="49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華康中黑體" pitchFamily="49" charset="-120"/>
          <a:ea typeface="華康中黑體" pitchFamily="49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華康中黑體" pitchFamily="49" charset="-120"/>
          <a:ea typeface="華康中黑體" pitchFamily="49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4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34" Type="http://schemas.openxmlformats.org/officeDocument/2006/relationships/image" Target="../media/image64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31" Type="http://schemas.openxmlformats.org/officeDocument/2006/relationships/image" Target="../media/image61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etweb.tp.edu.tw/about/about01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nservice.edu.tw/" TargetMode="External"/><Relationship Id="rId2" Type="http://schemas.openxmlformats.org/officeDocument/2006/relationships/hyperlink" Target="http://insc.tp.edu.tw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reativecommons.org.tw/" TargetMode="External"/><Relationship Id="rId4" Type="http://schemas.openxmlformats.org/officeDocument/2006/relationships/hyperlink" Target="http://www.sinica.edu.tw/~metadata/elearning/document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484E28-F4E8-4453-8E23-E7D2BFD16AEB}" type="slidenum">
              <a:rPr lang="en-US" altLang="zh-TW"/>
              <a:pPr>
                <a:defRPr/>
              </a:pPr>
              <a:t>1</a:t>
            </a:fld>
            <a:endParaRPr lang="en-US" altLang="zh-TW"/>
          </a:p>
        </p:txBody>
      </p:sp>
      <p:sp>
        <p:nvSpPr>
          <p:cNvPr id="5" name="副標題 2"/>
          <p:cNvSpPr txBox="1">
            <a:spLocks/>
          </p:cNvSpPr>
          <p:nvPr/>
        </p:nvSpPr>
        <p:spPr bwMode="auto">
          <a:xfrm>
            <a:off x="1403648" y="3356992"/>
            <a:ext cx="6400800" cy="2000264"/>
          </a:xfrm>
          <a:prstGeom prst="rect">
            <a:avLst/>
          </a:prstGeom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kumimoji="0" lang="zh-TW" altLang="en-US" sz="3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盧東華</a:t>
            </a:r>
            <a:endParaRPr kumimoji="0" lang="en-US" altLang="zh-TW" sz="32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algn="ctr">
              <a:spcBef>
                <a:spcPct val="20000"/>
              </a:spcBef>
              <a:defRPr/>
            </a:pPr>
            <a:r>
              <a:rPr kumimoji="0" lang="en-US" altLang="zh-TW" sz="3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dhlu888@gmail.com</a:t>
            </a:r>
          </a:p>
          <a:p>
            <a:pPr algn="ctr">
              <a:spcBef>
                <a:spcPct val="20000"/>
              </a:spcBef>
              <a:defRPr/>
            </a:pPr>
            <a:r>
              <a:rPr kumimoji="0" lang="zh-TW" altLang="en-US" sz="32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臺北市立教育大學</a:t>
            </a:r>
            <a:endParaRPr kumimoji="0" lang="zh-TW" altLang="en-US" sz="32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 bwMode="auto">
          <a:xfrm>
            <a:off x="683568" y="1628800"/>
            <a:ext cx="7772400" cy="1470025"/>
          </a:xfrm>
          <a:prstGeom prst="rect">
            <a:avLst/>
          </a:prstGeom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0" lang="zh-TW" altLang="en-US" sz="4400" dirty="0">
                <a:latin typeface="標楷體" pitchFamily="65" charset="-120"/>
                <a:ea typeface="標楷體" pitchFamily="65" charset="-120"/>
              </a:rPr>
              <a:t>臺北</a:t>
            </a:r>
            <a:r>
              <a:rPr kumimoji="0" lang="zh-TW" altLang="en-US" sz="4400" dirty="0">
                <a:latin typeface="標楷體" pitchFamily="65" charset="-120"/>
                <a:ea typeface="標楷體" pitchFamily="65" charset="-120"/>
              </a:rPr>
              <a:t>益教網推廣與應用</a:t>
            </a:r>
          </a:p>
        </p:txBody>
      </p:sp>
      <p:pic>
        <p:nvPicPr>
          <p:cNvPr id="17416" name="Picture 42" descr="未命名-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620713"/>
            <a:ext cx="6699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39" descr="(NEW)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2475" y="793750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內容版面配置區 8"/>
          <p:cNvSpPr>
            <a:spLocks noGrp="1"/>
          </p:cNvSpPr>
          <p:nvPr>
            <p:ph idx="1"/>
          </p:nvPr>
        </p:nvSpPr>
        <p:spPr>
          <a:xfrm>
            <a:off x="785813" y="692150"/>
            <a:ext cx="8358187" cy="4929188"/>
          </a:xfrm>
        </p:spPr>
        <p:txBody>
          <a:bodyPr/>
          <a:lstStyle/>
          <a:p>
            <a:r>
              <a:rPr lang="en-US" altLang="zh-TW" sz="2800" smtClean="0"/>
              <a:t>96</a:t>
            </a:r>
            <a:r>
              <a:rPr lang="zh-TW" altLang="en-US" sz="2800" smtClean="0"/>
              <a:t>年度</a:t>
            </a:r>
            <a:endParaRPr lang="en-US" altLang="zh-TW" sz="2800" smtClean="0"/>
          </a:p>
          <a:p>
            <a:pPr lvl="1"/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教師風華篇</a:t>
            </a:r>
            <a:r>
              <a:rPr lang="zh-TW" altLang="en-US" sz="2400" smtClean="0"/>
              <a:t>」、「</a:t>
            </a:r>
            <a:r>
              <a:rPr lang="zh-TW" altLang="en-US" sz="2400" smtClean="0">
                <a:solidFill>
                  <a:srgbClr val="FF0000"/>
                </a:solidFill>
              </a:rPr>
              <a:t>杏壇芬芳錄</a:t>
            </a:r>
            <a:r>
              <a:rPr lang="zh-TW" altLang="en-US" sz="2400" smtClean="0"/>
              <a:t>」系統</a:t>
            </a:r>
          </a:p>
          <a:p>
            <a:pPr lvl="1"/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教師寶典</a:t>
            </a:r>
            <a:r>
              <a:rPr lang="zh-TW" altLang="en-US" sz="2400" smtClean="0"/>
              <a:t>」系統</a:t>
            </a:r>
          </a:p>
          <a:p>
            <a:pPr lvl="1"/>
            <a:r>
              <a:rPr lang="zh-TW" altLang="en-US" sz="2400" smtClean="0"/>
              <a:t>建置「會員獎勵計點制度」系統</a:t>
            </a:r>
          </a:p>
          <a:p>
            <a:pPr lvl="1"/>
            <a:r>
              <a:rPr lang="zh-TW" altLang="en-US" sz="2400" smtClean="0"/>
              <a:t>建置「</a:t>
            </a:r>
            <a:r>
              <a:rPr lang="en-US" altLang="zh-TW" sz="2400" smtClean="0">
                <a:solidFill>
                  <a:srgbClr val="FF0000"/>
                </a:solidFill>
              </a:rPr>
              <a:t>ET</a:t>
            </a:r>
            <a:r>
              <a:rPr lang="zh-TW" altLang="en-US" sz="2400" smtClean="0">
                <a:solidFill>
                  <a:srgbClr val="FF0000"/>
                </a:solidFill>
              </a:rPr>
              <a:t>家族</a:t>
            </a:r>
            <a:r>
              <a:rPr lang="zh-TW" altLang="en-US" sz="2400" smtClean="0"/>
              <a:t>」系統</a:t>
            </a:r>
          </a:p>
          <a:p>
            <a:pPr lvl="1"/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線上教科書</a:t>
            </a:r>
            <a:r>
              <a:rPr lang="zh-TW" altLang="en-US" sz="2400" smtClean="0"/>
              <a:t>」</a:t>
            </a:r>
          </a:p>
          <a:p>
            <a:pPr lvl="1"/>
            <a:r>
              <a:rPr lang="zh-TW" altLang="en-US" sz="2400" smtClean="0"/>
              <a:t>建置「視訊資源管理」系統</a:t>
            </a:r>
            <a:endParaRPr lang="en-US" altLang="zh-TW" sz="2400" smtClean="0"/>
          </a:p>
          <a:p>
            <a:pPr lvl="1"/>
            <a:r>
              <a:rPr lang="zh-TW" altLang="en-US" sz="2400" smtClean="0"/>
              <a:t>建置活動網頁</a:t>
            </a:r>
          </a:p>
          <a:p>
            <a:pPr lvl="1"/>
            <a:r>
              <a:rPr lang="zh-TW" altLang="en-US" sz="2400" smtClean="0"/>
              <a:t>加強「線上論壇」、「個人首頁」、「關注分類」功能</a:t>
            </a:r>
          </a:p>
          <a:p>
            <a:pPr lvl="1"/>
            <a:r>
              <a:rPr lang="zh-TW" altLang="en-US" sz="2400" smtClean="0"/>
              <a:t>加強「資源上傳」功能與流程</a:t>
            </a:r>
            <a:endParaRPr lang="en-US" altLang="zh-TW" sz="2400" smtClean="0"/>
          </a:p>
          <a:p>
            <a:pPr lvl="1"/>
            <a:r>
              <a:rPr lang="zh-TW" altLang="en-US" sz="2400" smtClean="0"/>
              <a:t>加強「資訊安全」</a:t>
            </a: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A29D8C2C-446A-4C8C-96F6-A2447420FDEC}" type="slidenum">
              <a:rPr lang="zh-TW" altLang="en-US"/>
              <a:pPr>
                <a:defRPr/>
              </a:pPr>
              <a:t>10</a:t>
            </a:fld>
            <a:endParaRPr lang="zh-TW" altLang="en-US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內容版面配置區 8"/>
          <p:cNvSpPr>
            <a:spLocks noGrp="1"/>
          </p:cNvSpPr>
          <p:nvPr>
            <p:ph idx="1"/>
          </p:nvPr>
        </p:nvSpPr>
        <p:spPr>
          <a:xfrm>
            <a:off x="395288" y="692150"/>
            <a:ext cx="8858250" cy="5072063"/>
          </a:xfrm>
        </p:spPr>
        <p:txBody>
          <a:bodyPr/>
          <a:lstStyle/>
          <a:p>
            <a:r>
              <a:rPr lang="en-US" altLang="zh-TW" sz="2800" smtClean="0"/>
              <a:t>97</a:t>
            </a:r>
            <a:r>
              <a:rPr lang="zh-TW" altLang="en-US" sz="2800" smtClean="0"/>
              <a:t>年度</a:t>
            </a:r>
            <a:endParaRPr lang="en-US" altLang="zh-TW" sz="2800" smtClean="0"/>
          </a:p>
          <a:p>
            <a:pPr lvl="1"/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行動研究成果網站</a:t>
            </a:r>
            <a:r>
              <a:rPr lang="zh-TW" altLang="en-US" sz="2400" smtClean="0"/>
              <a:t>」並將資源整合至益教網</a:t>
            </a:r>
          </a:p>
          <a:p>
            <a:pPr lvl="1"/>
            <a:r>
              <a:rPr lang="zh-TW" altLang="en-US" sz="2400" smtClean="0"/>
              <a:t>加強益教網</a:t>
            </a:r>
            <a:r>
              <a:rPr lang="en-US" altLang="zh-TW" sz="2400" smtClean="0"/>
              <a:t>『</a:t>
            </a:r>
            <a:r>
              <a:rPr lang="zh-TW" altLang="en-US" sz="2400" smtClean="0"/>
              <a:t>線上教科書</a:t>
            </a:r>
            <a:r>
              <a:rPr lang="en-US" altLang="zh-TW" sz="2400" smtClean="0"/>
              <a:t>』</a:t>
            </a:r>
            <a:r>
              <a:rPr lang="zh-TW" altLang="en-US" sz="2400" smtClean="0"/>
              <a:t>內容與呈現模式</a:t>
            </a:r>
          </a:p>
          <a:p>
            <a:pPr lvl="1"/>
            <a:r>
              <a:rPr lang="zh-TW" altLang="en-US" sz="2400" smtClean="0"/>
              <a:t>新增教師風華篇、杏壇芬芳錄、教師寶典的獎勵機制</a:t>
            </a:r>
          </a:p>
          <a:p>
            <a:pPr lvl="1"/>
            <a:r>
              <a:rPr lang="zh-TW" altLang="en-US" sz="2400" smtClean="0"/>
              <a:t>建置</a:t>
            </a:r>
            <a:r>
              <a:rPr lang="en-US" altLang="zh-TW" sz="2400" smtClean="0"/>
              <a:t>『</a:t>
            </a:r>
            <a:r>
              <a:rPr lang="zh-TW" altLang="en-US" sz="2400" smtClean="0">
                <a:solidFill>
                  <a:srgbClr val="FF0000"/>
                </a:solidFill>
              </a:rPr>
              <a:t>歷程學習檔案</a:t>
            </a:r>
            <a:r>
              <a:rPr lang="en-US" altLang="zh-TW" sz="2400" smtClean="0"/>
              <a:t>』</a:t>
            </a:r>
            <a:r>
              <a:rPr lang="zh-TW" altLang="en-US" sz="2400" smtClean="0"/>
              <a:t>系統</a:t>
            </a:r>
          </a:p>
          <a:p>
            <a:pPr lvl="1"/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輔導團電子報發送</a:t>
            </a:r>
            <a:r>
              <a:rPr lang="zh-TW" altLang="en-US" sz="2400" smtClean="0"/>
              <a:t>」系統</a:t>
            </a:r>
          </a:p>
          <a:p>
            <a:pPr lvl="1"/>
            <a:r>
              <a:rPr lang="zh-TW" altLang="en-US" sz="2400" smtClean="0"/>
              <a:t>建置「</a:t>
            </a:r>
            <a:r>
              <a:rPr lang="en-US" altLang="zh-TW" sz="2400" smtClean="0"/>
              <a:t>RSS</a:t>
            </a:r>
            <a:r>
              <a:rPr lang="zh-TW" altLang="en-US" sz="2400" smtClean="0"/>
              <a:t>電子報編輯」系統</a:t>
            </a:r>
          </a:p>
          <a:p>
            <a:pPr lvl="1"/>
            <a:r>
              <a:rPr lang="zh-TW" altLang="en-US" sz="2400" smtClean="0"/>
              <a:t>建置</a:t>
            </a:r>
            <a:r>
              <a:rPr lang="en-US" altLang="zh-TW" sz="2400" smtClean="0"/>
              <a:t>e</a:t>
            </a:r>
            <a:r>
              <a:rPr lang="zh-TW" altLang="en-US" sz="2400" smtClean="0"/>
              <a:t>化輔導團「自訂網頁」功能</a:t>
            </a:r>
          </a:p>
          <a:p>
            <a:pPr lvl="1"/>
            <a:r>
              <a:rPr lang="zh-TW" altLang="en-US" sz="2400" smtClean="0"/>
              <a:t>建置家族「相關連結」</a:t>
            </a:r>
            <a:r>
              <a:rPr lang="zh-TW" altLang="en-US" sz="1800" smtClean="0"/>
              <a:t>、</a:t>
            </a:r>
            <a:r>
              <a:rPr lang="zh-TW" altLang="en-US" sz="2400" smtClean="0"/>
              <a:t>「自動通知」</a:t>
            </a:r>
            <a:r>
              <a:rPr lang="zh-TW" altLang="en-US" sz="1800" smtClean="0"/>
              <a:t>、</a:t>
            </a:r>
            <a:r>
              <a:rPr lang="zh-TW" altLang="en-US" sz="2400" smtClean="0"/>
              <a:t>「邀請加入」功能</a:t>
            </a:r>
          </a:p>
          <a:p>
            <a:pPr lvl="1"/>
            <a:r>
              <a:rPr lang="zh-TW" altLang="en-US" sz="2400" smtClean="0"/>
              <a:t>加強</a:t>
            </a:r>
            <a:r>
              <a:rPr lang="en-US" altLang="zh-TW" sz="2400" smtClean="0"/>
              <a:t>e</a:t>
            </a:r>
            <a:r>
              <a:rPr lang="zh-TW" altLang="en-US" sz="2400" smtClean="0"/>
              <a:t>化輔導團網站版型</a:t>
            </a:r>
          </a:p>
          <a:p>
            <a:pPr lvl="1"/>
            <a:r>
              <a:rPr lang="zh-TW" altLang="en-US" sz="2400" smtClean="0"/>
              <a:t>加強臺北益教網會員與</a:t>
            </a:r>
            <a:r>
              <a:rPr lang="en-US" altLang="zh-TW" sz="2400" smtClean="0"/>
              <a:t>ET</a:t>
            </a:r>
            <a:r>
              <a:rPr lang="zh-TW" altLang="en-US" sz="2400" smtClean="0"/>
              <a:t>家族會員申請流程</a:t>
            </a: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FACE2F03-FB59-471E-874D-6DE47922A772}" type="slidenum">
              <a:rPr lang="zh-TW" altLang="en-US"/>
              <a:pPr>
                <a:defRPr/>
              </a:pPr>
              <a:t>11</a:t>
            </a:fld>
            <a:endParaRPr lang="zh-TW" altLang="en-US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內容版面配置區 8"/>
          <p:cNvSpPr>
            <a:spLocks noGrp="1"/>
          </p:cNvSpPr>
          <p:nvPr>
            <p:ph idx="1"/>
          </p:nvPr>
        </p:nvSpPr>
        <p:spPr>
          <a:xfrm>
            <a:off x="395288" y="1341438"/>
            <a:ext cx="8534400" cy="3887787"/>
          </a:xfrm>
        </p:spPr>
        <p:txBody>
          <a:bodyPr/>
          <a:lstStyle/>
          <a:p>
            <a:r>
              <a:rPr lang="en-US" altLang="zh-TW" sz="2800" smtClean="0"/>
              <a:t>98</a:t>
            </a:r>
            <a:r>
              <a:rPr lang="zh-TW" altLang="en-US" sz="2800" smtClean="0"/>
              <a:t>年度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建置『</a:t>
            </a:r>
            <a:r>
              <a:rPr lang="zh-TW" altLang="zh-TW" sz="2800" smtClean="0">
                <a:solidFill>
                  <a:srgbClr val="FF0000"/>
                </a:solidFill>
              </a:rPr>
              <a:t>臺北市中小學科展資訊網</a:t>
            </a:r>
            <a:r>
              <a:rPr lang="zh-TW" altLang="zh-TW" sz="2800" smtClean="0"/>
              <a:t>』系統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建置『</a:t>
            </a:r>
            <a:r>
              <a:rPr lang="zh-TW" altLang="zh-TW" sz="2800" smtClean="0">
                <a:solidFill>
                  <a:srgbClr val="FF0000"/>
                </a:solidFill>
              </a:rPr>
              <a:t>活動連結管理</a:t>
            </a:r>
            <a:r>
              <a:rPr lang="zh-TW" altLang="zh-TW" sz="2800" smtClean="0"/>
              <a:t>』系統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建置</a:t>
            </a:r>
            <a:r>
              <a:rPr lang="en-US" altLang="zh-TW" sz="2800" smtClean="0"/>
              <a:t>e</a:t>
            </a:r>
            <a:r>
              <a:rPr lang="zh-TW" altLang="zh-TW" sz="2800" smtClean="0"/>
              <a:t>化輔導團各項功能內容報表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建置輔導團會員線上</a:t>
            </a:r>
            <a:r>
              <a:rPr lang="en-US" altLang="zh-TW" sz="2800" smtClean="0"/>
              <a:t>/</a:t>
            </a:r>
            <a:r>
              <a:rPr lang="zh-TW" altLang="zh-TW" sz="2800" smtClean="0"/>
              <a:t>離線訊息功能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建置輔導團輔導日程轉置最新消息功能</a:t>
            </a:r>
            <a:endParaRPr lang="en-US" altLang="zh-TW" sz="2800" smtClean="0"/>
          </a:p>
          <a:p>
            <a:pPr lvl="1"/>
            <a:r>
              <a:rPr lang="zh-TW" altLang="zh-TW" sz="2800" smtClean="0"/>
              <a:t>將</a:t>
            </a:r>
            <a:r>
              <a:rPr lang="en-US" altLang="zh-TW" sz="2800" smtClean="0"/>
              <a:t>ET</a:t>
            </a:r>
            <a:r>
              <a:rPr lang="zh-TW" altLang="zh-TW" sz="2800" smtClean="0"/>
              <a:t>家族資源轉置到益教網教師資源</a:t>
            </a:r>
            <a:endParaRPr lang="zh-TW" altLang="zh-TW" smtClean="0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C8EB0AE1-3955-4DCB-93E1-BCE9FCDF0E3A}" type="slidenum">
              <a:rPr lang="zh-TW" altLang="en-US"/>
              <a:pPr>
                <a:defRPr/>
              </a:pPr>
              <a:t>12</a:t>
            </a:fld>
            <a:endParaRPr lang="zh-TW" altLang="en-US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內容版面配置區 8"/>
          <p:cNvSpPr>
            <a:spLocks noGrp="1"/>
          </p:cNvSpPr>
          <p:nvPr>
            <p:ph idx="1"/>
          </p:nvPr>
        </p:nvSpPr>
        <p:spPr>
          <a:xfrm>
            <a:off x="468313" y="765175"/>
            <a:ext cx="8389937" cy="4392613"/>
          </a:xfrm>
        </p:spPr>
        <p:txBody>
          <a:bodyPr/>
          <a:lstStyle/>
          <a:p>
            <a:r>
              <a:rPr lang="en-US" altLang="zh-TW" sz="2800" smtClean="0"/>
              <a:t>99</a:t>
            </a:r>
            <a:r>
              <a:rPr lang="zh-TW" altLang="en-US" sz="2800" smtClean="0"/>
              <a:t>年度</a:t>
            </a:r>
            <a:endParaRPr lang="en-US" altLang="zh-TW" sz="2800" smtClean="0"/>
          </a:p>
          <a:p>
            <a:pPr lvl="1"/>
            <a:r>
              <a:rPr lang="zh-TW" altLang="zh-TW" sz="2400" smtClean="0"/>
              <a:t>重整臺北市教師與非臺北市教師註冊機制，便利開放全國教師使用臺北益教網。</a:t>
            </a:r>
          </a:p>
          <a:p>
            <a:pPr lvl="1"/>
            <a:r>
              <a:rPr lang="zh-TW" altLang="zh-TW" sz="2400" smtClean="0"/>
              <a:t>強化線上論壇系統，依不同會員身份提供不同的使用者介面與功能。</a:t>
            </a:r>
          </a:p>
          <a:p>
            <a:pPr lvl="1"/>
            <a:r>
              <a:rPr lang="zh-TW" altLang="zh-TW" sz="2400" smtClean="0"/>
              <a:t>強化教學資源系統，依不同會員身份提供不同的使用者介面與功能。</a:t>
            </a:r>
          </a:p>
          <a:p>
            <a:pPr lvl="1"/>
            <a:r>
              <a:rPr lang="zh-TW" altLang="zh-TW" sz="2400" smtClean="0"/>
              <a:t>建置臺北益教網會員身份分級控管子系統，讓管理者可以彈性管理會員身份與權限。</a:t>
            </a:r>
          </a:p>
          <a:p>
            <a:pPr lvl="1"/>
            <a:r>
              <a:rPr lang="zh-TW" altLang="zh-TW" sz="2400" smtClean="0"/>
              <a:t>提升使用者介面與功能，強化網站問題回應與處理。</a:t>
            </a: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654D6DC0-E975-4ED0-BBF8-DB73CB1E8C21}" type="slidenum">
              <a:rPr lang="zh-TW" altLang="en-US"/>
              <a:pPr>
                <a:defRPr/>
              </a:pPr>
              <a:t>13</a:t>
            </a:fld>
            <a:endParaRPr lang="zh-TW" altLang="en-US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436" name="AutoShape 52"/>
          <p:cNvSpPr>
            <a:spLocks noChangeArrowheads="1"/>
          </p:cNvSpPr>
          <p:nvPr/>
        </p:nvSpPr>
        <p:spPr bwMode="auto">
          <a:xfrm>
            <a:off x="1930382" y="3994160"/>
            <a:ext cx="6696075" cy="836612"/>
          </a:xfrm>
          <a:prstGeom prst="flowChartProcess">
            <a:avLst/>
          </a:prstGeom>
          <a:solidFill>
            <a:srgbClr val="FF99CC">
              <a:alpha val="60001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2435" name="AutoShape 51"/>
          <p:cNvSpPr>
            <a:spLocks noChangeArrowheads="1"/>
          </p:cNvSpPr>
          <p:nvPr/>
        </p:nvSpPr>
        <p:spPr bwMode="auto">
          <a:xfrm>
            <a:off x="1928794" y="4857760"/>
            <a:ext cx="6697663" cy="1412875"/>
          </a:xfrm>
          <a:prstGeom prst="flowChartProcess">
            <a:avLst/>
          </a:prstGeom>
          <a:solidFill>
            <a:srgbClr val="FFCC66">
              <a:alpha val="60001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2051050" y="620713"/>
            <a:ext cx="56530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zh-TW" altLang="en-US" sz="3600" dirty="0">
                <a:latin typeface="標楷體" pitchFamily="65" charset="-120"/>
                <a:ea typeface="標楷體" pitchFamily="65" charset="-120"/>
                <a:cs typeface="+mj-cs"/>
              </a:rPr>
              <a:t>服務與資源整合規劃</a:t>
            </a:r>
          </a:p>
        </p:txBody>
      </p:sp>
      <p:sp>
        <p:nvSpPr>
          <p:cNvPr id="272416" name="Oval 32"/>
          <p:cNvSpPr>
            <a:spLocks noChangeArrowheads="1"/>
          </p:cNvSpPr>
          <p:nvPr/>
        </p:nvSpPr>
        <p:spPr bwMode="auto">
          <a:xfrm>
            <a:off x="346057" y="1344609"/>
            <a:ext cx="1150937" cy="1150937"/>
          </a:xfrm>
          <a:prstGeom prst="ellipse">
            <a:avLst/>
          </a:prstGeom>
          <a:solidFill>
            <a:srgbClr val="99CC00">
              <a:alpha val="60001"/>
            </a:srgbClr>
          </a:solidFill>
          <a:ln w="88900">
            <a:solidFill>
              <a:srgbClr val="FFFF99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2200">
                <a:latin typeface="標楷體" pitchFamily="65" charset="-120"/>
                <a:ea typeface="標楷體" pitchFamily="65" charset="-120"/>
              </a:rPr>
              <a:t>規劃</a:t>
            </a:r>
          </a:p>
        </p:txBody>
      </p:sp>
      <p:sp>
        <p:nvSpPr>
          <p:cNvPr id="272417" name="Oval 33"/>
          <p:cNvSpPr>
            <a:spLocks noChangeArrowheads="1"/>
          </p:cNvSpPr>
          <p:nvPr/>
        </p:nvSpPr>
        <p:spPr bwMode="auto">
          <a:xfrm>
            <a:off x="1928794" y="1560509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輔導團</a:t>
            </a:r>
          </a:p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cxnSp>
        <p:nvCxnSpPr>
          <p:cNvPr id="272419" name="AutoShape 35"/>
          <p:cNvCxnSpPr>
            <a:cxnSpLocks noChangeShapeType="1"/>
            <a:stCxn id="272416" idx="6"/>
            <a:endCxn id="272417" idx="2"/>
          </p:cNvCxnSpPr>
          <p:nvPr/>
        </p:nvCxnSpPr>
        <p:spPr bwMode="auto">
          <a:xfrm>
            <a:off x="1541444" y="1785938"/>
            <a:ext cx="387350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272420" name="Oval 36"/>
          <p:cNvSpPr>
            <a:spLocks noChangeArrowheads="1"/>
          </p:cNvSpPr>
          <p:nvPr/>
        </p:nvSpPr>
        <p:spPr bwMode="auto">
          <a:xfrm>
            <a:off x="3079732" y="1560509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資源</a:t>
            </a:r>
          </a:p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整合</a:t>
            </a:r>
          </a:p>
        </p:txBody>
      </p:sp>
      <p:cxnSp>
        <p:nvCxnSpPr>
          <p:cNvPr id="272421" name="AutoShape 37"/>
          <p:cNvCxnSpPr>
            <a:cxnSpLocks noChangeShapeType="1"/>
            <a:stCxn id="272417" idx="6"/>
            <a:endCxn id="272420" idx="2"/>
          </p:cNvCxnSpPr>
          <p:nvPr/>
        </p:nvCxnSpPr>
        <p:spPr bwMode="auto">
          <a:xfrm>
            <a:off x="2649519" y="1785938"/>
            <a:ext cx="430213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272422" name="Oval 38"/>
          <p:cNvSpPr>
            <a:spLocks noChangeArrowheads="1"/>
          </p:cNvSpPr>
          <p:nvPr/>
        </p:nvSpPr>
        <p:spPr bwMode="auto">
          <a:xfrm>
            <a:off x="4233844" y="1560509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個人化</a:t>
            </a:r>
          </a:p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服務</a:t>
            </a:r>
          </a:p>
        </p:txBody>
      </p:sp>
      <p:cxnSp>
        <p:nvCxnSpPr>
          <p:cNvPr id="272423" name="AutoShape 39"/>
          <p:cNvCxnSpPr>
            <a:cxnSpLocks noChangeShapeType="1"/>
            <a:stCxn id="272420" idx="6"/>
            <a:endCxn id="272422" idx="2"/>
          </p:cNvCxnSpPr>
          <p:nvPr/>
        </p:nvCxnSpPr>
        <p:spPr bwMode="auto">
          <a:xfrm>
            <a:off x="3800457" y="1785938"/>
            <a:ext cx="433387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272424" name="Oval 40"/>
          <p:cNvSpPr>
            <a:spLocks noChangeArrowheads="1"/>
          </p:cNvSpPr>
          <p:nvPr/>
        </p:nvSpPr>
        <p:spPr bwMode="auto">
          <a:xfrm>
            <a:off x="5384782" y="1558921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社群</a:t>
            </a:r>
          </a:p>
          <a:p>
            <a:pPr algn="ctr">
              <a:defRPr/>
            </a:pPr>
            <a:r>
              <a:rPr lang="zh-TW" altLang="en-US" sz="1600">
                <a:latin typeface="標楷體" pitchFamily="65" charset="-120"/>
                <a:ea typeface="標楷體" pitchFamily="65" charset="-120"/>
              </a:rPr>
              <a:t>維運</a:t>
            </a:r>
          </a:p>
        </p:txBody>
      </p:sp>
      <p:cxnSp>
        <p:nvCxnSpPr>
          <p:cNvPr id="272425" name="AutoShape 41"/>
          <p:cNvCxnSpPr>
            <a:cxnSpLocks noChangeShapeType="1"/>
            <a:stCxn id="272422" idx="6"/>
            <a:endCxn id="272424" idx="2"/>
          </p:cNvCxnSpPr>
          <p:nvPr/>
        </p:nvCxnSpPr>
        <p:spPr bwMode="auto">
          <a:xfrm flipV="1">
            <a:off x="4954569" y="1919284"/>
            <a:ext cx="430213" cy="1587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272426" name="AutoShape 42"/>
          <p:cNvSpPr>
            <a:spLocks noChangeArrowheads="1"/>
          </p:cNvSpPr>
          <p:nvPr/>
        </p:nvSpPr>
        <p:spPr bwMode="auto">
          <a:xfrm>
            <a:off x="2146282" y="5578485"/>
            <a:ext cx="6408737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en-US" altLang="zh-TW" sz="2400">
                <a:latin typeface="標楷體" pitchFamily="65" charset="-120"/>
                <a:ea typeface="標楷體" pitchFamily="65" charset="-120"/>
              </a:rPr>
              <a:t>E</a:t>
            </a: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化輔導團領域資源與平台建置</a:t>
            </a:r>
          </a:p>
        </p:txBody>
      </p:sp>
      <p:sp>
        <p:nvSpPr>
          <p:cNvPr id="272427" name="AutoShape 43"/>
          <p:cNvSpPr>
            <a:spLocks noChangeArrowheads="1"/>
          </p:cNvSpPr>
          <p:nvPr/>
        </p:nvSpPr>
        <p:spPr bwMode="auto">
          <a:xfrm>
            <a:off x="2219307" y="4137035"/>
            <a:ext cx="1511300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哈特網</a:t>
            </a:r>
          </a:p>
        </p:txBody>
      </p:sp>
      <p:sp>
        <p:nvSpPr>
          <p:cNvPr id="272428" name="AutoShape 44"/>
          <p:cNvSpPr>
            <a:spLocks noChangeArrowheads="1"/>
          </p:cNvSpPr>
          <p:nvPr/>
        </p:nvSpPr>
        <p:spPr bwMode="auto">
          <a:xfrm>
            <a:off x="3875069" y="4137035"/>
            <a:ext cx="2735263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多媒體教學資源中心</a:t>
            </a:r>
          </a:p>
        </p:txBody>
      </p:sp>
      <p:sp>
        <p:nvSpPr>
          <p:cNvPr id="272429" name="AutoShape 45"/>
          <p:cNvSpPr>
            <a:spLocks noChangeArrowheads="1"/>
          </p:cNvSpPr>
          <p:nvPr/>
        </p:nvSpPr>
        <p:spPr bwMode="auto">
          <a:xfrm>
            <a:off x="6754794" y="4137035"/>
            <a:ext cx="1655763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數位教材網</a:t>
            </a:r>
          </a:p>
        </p:txBody>
      </p:sp>
      <p:sp>
        <p:nvSpPr>
          <p:cNvPr id="272430" name="AutoShape 46"/>
          <p:cNvSpPr>
            <a:spLocks noChangeArrowheads="1"/>
          </p:cNvSpPr>
          <p:nvPr/>
        </p:nvSpPr>
        <p:spPr bwMode="auto">
          <a:xfrm>
            <a:off x="2146282" y="5073660"/>
            <a:ext cx="1223962" cy="433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最新消息</a:t>
            </a:r>
          </a:p>
        </p:txBody>
      </p:sp>
      <p:sp>
        <p:nvSpPr>
          <p:cNvPr id="272431" name="AutoShape 47"/>
          <p:cNvSpPr>
            <a:spLocks noChangeArrowheads="1"/>
          </p:cNvSpPr>
          <p:nvPr/>
        </p:nvSpPr>
        <p:spPr bwMode="auto">
          <a:xfrm>
            <a:off x="3441682" y="5073660"/>
            <a:ext cx="1223962" cy="433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線上論壇</a:t>
            </a:r>
          </a:p>
        </p:txBody>
      </p:sp>
      <p:sp>
        <p:nvSpPr>
          <p:cNvPr id="272432" name="AutoShape 48"/>
          <p:cNvSpPr>
            <a:spLocks noChangeArrowheads="1"/>
          </p:cNvSpPr>
          <p:nvPr/>
        </p:nvSpPr>
        <p:spPr bwMode="auto">
          <a:xfrm>
            <a:off x="4738669" y="5072072"/>
            <a:ext cx="1223963" cy="433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教學資源</a:t>
            </a:r>
          </a:p>
        </p:txBody>
      </p:sp>
      <p:sp>
        <p:nvSpPr>
          <p:cNvPr id="272433" name="AutoShape 49"/>
          <p:cNvSpPr>
            <a:spLocks noChangeArrowheads="1"/>
          </p:cNvSpPr>
          <p:nvPr/>
        </p:nvSpPr>
        <p:spPr bwMode="auto">
          <a:xfrm>
            <a:off x="6034069" y="5073660"/>
            <a:ext cx="1223963" cy="433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常見問題</a:t>
            </a:r>
          </a:p>
        </p:txBody>
      </p:sp>
      <p:sp>
        <p:nvSpPr>
          <p:cNvPr id="272434" name="AutoShape 50"/>
          <p:cNvSpPr>
            <a:spLocks noChangeArrowheads="1"/>
          </p:cNvSpPr>
          <p:nvPr/>
        </p:nvSpPr>
        <p:spPr bwMode="auto">
          <a:xfrm>
            <a:off x="7331057" y="5073660"/>
            <a:ext cx="1223962" cy="4333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相關連結</a:t>
            </a:r>
          </a:p>
        </p:txBody>
      </p:sp>
      <p:sp>
        <p:nvSpPr>
          <p:cNvPr id="272438" name="AutoShape 54"/>
          <p:cNvSpPr>
            <a:spLocks noChangeArrowheads="1"/>
          </p:cNvSpPr>
          <p:nvPr/>
        </p:nvSpPr>
        <p:spPr bwMode="auto">
          <a:xfrm>
            <a:off x="201594" y="5218122"/>
            <a:ext cx="1079500" cy="6477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輔導團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社群</a:t>
            </a:r>
          </a:p>
        </p:txBody>
      </p:sp>
      <p:sp>
        <p:nvSpPr>
          <p:cNvPr id="272439" name="AutoShape 55"/>
          <p:cNvSpPr>
            <a:spLocks noChangeArrowheads="1"/>
          </p:cNvSpPr>
          <p:nvPr/>
        </p:nvSpPr>
        <p:spPr bwMode="auto">
          <a:xfrm>
            <a:off x="201594" y="4065597"/>
            <a:ext cx="1079500" cy="6477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各組織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教學資源</a:t>
            </a:r>
          </a:p>
        </p:txBody>
      </p:sp>
      <p:sp>
        <p:nvSpPr>
          <p:cNvPr id="272440" name="AutoShape 56"/>
          <p:cNvSpPr>
            <a:spLocks noChangeArrowheads="1"/>
          </p:cNvSpPr>
          <p:nvPr/>
        </p:nvSpPr>
        <p:spPr bwMode="auto">
          <a:xfrm>
            <a:off x="1354119" y="4065597"/>
            <a:ext cx="720725" cy="647700"/>
          </a:xfrm>
          <a:prstGeom prst="rightArrow">
            <a:avLst>
              <a:gd name="adj1" fmla="val 50000"/>
              <a:gd name="adj2" fmla="val 278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>
                <a:latin typeface="標楷體" pitchFamily="65" charset="-120"/>
                <a:ea typeface="標楷體" pitchFamily="65" charset="-120"/>
              </a:rPr>
              <a:t>整合</a:t>
            </a:r>
          </a:p>
        </p:txBody>
      </p:sp>
      <p:sp>
        <p:nvSpPr>
          <p:cNvPr id="272441" name="AutoShape 57"/>
          <p:cNvSpPr>
            <a:spLocks noChangeArrowheads="1"/>
          </p:cNvSpPr>
          <p:nvPr/>
        </p:nvSpPr>
        <p:spPr bwMode="auto">
          <a:xfrm>
            <a:off x="1354119" y="5218122"/>
            <a:ext cx="720725" cy="647700"/>
          </a:xfrm>
          <a:prstGeom prst="rightArrow">
            <a:avLst>
              <a:gd name="adj1" fmla="val 50000"/>
              <a:gd name="adj2" fmla="val 278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sp>
        <p:nvSpPr>
          <p:cNvPr id="272445" name="AutoShape 61"/>
          <p:cNvSpPr>
            <a:spLocks noChangeArrowheads="1"/>
          </p:cNvSpPr>
          <p:nvPr/>
        </p:nvSpPr>
        <p:spPr bwMode="auto">
          <a:xfrm>
            <a:off x="1930382" y="2409835"/>
            <a:ext cx="6696075" cy="1554162"/>
          </a:xfrm>
          <a:prstGeom prst="flowChartProcess">
            <a:avLst/>
          </a:prstGeom>
          <a:solidFill>
            <a:schemeClr val="accent1">
              <a:alpha val="60001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2449" name="AutoShape 65"/>
          <p:cNvSpPr>
            <a:spLocks noChangeArrowheads="1"/>
          </p:cNvSpPr>
          <p:nvPr/>
        </p:nvSpPr>
        <p:spPr bwMode="auto">
          <a:xfrm>
            <a:off x="201594" y="2841635"/>
            <a:ext cx="1079500" cy="6477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臺北市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教師社群</a:t>
            </a:r>
          </a:p>
        </p:txBody>
      </p:sp>
      <p:sp>
        <p:nvSpPr>
          <p:cNvPr id="272450" name="AutoShape 66"/>
          <p:cNvSpPr>
            <a:spLocks noChangeArrowheads="1"/>
          </p:cNvSpPr>
          <p:nvPr/>
        </p:nvSpPr>
        <p:spPr bwMode="auto">
          <a:xfrm>
            <a:off x="1354119" y="2841635"/>
            <a:ext cx="720725" cy="647700"/>
          </a:xfrm>
          <a:prstGeom prst="rightArrow">
            <a:avLst>
              <a:gd name="adj1" fmla="val 50000"/>
              <a:gd name="adj2" fmla="val 278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sp>
        <p:nvSpPr>
          <p:cNvPr id="272451" name="AutoShape 67"/>
          <p:cNvSpPr>
            <a:spLocks noChangeArrowheads="1"/>
          </p:cNvSpPr>
          <p:nvPr/>
        </p:nvSpPr>
        <p:spPr bwMode="auto">
          <a:xfrm>
            <a:off x="2146282" y="3346460"/>
            <a:ext cx="6408737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益教網教師個人化服務平台</a:t>
            </a:r>
          </a:p>
        </p:txBody>
      </p:sp>
      <p:sp>
        <p:nvSpPr>
          <p:cNvPr id="272453" name="AutoShape 69"/>
          <p:cNvSpPr>
            <a:spLocks noChangeArrowheads="1"/>
          </p:cNvSpPr>
          <p:nvPr/>
        </p:nvSpPr>
        <p:spPr bwMode="auto">
          <a:xfrm>
            <a:off x="2146282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投稿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資源</a:t>
            </a:r>
          </a:p>
        </p:txBody>
      </p:sp>
      <p:sp>
        <p:nvSpPr>
          <p:cNvPr id="272458" name="AutoShape 74"/>
          <p:cNvSpPr>
            <a:spLocks noChangeArrowheads="1"/>
          </p:cNvSpPr>
          <p:nvPr/>
        </p:nvSpPr>
        <p:spPr bwMode="auto">
          <a:xfrm>
            <a:off x="2865419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關注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話題</a:t>
            </a:r>
          </a:p>
        </p:txBody>
      </p:sp>
      <p:sp>
        <p:nvSpPr>
          <p:cNvPr id="272459" name="AutoShape 75"/>
          <p:cNvSpPr>
            <a:spLocks noChangeArrowheads="1"/>
          </p:cNvSpPr>
          <p:nvPr/>
        </p:nvSpPr>
        <p:spPr bwMode="auto">
          <a:xfrm>
            <a:off x="3586144" y="2552710"/>
            <a:ext cx="64770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個人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論壇</a:t>
            </a:r>
          </a:p>
        </p:txBody>
      </p:sp>
      <p:sp>
        <p:nvSpPr>
          <p:cNvPr id="272460" name="AutoShape 76"/>
          <p:cNvSpPr>
            <a:spLocks noChangeArrowheads="1"/>
          </p:cNvSpPr>
          <p:nvPr/>
        </p:nvSpPr>
        <p:spPr bwMode="auto">
          <a:xfrm>
            <a:off x="4305282" y="2552710"/>
            <a:ext cx="64770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個人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公告</a:t>
            </a:r>
          </a:p>
        </p:txBody>
      </p:sp>
      <p:sp>
        <p:nvSpPr>
          <p:cNvPr id="272461" name="AutoShape 77"/>
          <p:cNvSpPr>
            <a:spLocks noChangeArrowheads="1"/>
          </p:cNvSpPr>
          <p:nvPr/>
        </p:nvSpPr>
        <p:spPr bwMode="auto">
          <a:xfrm>
            <a:off x="5026007" y="2552710"/>
            <a:ext cx="64770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推薦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網站</a:t>
            </a:r>
          </a:p>
        </p:txBody>
      </p:sp>
      <p:sp>
        <p:nvSpPr>
          <p:cNvPr id="272462" name="AutoShape 78"/>
          <p:cNvSpPr>
            <a:spLocks noChangeArrowheads="1"/>
          </p:cNvSpPr>
          <p:nvPr/>
        </p:nvSpPr>
        <p:spPr bwMode="auto">
          <a:xfrm>
            <a:off x="5746732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教學</a:t>
            </a: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/>
            </a:r>
            <a:br>
              <a:rPr kumimoji="0" lang="en-US" altLang="zh-TW" dirty="0">
                <a:latin typeface="標楷體" pitchFamily="65" charset="-120"/>
                <a:ea typeface="標楷體" pitchFamily="65" charset="-120"/>
              </a:rPr>
            </a:b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檔案</a:t>
            </a:r>
            <a:endParaRPr kumimoji="0"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2463" name="AutoShape 79"/>
          <p:cNvSpPr>
            <a:spLocks noChangeArrowheads="1"/>
          </p:cNvSpPr>
          <p:nvPr/>
        </p:nvSpPr>
        <p:spPr bwMode="auto">
          <a:xfrm>
            <a:off x="6465869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教學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櫃</a:t>
            </a:r>
          </a:p>
        </p:txBody>
      </p:sp>
      <p:sp>
        <p:nvSpPr>
          <p:cNvPr id="272464" name="AutoShape 80"/>
          <p:cNvSpPr>
            <a:spLocks noChangeArrowheads="1"/>
          </p:cNvSpPr>
          <p:nvPr/>
        </p:nvSpPr>
        <p:spPr bwMode="auto">
          <a:xfrm>
            <a:off x="7186594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名片</a:t>
            </a:r>
          </a:p>
          <a:p>
            <a:pPr algn="ctr">
              <a:defRPr/>
            </a:pP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夾</a:t>
            </a:r>
          </a:p>
        </p:txBody>
      </p:sp>
      <p:sp>
        <p:nvSpPr>
          <p:cNvPr id="272465" name="AutoShape 81"/>
          <p:cNvSpPr>
            <a:spLocks noChangeArrowheads="1"/>
          </p:cNvSpPr>
          <p:nvPr/>
        </p:nvSpPr>
        <p:spPr bwMode="auto">
          <a:xfrm>
            <a:off x="7905732" y="2554297"/>
            <a:ext cx="647700" cy="6492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個人</a:t>
            </a:r>
          </a:p>
          <a:p>
            <a:pPr algn="ctr">
              <a:defRPr/>
            </a:pPr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資料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142875" y="1196975"/>
            <a:ext cx="4972050" cy="5030788"/>
          </a:xfrm>
        </p:spPr>
        <p:txBody>
          <a:bodyPr/>
          <a:lstStyle/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瀏覽資源</a:t>
            </a:r>
          </a:p>
          <a:p>
            <a:pPr lvl="1">
              <a:defRPr/>
            </a:pPr>
            <a:r>
              <a:rPr lang="zh-TW" altLang="en-US" sz="2000" dirty="0" smtClean="0"/>
              <a:t>新進教學、熱門教學、推薦教學、教學知識樹。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endParaRPr lang="zh-TW" altLang="en-US" sz="2000" dirty="0" smtClean="0"/>
          </a:p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上傳資源</a:t>
            </a:r>
          </a:p>
          <a:p>
            <a:pPr lvl="1">
              <a:defRPr/>
            </a:pPr>
            <a:r>
              <a:rPr lang="zh-TW" altLang="en-US" sz="2000" dirty="0" smtClean="0"/>
              <a:t>點選我要上傳教學資源。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endParaRPr lang="zh-TW" altLang="en-US" sz="2000" dirty="0" smtClean="0"/>
          </a:p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教學知識樹管理</a:t>
            </a:r>
            <a:endParaRPr lang="en-US" altLang="zh-TW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defRPr/>
            </a:pPr>
            <a:r>
              <a:rPr lang="zh-TW" altLang="en-US" sz="2000" dirty="0" smtClean="0"/>
              <a:t>新增、修改、刪除知識樹功能</a:t>
            </a:r>
          </a:p>
          <a:p>
            <a:pPr lvl="1">
              <a:defRPr/>
            </a:pPr>
            <a:r>
              <a:rPr lang="zh-TW" altLang="en-US" sz="2000" dirty="0" smtClean="0"/>
              <a:t>設定為項目或是資源</a:t>
            </a:r>
            <a:endParaRPr lang="en-US" altLang="zh-TW" sz="2000" dirty="0" smtClean="0"/>
          </a:p>
          <a:p>
            <a:pPr>
              <a:buFont typeface="Arial" charset="0"/>
              <a:buNone/>
              <a:defRPr/>
            </a:pPr>
            <a:endParaRPr lang="en-US" altLang="zh-TW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標題 1"/>
          <p:cNvSpPr>
            <a:spLocks/>
          </p:cNvSpPr>
          <p:nvPr/>
        </p:nvSpPr>
        <p:spPr bwMode="auto">
          <a:xfrm>
            <a:off x="2555875" y="620713"/>
            <a:ext cx="49323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TW" altLang="en-US" sz="40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教學資源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357313"/>
            <a:ext cx="4357687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4929188"/>
            <a:ext cx="2500312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142875" y="1196975"/>
            <a:ext cx="4972050" cy="5518150"/>
          </a:xfrm>
        </p:spPr>
        <p:txBody>
          <a:bodyPr/>
          <a:lstStyle/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瀏覽論壇</a:t>
            </a:r>
          </a:p>
          <a:p>
            <a:pPr lvl="1">
              <a:defRPr/>
            </a:pPr>
            <a:r>
              <a:rPr lang="zh-TW" altLang="en-US" sz="2000" dirty="0" smtClean="0"/>
              <a:t>論壇知識樹、新進論壇、熱門論壇。</a:t>
            </a:r>
          </a:p>
          <a:p>
            <a:pPr lvl="1">
              <a:defRPr/>
            </a:pPr>
            <a:endParaRPr lang="zh-TW" altLang="en-US" sz="2000" dirty="0" smtClean="0"/>
          </a:p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新增主題與回應</a:t>
            </a:r>
            <a:endParaRPr lang="en-US" altLang="zh-TW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defRPr/>
            </a:pPr>
            <a:r>
              <a:rPr lang="zh-TW" altLang="en-US" sz="2000" dirty="0" smtClean="0"/>
              <a:t>新增主題、新增回應可新增論壇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endParaRPr lang="zh-TW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版主維護論壇</a:t>
            </a:r>
            <a:endParaRPr lang="en-US" altLang="zh-TW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defRPr/>
            </a:pPr>
            <a:r>
              <a:rPr lang="zh-TW" altLang="en-US" sz="2000" dirty="0" smtClean="0"/>
              <a:t>刪除與修改論壇</a:t>
            </a:r>
            <a:endParaRPr lang="en-US" altLang="zh-TW" sz="2000" dirty="0" smtClean="0"/>
          </a:p>
          <a:p>
            <a:pPr lvl="1">
              <a:defRPr/>
            </a:pPr>
            <a:r>
              <a:rPr lang="zh-TW" altLang="en-US" sz="2000" dirty="0" smtClean="0"/>
              <a:t>置換主題類別</a:t>
            </a:r>
            <a:endParaRPr lang="en-US" altLang="zh-TW" sz="2000" dirty="0" smtClean="0"/>
          </a:p>
          <a:p>
            <a:pPr lvl="1">
              <a:defRPr/>
            </a:pPr>
            <a:r>
              <a:rPr lang="zh-TW" altLang="en-US" sz="2000" dirty="0" smtClean="0"/>
              <a:t>主題置頂功能</a:t>
            </a:r>
            <a:endParaRPr lang="zh-TW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charset="0"/>
              <a:buNone/>
              <a:defRPr/>
            </a:pPr>
            <a:endParaRPr lang="zh-TW" altLang="en-US" sz="2000" dirty="0" smtClean="0"/>
          </a:p>
          <a:p>
            <a:pPr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論壇知識樹管理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後台管理權限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defRPr/>
            </a:pPr>
            <a:r>
              <a:rPr lang="zh-TW" altLang="en-US" sz="2000" dirty="0" smtClean="0"/>
              <a:t>新增、修改、刪除知識樹功能</a:t>
            </a:r>
          </a:p>
          <a:p>
            <a:pPr lvl="1">
              <a:defRPr/>
            </a:pPr>
            <a:r>
              <a:rPr lang="zh-TW" altLang="en-US" sz="2000" dirty="0" smtClean="0"/>
              <a:t>設定為</a:t>
            </a:r>
            <a:r>
              <a:rPr lang="zh-TW" altLang="en-US" sz="2000" dirty="0" smtClean="0">
                <a:solidFill>
                  <a:srgbClr val="FF0000"/>
                </a:solidFill>
              </a:rPr>
              <a:t>項目</a:t>
            </a:r>
            <a:r>
              <a:rPr lang="zh-TW" altLang="en-US" sz="2000" dirty="0" smtClean="0"/>
              <a:t>或是</a:t>
            </a:r>
            <a:r>
              <a:rPr lang="zh-TW" altLang="en-US" sz="2000" dirty="0" smtClean="0">
                <a:solidFill>
                  <a:srgbClr val="FF0000"/>
                </a:solidFill>
              </a:rPr>
              <a:t>論壇</a:t>
            </a:r>
            <a:endParaRPr lang="en-US" altLang="zh-TW" sz="2000" dirty="0" smtClean="0">
              <a:solidFill>
                <a:srgbClr val="FF0000"/>
              </a:solidFill>
            </a:endParaRPr>
          </a:p>
        </p:txBody>
      </p:sp>
      <p:sp>
        <p:nvSpPr>
          <p:cNvPr id="37890" name="標題 1"/>
          <p:cNvSpPr>
            <a:spLocks/>
          </p:cNvSpPr>
          <p:nvPr/>
        </p:nvSpPr>
        <p:spPr bwMode="auto">
          <a:xfrm>
            <a:off x="3132138" y="476250"/>
            <a:ext cx="37147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TW" altLang="en-US" sz="40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線上論壇</a:t>
            </a: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857375"/>
            <a:ext cx="39703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2000250"/>
            <a:ext cx="542925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0" y="1500188"/>
            <a:ext cx="4572000" cy="3732212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郵件清單管理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後台管理權限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電子報管理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郵件清單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訂報與取消訂閱。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管理者新增訂閱人員。</a:t>
            </a:r>
          </a:p>
          <a:p>
            <a:pPr>
              <a:lnSpc>
                <a:spcPct val="90000"/>
              </a:lnSpc>
              <a:defRPr/>
            </a:pPr>
            <a:endParaRPr lang="zh-TW" altLang="en-US" sz="2000" dirty="0" smtClean="0"/>
          </a:p>
          <a:p>
            <a:pPr>
              <a:lnSpc>
                <a:spcPct val="90000"/>
              </a:lnSpc>
              <a:defRPr/>
            </a:pP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電子報清單管理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zh-TW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後台管理權限</a:t>
            </a:r>
            <a:r>
              <a:rPr lang="en-US" altLang="zh-TW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電子報管理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電子報清單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設定電子報期數與樣版。</a:t>
            </a:r>
          </a:p>
          <a:p>
            <a:pPr lvl="1">
              <a:lnSpc>
                <a:spcPct val="90000"/>
              </a:lnSpc>
              <a:defRPr/>
            </a:pPr>
            <a:r>
              <a:rPr lang="zh-TW" altLang="en-US" sz="2000" dirty="0" smtClean="0"/>
              <a:t>設定電子報內容。</a:t>
            </a:r>
          </a:p>
        </p:txBody>
      </p:sp>
      <p:sp>
        <p:nvSpPr>
          <p:cNvPr id="38915" name="標題 1"/>
          <p:cNvSpPr>
            <a:spLocks/>
          </p:cNvSpPr>
          <p:nvPr/>
        </p:nvSpPr>
        <p:spPr bwMode="auto">
          <a:xfrm>
            <a:off x="2987675" y="404813"/>
            <a:ext cx="37861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TW" altLang="en-US" sz="36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輔導團電子報</a:t>
            </a:r>
          </a:p>
        </p:txBody>
      </p:sp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圖片 12" descr="擷取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5154613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圖片 13" descr="擷取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1643063"/>
            <a:ext cx="5356225" cy="434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12"/>
          <p:cNvSpPr>
            <a:spLocks noChangeArrowheads="1"/>
          </p:cNvSpPr>
          <p:nvPr/>
        </p:nvSpPr>
        <p:spPr bwMode="auto">
          <a:xfrm>
            <a:off x="1547813" y="404813"/>
            <a:ext cx="66595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TW" altLang="en-US" sz="44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創用</a:t>
            </a:r>
            <a:r>
              <a:rPr lang="en-US" altLang="zh-TW" sz="44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CC-</a:t>
            </a:r>
            <a:r>
              <a:rPr lang="zh-TW" altLang="en-US" sz="32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創用無限 分享無限</a:t>
            </a:r>
          </a:p>
        </p:txBody>
      </p:sp>
      <p:sp>
        <p:nvSpPr>
          <p:cNvPr id="196628" name="Oval 20"/>
          <p:cNvSpPr>
            <a:spLocks noChangeArrowheads="1"/>
          </p:cNvSpPr>
          <p:nvPr/>
        </p:nvSpPr>
        <p:spPr bwMode="auto">
          <a:xfrm>
            <a:off x="5357813" y="5357813"/>
            <a:ext cx="1511300" cy="865187"/>
          </a:xfrm>
          <a:prstGeom prst="ellipse">
            <a:avLst/>
          </a:prstGeom>
          <a:solidFill>
            <a:srgbClr val="FF9900">
              <a:alpha val="30196"/>
            </a:srgbClr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標題 1"/>
          <p:cNvSpPr>
            <a:spLocks noGrp="1"/>
          </p:cNvSpPr>
          <p:nvPr>
            <p:ph type="title"/>
          </p:nvPr>
        </p:nvSpPr>
        <p:spPr>
          <a:xfrm>
            <a:off x="2484438" y="620713"/>
            <a:ext cx="4503737" cy="936625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巨細靡遺的教師寶典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286000"/>
            <a:ext cx="19288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4572000"/>
            <a:ext cx="2047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41989" name="Rectangle 4"/>
          <p:cNvSpPr>
            <a:spLocks noChangeArrowheads="1"/>
          </p:cNvSpPr>
          <p:nvPr/>
        </p:nvSpPr>
        <p:spPr bwMode="auto">
          <a:xfrm>
            <a:off x="1357313" y="3714750"/>
            <a:ext cx="2071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TW" altLang="en-US" sz="1400">
                <a:solidFill>
                  <a:srgbClr val="FF6600"/>
                </a:solidFill>
                <a:latin typeface="Times New Roman" pitchFamily="18" charset="0"/>
                <a:ea typeface="華康中黑體"/>
                <a:cs typeface="Times New Roman" pitchFamily="18" charset="0"/>
              </a:rPr>
              <a:t>網羅各項表格的寶典</a:t>
            </a:r>
            <a:endParaRPr lang="zh-TW" altLang="en-US" sz="1400">
              <a:ea typeface="華康中黑體"/>
              <a:cs typeface="Times New Roman" pitchFamily="18" charset="0"/>
            </a:endParaRPr>
          </a:p>
          <a:p>
            <a:pPr eaLnBrk="0" hangingPunct="0"/>
            <a:endParaRPr lang="zh-TW" altLang="en-US" sz="1400">
              <a:ea typeface="華康中黑體"/>
              <a:cs typeface="Times New Roman" pitchFamily="18" charset="0"/>
            </a:endParaRPr>
          </a:p>
        </p:txBody>
      </p:sp>
      <p:sp>
        <p:nvSpPr>
          <p:cNvPr id="41990" name="Rectangle 5"/>
          <p:cNvSpPr>
            <a:spLocks noChangeArrowheads="1"/>
          </p:cNvSpPr>
          <p:nvPr/>
        </p:nvSpPr>
        <p:spPr bwMode="auto">
          <a:xfrm>
            <a:off x="1071563" y="5000625"/>
            <a:ext cx="2786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TW" altLang="en-US" sz="1400">
                <a:solidFill>
                  <a:srgbClr val="FF6600"/>
                </a:solidFill>
                <a:latin typeface="新細明體" charset="-120"/>
                <a:cs typeface="Times New Roman" pitchFamily="18" charset="0"/>
              </a:rPr>
              <a:t>歡迎您共襄盛舉</a:t>
            </a:r>
            <a:endParaRPr lang="zh-TW" altLang="en-US" sz="1400"/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4427984" y="1916832"/>
            <a:ext cx="4071966" cy="2794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kumimoji="0" lang="zh-TW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本系統主要是針對各級學校教師，在「班級經營」，或兼任「行政業務」時，所需之計畫、辦法、表單、規章、通告、範例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等資料進行蒐集，同時也提供教師主動上傳資源系統。</a:t>
            </a:r>
          </a:p>
        </p:txBody>
      </p:sp>
      <p:pic>
        <p:nvPicPr>
          <p:cNvPr id="4199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1571625"/>
            <a:ext cx="192563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EE1DD6BA-9135-4A53-A353-DDEB1F3F8523}" type="slidenum">
              <a:rPr lang="zh-TW" altLang="en-US"/>
              <a:pPr>
                <a:defRPr/>
              </a:pPr>
              <a:t>19</a:t>
            </a:fld>
            <a:endParaRPr lang="zh-TW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標題 1"/>
          <p:cNvSpPr>
            <a:spLocks noGrp="1"/>
          </p:cNvSpPr>
          <p:nvPr>
            <p:ph type="title"/>
          </p:nvPr>
        </p:nvSpPr>
        <p:spPr>
          <a:xfrm>
            <a:off x="1331913" y="765175"/>
            <a:ext cx="6553200" cy="1143000"/>
          </a:xfrm>
        </p:spPr>
        <p:txBody>
          <a:bodyPr/>
          <a:lstStyle/>
          <a:p>
            <a:r>
              <a:rPr lang="zh-TW" altLang="en-US" smtClean="0"/>
              <a:t>大綱</a:t>
            </a:r>
          </a:p>
        </p:txBody>
      </p:sp>
      <p:sp>
        <p:nvSpPr>
          <p:cNvPr id="19458" name="內容版面配置區 2"/>
          <p:cNvSpPr>
            <a:spLocks noGrp="1"/>
          </p:cNvSpPr>
          <p:nvPr>
            <p:ph idx="1"/>
          </p:nvPr>
        </p:nvSpPr>
        <p:spPr>
          <a:xfrm>
            <a:off x="1258888" y="1700213"/>
            <a:ext cx="6521450" cy="3600450"/>
          </a:xfrm>
        </p:spPr>
        <p:txBody>
          <a:bodyPr/>
          <a:lstStyle/>
          <a:p>
            <a:r>
              <a:rPr lang="zh-TW" altLang="en-US" smtClean="0"/>
              <a:t>學習社群</a:t>
            </a:r>
            <a:endParaRPr lang="en-US" altLang="zh-TW" smtClean="0"/>
          </a:p>
          <a:p>
            <a:r>
              <a:rPr lang="zh-TW" altLang="en-US" smtClean="0"/>
              <a:t>益教網功能介紹</a:t>
            </a:r>
            <a:endParaRPr lang="en-US" altLang="zh-TW" smtClean="0"/>
          </a:p>
          <a:p>
            <a:r>
              <a:rPr lang="zh-TW" altLang="en-US" smtClean="0"/>
              <a:t>雲端服務與教學應用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0DAE1-2F0A-42DC-AF2C-3F7447DDF6F4}" type="slidenum">
              <a:rPr lang="en-US" altLang="zh-TW"/>
              <a:pPr>
                <a:defRPr/>
              </a:pPr>
              <a:t>2</a:t>
            </a:fld>
            <a:endParaRPr lang="en-US" altLang="zh-TW"/>
          </a:p>
        </p:txBody>
      </p:sp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標題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8715375" cy="987425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教師交流的好平臺 </a:t>
            </a:r>
            <a:r>
              <a:rPr lang="en-US" altLang="zh-TW" sz="3200" smtClean="0">
                <a:solidFill>
                  <a:schemeClr val="tx2"/>
                </a:solidFill>
              </a:rPr>
              <a:t>-- </a:t>
            </a:r>
            <a:r>
              <a:rPr lang="zh-TW" altLang="en-US" sz="3600" smtClean="0">
                <a:solidFill>
                  <a:schemeClr val="tx2"/>
                </a:solidFill>
              </a:rPr>
              <a:t>活絡的線上論壇</a:t>
            </a: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4301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276475"/>
            <a:ext cx="3929062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1187450" y="4797425"/>
            <a:ext cx="2286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zh-TW" altLang="en-US" sz="1400">
                <a:solidFill>
                  <a:srgbClr val="FF0000"/>
                </a:solidFill>
                <a:latin typeface="新細明體" charset="-120"/>
                <a:cs typeface="Times New Roman" pitchFamily="18" charset="0"/>
              </a:rPr>
              <a:t>發表踴躍的論壇主題</a:t>
            </a:r>
            <a:endParaRPr lang="zh-TW" altLang="en-US" sz="1400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4716463" y="1916113"/>
            <a:ext cx="4000500" cy="3097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提供教師意見、知識、經驗交流與分享的平臺。讓輔導團的專業知識、和教師在「班級經營」、「教育話題」和「心情分享」的感想、心得獲得流通，使得知能增進，視野廣闊。</a:t>
            </a:r>
            <a:endParaRPr kumimoji="0" lang="zh-TW" altLang="en-US" sz="2400" dirty="0">
              <a:ln w="17780" cmpd="sng">
                <a:noFill/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fontAlgn="auto">
              <a:spcBef>
                <a:spcPts val="500"/>
              </a:spcBef>
              <a:spcAft>
                <a:spcPts val="500"/>
              </a:spcAft>
              <a:buFont typeface="Arial" pitchFamily="34" charset="0"/>
              <a:buNone/>
              <a:defRPr/>
            </a:pPr>
            <a:endParaRPr kumimoji="0" lang="zh-TW" altLang="en-US" sz="2400" dirty="0">
              <a:ln w="17780" cmpd="sng">
                <a:noFill/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30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00213"/>
            <a:ext cx="18843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109826C5-7D97-4087-ABE2-D2A68E2E1B84}" type="slidenum">
              <a:rPr lang="zh-TW" altLang="en-US"/>
              <a:pPr>
                <a:defRPr/>
              </a:pPr>
              <a:t>20</a:t>
            </a:fld>
            <a:endParaRPr lang="zh-TW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標題 1"/>
          <p:cNvSpPr>
            <a:spLocks noGrp="1"/>
          </p:cNvSpPr>
          <p:nvPr>
            <p:ph type="title"/>
          </p:nvPr>
        </p:nvSpPr>
        <p:spPr>
          <a:xfrm>
            <a:off x="0" y="620713"/>
            <a:ext cx="8929688" cy="1060450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佳作欣賞的好園地 </a:t>
            </a:r>
            <a:r>
              <a:rPr lang="en-US" altLang="zh-TW" sz="3200" smtClean="0">
                <a:solidFill>
                  <a:schemeClr val="tx2"/>
                </a:solidFill>
              </a:rPr>
              <a:t>-- </a:t>
            </a:r>
            <a:r>
              <a:rPr lang="zh-TW" altLang="en-US" sz="3600" smtClean="0">
                <a:solidFill>
                  <a:schemeClr val="tx2"/>
                </a:solidFill>
              </a:rPr>
              <a:t>優美的教師風華篇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205038"/>
            <a:ext cx="3090862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內容版面配置區 2"/>
          <p:cNvSpPr txBox="1">
            <a:spLocks/>
          </p:cNvSpPr>
          <p:nvPr/>
        </p:nvSpPr>
        <p:spPr>
          <a:xfrm>
            <a:off x="4572000" y="1628775"/>
            <a:ext cx="3929063" cy="35972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「表彰」與「分享」教師「作品」的園地。希望透過您的推薦，讓更多人受到肯定，使更多成果得到分享。所以舉凡書法、美勞、雕刻、陶藝、文學、舞蹈、攝影照片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等佳作，都是我們蒐集的好素材。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700213"/>
            <a:ext cx="196056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F5E7CD40-C6E7-4C04-91EA-ED84F7B26501}" type="slidenum">
              <a:rPr lang="zh-TW" altLang="en-US"/>
              <a:pPr>
                <a:defRPr/>
              </a:pPr>
              <a:t>21</a:t>
            </a:fld>
            <a:endParaRPr lang="zh-TW" alt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標題 1"/>
          <p:cNvSpPr>
            <a:spLocks noGrp="1"/>
          </p:cNvSpPr>
          <p:nvPr>
            <p:ph type="title"/>
          </p:nvPr>
        </p:nvSpPr>
        <p:spPr>
          <a:xfrm>
            <a:off x="0" y="620713"/>
            <a:ext cx="9144000" cy="844550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佳話分享的好地方 </a:t>
            </a:r>
            <a:r>
              <a:rPr lang="en-US" altLang="zh-TW" sz="3200" smtClean="0">
                <a:solidFill>
                  <a:schemeClr val="tx2"/>
                </a:solidFill>
              </a:rPr>
              <a:t>-- </a:t>
            </a:r>
            <a:r>
              <a:rPr lang="zh-TW" altLang="en-US" sz="3600" smtClean="0">
                <a:solidFill>
                  <a:schemeClr val="tx2"/>
                </a:solidFill>
              </a:rPr>
              <a:t>溫馨的杏壇芬芳錄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060575"/>
            <a:ext cx="31670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內容版面配置區 2"/>
          <p:cNvSpPr txBox="1">
            <a:spLocks/>
          </p:cNvSpPr>
          <p:nvPr/>
        </p:nvSpPr>
        <p:spPr>
          <a:xfrm>
            <a:off x="4427538" y="1628775"/>
            <a:ext cx="3929062" cy="35972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表揚校園內善行美事、彰顯教育愛的地方。因此，只要能引起大家共鳴和感動的訊息，例如：春風化雨、作育英才，貢獻所長、為校增光，循循善誘，誨人不倦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等溫馨感人的事蹟，都是我們肯定學習的對象。</a:t>
            </a:r>
            <a:endParaRPr lang="zh-TW" altLang="en-US" sz="2400" dirty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628775"/>
            <a:ext cx="19034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859890A9-903E-4966-8C43-9F2657BD7812}" type="slidenum">
              <a:rPr lang="zh-TW" altLang="en-US"/>
              <a:pPr>
                <a:defRPr/>
              </a:pPr>
              <a:t>22</a:t>
            </a:fld>
            <a:endParaRPr lang="zh-TW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標題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935038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拓展視野的好窗口 </a:t>
            </a:r>
            <a:r>
              <a:rPr lang="en-US" altLang="zh-TW" sz="3200" smtClean="0">
                <a:solidFill>
                  <a:schemeClr val="tx2"/>
                </a:solidFill>
              </a:rPr>
              <a:t>-- </a:t>
            </a:r>
            <a:r>
              <a:rPr lang="zh-TW" altLang="en-US" smtClean="0">
                <a:solidFill>
                  <a:schemeClr val="tx2"/>
                </a:solidFill>
              </a:rPr>
              <a:t>繽紛的攝影活動</a:t>
            </a:r>
          </a:p>
        </p:txBody>
      </p:sp>
      <p:sp>
        <p:nvSpPr>
          <p:cNvPr id="4608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46083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44625"/>
            <a:ext cx="3624262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539750" y="5373688"/>
            <a:ext cx="3714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zh-TW" altLang="en-US" sz="1400">
                <a:solidFill>
                  <a:srgbClr val="FF0000"/>
                </a:solidFill>
                <a:latin typeface="新細明體" charset="-120"/>
                <a:cs typeface="Times New Roman" pitchFamily="18" charset="0"/>
              </a:rPr>
              <a:t>表達個人生活見聞與感受心得的攝影話心情</a:t>
            </a:r>
            <a:endParaRPr lang="zh-TW" altLang="en-US" sz="1400">
              <a:solidFill>
                <a:srgbClr val="FF0000"/>
              </a:solidFill>
            </a:endParaRPr>
          </a:p>
        </p:txBody>
      </p:sp>
      <p:pic>
        <p:nvPicPr>
          <p:cNvPr id="46085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341438"/>
            <a:ext cx="37195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9DEE23F1-293F-44A7-8B5F-02CF12D0535F}" type="slidenum">
              <a:rPr lang="zh-TW" altLang="en-US"/>
              <a:pPr>
                <a:defRPr/>
              </a:pPr>
              <a:t>23</a:t>
            </a:fld>
            <a:endParaRPr lang="zh-TW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標題 1"/>
          <p:cNvSpPr>
            <a:spLocks noGrp="1"/>
          </p:cNvSpPr>
          <p:nvPr>
            <p:ph type="title"/>
          </p:nvPr>
        </p:nvSpPr>
        <p:spPr>
          <a:xfrm>
            <a:off x="0" y="549275"/>
            <a:ext cx="8929688" cy="935038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2"/>
                </a:solidFill>
              </a:rPr>
              <a:t>拓展視野的好窗口 </a:t>
            </a:r>
            <a:r>
              <a:rPr lang="en-US" altLang="zh-TW" sz="3200" smtClean="0">
                <a:solidFill>
                  <a:schemeClr val="tx2"/>
                </a:solidFill>
              </a:rPr>
              <a:t>-- </a:t>
            </a:r>
            <a:r>
              <a:rPr lang="zh-TW" altLang="en-US" sz="3600" smtClean="0">
                <a:solidFill>
                  <a:schemeClr val="tx2"/>
                </a:solidFill>
              </a:rPr>
              <a:t>繽紛的攝影活動</a:t>
            </a:r>
            <a:endParaRPr lang="zh-TW" altLang="en-US" sz="3200" smtClean="0">
              <a:solidFill>
                <a:schemeClr val="tx2"/>
              </a:solidFill>
            </a:endParaRPr>
          </a:p>
        </p:txBody>
      </p:sp>
      <p:pic>
        <p:nvPicPr>
          <p:cNvPr id="471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12875"/>
            <a:ext cx="33670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12875"/>
            <a:ext cx="3398838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468313" y="5229225"/>
            <a:ext cx="3714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zh-TW" altLang="en-US" sz="1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親、師、生與校園譜成一幅溫馨合諧的美景</a:t>
            </a: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4427538" y="5229225"/>
            <a:ext cx="3775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zh-TW" altLang="en-US" sz="1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展現各地風土民情自然景觀的暑期花絮大拼圖</a:t>
            </a:r>
          </a:p>
        </p:txBody>
      </p:sp>
      <p:sp>
        <p:nvSpPr>
          <p:cNvPr id="9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A04ED56F-B77D-41E2-B724-B6340A64044D}" type="slidenum">
              <a:rPr lang="zh-TW" altLang="en-US"/>
              <a:pPr>
                <a:defRPr/>
              </a:pPr>
              <a:t>24</a:t>
            </a:fld>
            <a:endParaRPr lang="zh-TW" alt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標題 1"/>
          <p:cNvSpPr>
            <a:spLocks noGrp="1"/>
          </p:cNvSpPr>
          <p:nvPr>
            <p:ph type="title"/>
          </p:nvPr>
        </p:nvSpPr>
        <p:spPr>
          <a:xfrm>
            <a:off x="1331913" y="692150"/>
            <a:ext cx="6553200" cy="1143000"/>
          </a:xfrm>
        </p:spPr>
        <p:txBody>
          <a:bodyPr/>
          <a:lstStyle/>
          <a:p>
            <a:r>
              <a:rPr lang="zh-TW" altLang="en-US" sz="3600" smtClean="0">
                <a:solidFill>
                  <a:schemeClr val="tx2"/>
                </a:solidFill>
              </a:rPr>
              <a:t>多元的</a:t>
            </a:r>
            <a:r>
              <a:rPr lang="en-US" altLang="zh-TW" sz="3600" smtClean="0">
                <a:solidFill>
                  <a:schemeClr val="tx2"/>
                </a:solidFill>
              </a:rPr>
              <a:t>ET</a:t>
            </a:r>
            <a:r>
              <a:rPr lang="zh-TW" altLang="en-US" sz="3600" smtClean="0">
                <a:solidFill>
                  <a:schemeClr val="tx2"/>
                </a:solidFill>
              </a:rPr>
              <a:t>家族</a:t>
            </a:r>
            <a:r>
              <a:rPr lang="en-US" sz="3600" smtClean="0">
                <a:solidFill>
                  <a:schemeClr val="tx2"/>
                </a:solidFill>
              </a:rPr>
              <a:t> </a:t>
            </a:r>
            <a:endParaRPr lang="zh-TW" altLang="en-US" sz="3600" smtClean="0">
              <a:solidFill>
                <a:schemeClr val="tx2"/>
              </a:solidFill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4813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071688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857250" y="6215063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zh-TW" altLang="en-US"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多采多姿的</a:t>
            </a:r>
            <a:r>
              <a:rPr lang="en-US" altLang="zh-TW"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zh-TW" altLang="en-US" sz="1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家族</a:t>
            </a:r>
            <a:endParaRPr lang="zh-TW" altLang="en-US" sz="1400"/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995738" y="1916113"/>
            <a:ext cx="4429125" cy="3313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提供教師專業成長的空間。讓教師能透過社群的組成與參與，匯聚同伴的生活、教學、行政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等見聞。使成員經由專業對話和深度匯談，提升專業知能，從而快樂教學、喜悅成長。</a:t>
            </a:r>
            <a:endParaRPr lang="en-US" altLang="zh-TW" sz="2400" dirty="0">
              <a:latin typeface="標楷體" pitchFamily="65" charset="-120"/>
              <a:ea typeface="標楷體" pitchFamily="65" charset="-120"/>
            </a:endParaRP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Wingdings" pitchFamily="2" charset="2"/>
              <a:buChar char="l"/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目前共有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304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個家族。</a:t>
            </a:r>
            <a:endParaRPr lang="en-US" altLang="zh-TW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81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286250"/>
            <a:ext cx="2786062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1428750"/>
            <a:ext cx="1936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459CEAFE-1965-4FF1-A751-14BBA8B87976}" type="slidenum">
              <a:rPr lang="zh-TW" altLang="en-US"/>
              <a:pPr>
                <a:defRPr/>
              </a:pPr>
              <a:t>25</a:t>
            </a:fld>
            <a:endParaRPr lang="zh-TW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AutoShape 2"/>
          <p:cNvSpPr>
            <a:spLocks noChangeArrowheads="1"/>
          </p:cNvSpPr>
          <p:nvPr/>
        </p:nvSpPr>
        <p:spPr bwMode="auto">
          <a:xfrm>
            <a:off x="177800" y="2060848"/>
            <a:ext cx="8966200" cy="2592388"/>
          </a:xfrm>
          <a:prstGeom prst="flowChartProcess">
            <a:avLst/>
          </a:prstGeom>
          <a:solidFill>
            <a:srgbClr val="FFCC66">
              <a:alpha val="60001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cxnSp>
        <p:nvCxnSpPr>
          <p:cNvPr id="313348" name="AutoShape 4"/>
          <p:cNvCxnSpPr>
            <a:cxnSpLocks noChangeShapeType="1"/>
          </p:cNvCxnSpPr>
          <p:nvPr/>
        </p:nvCxnSpPr>
        <p:spPr bwMode="auto">
          <a:xfrm>
            <a:off x="1836167" y="1206500"/>
            <a:ext cx="431800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313350" name="AutoShape 6"/>
          <p:cNvCxnSpPr>
            <a:cxnSpLocks noChangeShapeType="1"/>
          </p:cNvCxnSpPr>
          <p:nvPr/>
        </p:nvCxnSpPr>
        <p:spPr bwMode="auto">
          <a:xfrm>
            <a:off x="2987105" y="1206500"/>
            <a:ext cx="387350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313352" name="AutoShape 8"/>
          <p:cNvCxnSpPr>
            <a:cxnSpLocks noChangeShapeType="1"/>
          </p:cNvCxnSpPr>
          <p:nvPr/>
        </p:nvCxnSpPr>
        <p:spPr bwMode="auto">
          <a:xfrm>
            <a:off x="4068192" y="1206500"/>
            <a:ext cx="433388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313353" name="Oval 9"/>
          <p:cNvSpPr>
            <a:spLocks noChangeArrowheads="1"/>
          </p:cNvSpPr>
          <p:nvPr/>
        </p:nvSpPr>
        <p:spPr bwMode="auto">
          <a:xfrm>
            <a:off x="6155755" y="979017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社群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維運</a:t>
            </a:r>
          </a:p>
        </p:txBody>
      </p:sp>
      <p:cxnSp>
        <p:nvCxnSpPr>
          <p:cNvPr id="313354" name="AutoShape 10"/>
          <p:cNvCxnSpPr>
            <a:cxnSpLocks noChangeShapeType="1"/>
            <a:endCxn id="313353" idx="2"/>
          </p:cNvCxnSpPr>
          <p:nvPr/>
        </p:nvCxnSpPr>
        <p:spPr bwMode="auto">
          <a:xfrm flipV="1">
            <a:off x="5725542" y="1339379"/>
            <a:ext cx="430213" cy="1588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313355" name="AutoShape 11"/>
          <p:cNvSpPr>
            <a:spLocks noChangeArrowheads="1"/>
          </p:cNvSpPr>
          <p:nvPr/>
        </p:nvSpPr>
        <p:spPr bwMode="auto">
          <a:xfrm>
            <a:off x="268288" y="3934098"/>
            <a:ext cx="403225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en-US" altLang="zh-TW" sz="2400">
                <a:latin typeface="標楷體" pitchFamily="65" charset="-120"/>
                <a:ea typeface="標楷體" pitchFamily="65" charset="-120"/>
              </a:rPr>
              <a:t>E</a:t>
            </a: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化輔導團領域資源</a:t>
            </a:r>
          </a:p>
        </p:txBody>
      </p:sp>
      <p:sp>
        <p:nvSpPr>
          <p:cNvPr id="313358" name="AutoShape 14"/>
          <p:cNvSpPr>
            <a:spLocks noChangeArrowheads="1"/>
          </p:cNvSpPr>
          <p:nvPr/>
        </p:nvSpPr>
        <p:spPr bwMode="auto">
          <a:xfrm>
            <a:off x="1997075" y="3068911"/>
            <a:ext cx="647700" cy="79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教學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資源</a:t>
            </a:r>
          </a:p>
        </p:txBody>
      </p:sp>
      <p:sp>
        <p:nvSpPr>
          <p:cNvPr id="313359" name="AutoShape 15"/>
          <p:cNvSpPr>
            <a:spLocks noChangeArrowheads="1"/>
          </p:cNvSpPr>
          <p:nvPr/>
        </p:nvSpPr>
        <p:spPr bwMode="auto">
          <a:xfrm>
            <a:off x="2789238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常見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問題</a:t>
            </a:r>
          </a:p>
        </p:txBody>
      </p:sp>
      <p:sp>
        <p:nvSpPr>
          <p:cNvPr id="313360" name="AutoShape 16"/>
          <p:cNvSpPr>
            <a:spLocks noChangeArrowheads="1"/>
          </p:cNvSpPr>
          <p:nvPr/>
        </p:nvSpPr>
        <p:spPr bwMode="auto">
          <a:xfrm>
            <a:off x="3581400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好站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連結</a:t>
            </a:r>
          </a:p>
        </p:txBody>
      </p:sp>
      <p:sp>
        <p:nvSpPr>
          <p:cNvPr id="313361" name="AutoShape 17"/>
          <p:cNvSpPr>
            <a:spLocks noChangeArrowheads="1"/>
          </p:cNvSpPr>
          <p:nvPr/>
        </p:nvSpPr>
        <p:spPr bwMode="auto">
          <a:xfrm>
            <a:off x="1141174" y="5187109"/>
            <a:ext cx="7343775" cy="5032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>42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個臺北市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幼教</a:t>
            </a: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>/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國小</a:t>
            </a: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>/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國中</a:t>
            </a: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>/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高中</a:t>
            </a:r>
            <a:r>
              <a:rPr kumimoji="0" lang="en-US" altLang="zh-TW" dirty="0">
                <a:latin typeface="標楷體" pitchFamily="65" charset="-120"/>
                <a:ea typeface="標楷體" pitchFamily="65" charset="-120"/>
              </a:rPr>
              <a:t>/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高職 </a:t>
            </a:r>
            <a:r>
              <a:rPr kumimoji="0" lang="zh-TW" altLang="en-US" dirty="0">
                <a:latin typeface="標楷體" pitchFamily="65" charset="-120"/>
                <a:ea typeface="標楷體" pitchFamily="65" charset="-120"/>
              </a:rPr>
              <a:t>輔導團社群 以及 臺北市教師</a:t>
            </a:r>
          </a:p>
        </p:txBody>
      </p:sp>
      <p:pic>
        <p:nvPicPr>
          <p:cNvPr id="313362" name="Picture 18" descr="adminicon_03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288" y="4726261"/>
            <a:ext cx="792162" cy="7413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13364" name="Oval 20"/>
          <p:cNvSpPr>
            <a:spLocks noChangeArrowheads="1"/>
          </p:cNvSpPr>
          <p:nvPr/>
        </p:nvSpPr>
        <p:spPr bwMode="auto">
          <a:xfrm>
            <a:off x="1115442" y="979017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規劃</a:t>
            </a:r>
          </a:p>
        </p:txBody>
      </p:sp>
      <p:sp>
        <p:nvSpPr>
          <p:cNvPr id="313365" name="AutoShape 21"/>
          <p:cNvSpPr>
            <a:spLocks noChangeArrowheads="1"/>
          </p:cNvSpPr>
          <p:nvPr/>
        </p:nvSpPr>
        <p:spPr bwMode="auto">
          <a:xfrm>
            <a:off x="4213008" y="4472729"/>
            <a:ext cx="720725" cy="6477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eaVert" wrap="none" anchor="ctr"/>
          <a:lstStyle/>
          <a:p>
            <a:pPr algn="ctr">
              <a:defRPr/>
            </a:pP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sp>
        <p:nvSpPr>
          <p:cNvPr id="313366" name="AutoShape 22"/>
          <p:cNvSpPr>
            <a:spLocks noChangeArrowheads="1"/>
          </p:cNvSpPr>
          <p:nvPr/>
        </p:nvSpPr>
        <p:spPr bwMode="auto">
          <a:xfrm>
            <a:off x="412750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最新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消息</a:t>
            </a:r>
          </a:p>
        </p:txBody>
      </p:sp>
      <p:sp>
        <p:nvSpPr>
          <p:cNvPr id="313367" name="AutoShape 23"/>
          <p:cNvSpPr>
            <a:spLocks noChangeArrowheads="1"/>
          </p:cNvSpPr>
          <p:nvPr/>
        </p:nvSpPr>
        <p:spPr bwMode="auto">
          <a:xfrm>
            <a:off x="1204913" y="3068911"/>
            <a:ext cx="647700" cy="79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DF53"/>
              </a:gs>
              <a:gs pos="50000">
                <a:srgbClr val="CCFF99"/>
              </a:gs>
              <a:gs pos="100000">
                <a:srgbClr val="99DF53"/>
              </a:gs>
            </a:gsLst>
            <a:lin ang="5400000" scaled="1"/>
          </a:gradFill>
          <a:ln w="12700" algn="ctr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線上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論壇</a:t>
            </a:r>
          </a:p>
        </p:txBody>
      </p:sp>
      <p:cxnSp>
        <p:nvCxnSpPr>
          <p:cNvPr id="313376" name="AutoShape 32"/>
          <p:cNvCxnSpPr>
            <a:cxnSpLocks noChangeShapeType="1"/>
          </p:cNvCxnSpPr>
          <p:nvPr/>
        </p:nvCxnSpPr>
        <p:spPr bwMode="auto">
          <a:xfrm>
            <a:off x="5102225" y="141446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313380" name="AutoShape 36"/>
          <p:cNvSpPr>
            <a:spLocks noChangeArrowheads="1"/>
          </p:cNvSpPr>
          <p:nvPr/>
        </p:nvSpPr>
        <p:spPr bwMode="auto">
          <a:xfrm>
            <a:off x="283918" y="2115275"/>
            <a:ext cx="8785225" cy="6957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rgbClr val="CCFFFF"/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</a:rPr>
              <a:t>臺北益教網 </a:t>
            </a:r>
            <a:r>
              <a:rPr kumimoji="0" lang="en-US" altLang="zh-TW" sz="2000" dirty="0">
                <a:latin typeface="標楷體" pitchFamily="65" charset="-120"/>
                <a:ea typeface="標楷體" pitchFamily="65" charset="-120"/>
              </a:rPr>
              <a:t>http://etweb.tp.edu.tw</a:t>
            </a:r>
          </a:p>
        </p:txBody>
      </p:sp>
      <p:sp>
        <p:nvSpPr>
          <p:cNvPr id="313381" name="Oval 37"/>
          <p:cNvSpPr>
            <a:spLocks noChangeArrowheads="1"/>
          </p:cNvSpPr>
          <p:nvPr/>
        </p:nvSpPr>
        <p:spPr bwMode="auto">
          <a:xfrm>
            <a:off x="4499992" y="764704"/>
            <a:ext cx="1150938" cy="1150938"/>
          </a:xfrm>
          <a:prstGeom prst="ellipse">
            <a:avLst/>
          </a:prstGeom>
          <a:solidFill>
            <a:srgbClr val="99CC00">
              <a:alpha val="60001"/>
            </a:srgbClr>
          </a:solidFill>
          <a:ln w="88900">
            <a:solidFill>
              <a:srgbClr val="F4F47C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2200">
                <a:latin typeface="標楷體" pitchFamily="65" charset="-120"/>
                <a:ea typeface="標楷體" pitchFamily="65" charset="-120"/>
              </a:rPr>
              <a:t>個人化</a:t>
            </a:r>
          </a:p>
          <a:p>
            <a:pPr algn="ctr">
              <a:defRPr/>
            </a:pPr>
            <a:r>
              <a:rPr lang="zh-TW" altLang="en-US" sz="2200">
                <a:latin typeface="標楷體" pitchFamily="65" charset="-120"/>
                <a:ea typeface="標楷體" pitchFamily="65" charset="-120"/>
              </a:rPr>
              <a:t>服務</a:t>
            </a:r>
          </a:p>
        </p:txBody>
      </p:sp>
      <p:sp>
        <p:nvSpPr>
          <p:cNvPr id="313382" name="Oval 38"/>
          <p:cNvSpPr>
            <a:spLocks noChangeArrowheads="1"/>
          </p:cNvSpPr>
          <p:nvPr/>
        </p:nvSpPr>
        <p:spPr bwMode="auto">
          <a:xfrm>
            <a:off x="2267967" y="980604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輔導團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建置</a:t>
            </a:r>
          </a:p>
        </p:txBody>
      </p:sp>
      <p:sp>
        <p:nvSpPr>
          <p:cNvPr id="313383" name="Oval 39"/>
          <p:cNvSpPr>
            <a:spLocks noChangeArrowheads="1"/>
          </p:cNvSpPr>
          <p:nvPr/>
        </p:nvSpPr>
        <p:spPr bwMode="auto">
          <a:xfrm>
            <a:off x="3347467" y="980604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資源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整合</a:t>
            </a:r>
          </a:p>
        </p:txBody>
      </p:sp>
      <p:sp>
        <p:nvSpPr>
          <p:cNvPr id="313384" name="AutoShape 40"/>
          <p:cNvSpPr>
            <a:spLocks noChangeArrowheads="1"/>
          </p:cNvSpPr>
          <p:nvPr/>
        </p:nvSpPr>
        <p:spPr bwMode="auto">
          <a:xfrm>
            <a:off x="4445000" y="3934098"/>
            <a:ext cx="4464050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 dirty="0">
                <a:latin typeface="標楷體" pitchFamily="65" charset="-120"/>
                <a:ea typeface="標楷體" pitchFamily="65" charset="-120"/>
              </a:rPr>
              <a:t>臺北市教師個人化服務</a:t>
            </a:r>
          </a:p>
        </p:txBody>
      </p:sp>
      <p:sp>
        <p:nvSpPr>
          <p:cNvPr id="313386" name="AutoShape 42"/>
          <p:cNvSpPr>
            <a:spLocks noChangeArrowheads="1"/>
          </p:cNvSpPr>
          <p:nvPr/>
        </p:nvSpPr>
        <p:spPr bwMode="auto">
          <a:xfrm>
            <a:off x="5220072" y="3068960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投稿</a:t>
            </a: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資源</a:t>
            </a:r>
          </a:p>
        </p:txBody>
      </p:sp>
      <p:sp>
        <p:nvSpPr>
          <p:cNvPr id="313387" name="AutoShape 43"/>
          <p:cNvSpPr>
            <a:spLocks noChangeArrowheads="1"/>
          </p:cNvSpPr>
          <p:nvPr/>
        </p:nvSpPr>
        <p:spPr bwMode="auto">
          <a:xfrm>
            <a:off x="4427984" y="3068960"/>
            <a:ext cx="719708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教學</a:t>
            </a:r>
            <a:r>
              <a:rPr kumimoji="0" lang="en-US" altLang="zh-TW" sz="2000" dirty="0">
                <a:latin typeface="標楷體" pitchFamily="65" charset="-120"/>
                <a:ea typeface="標楷體" pitchFamily="65" charset="-120"/>
              </a:rPr>
              <a:t/>
            </a:r>
            <a:br>
              <a:rPr kumimoji="0" lang="en-US" altLang="zh-TW" sz="2000" dirty="0">
                <a:latin typeface="標楷體" pitchFamily="65" charset="-120"/>
                <a:ea typeface="標楷體" pitchFamily="65" charset="-120"/>
              </a:rPr>
            </a:b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檔案</a:t>
            </a:r>
            <a:endParaRPr kumimoji="0"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13388" name="AutoShape 44"/>
          <p:cNvSpPr>
            <a:spLocks noChangeArrowheads="1"/>
          </p:cNvSpPr>
          <p:nvPr/>
        </p:nvSpPr>
        <p:spPr bwMode="auto">
          <a:xfrm>
            <a:off x="5956300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推薦</a:t>
            </a: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網站</a:t>
            </a:r>
          </a:p>
        </p:txBody>
      </p:sp>
      <p:sp>
        <p:nvSpPr>
          <p:cNvPr id="313389" name="AutoShape 45"/>
          <p:cNvSpPr>
            <a:spLocks noChangeArrowheads="1"/>
          </p:cNvSpPr>
          <p:nvPr/>
        </p:nvSpPr>
        <p:spPr bwMode="auto">
          <a:xfrm>
            <a:off x="6677025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個人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論壇</a:t>
            </a:r>
          </a:p>
        </p:txBody>
      </p:sp>
      <p:sp>
        <p:nvSpPr>
          <p:cNvPr id="313390" name="AutoShape 46"/>
          <p:cNvSpPr>
            <a:spLocks noChangeArrowheads="1"/>
          </p:cNvSpPr>
          <p:nvPr/>
        </p:nvSpPr>
        <p:spPr bwMode="auto">
          <a:xfrm>
            <a:off x="7397750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教學</a:t>
            </a: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櫃</a:t>
            </a:r>
          </a:p>
        </p:txBody>
      </p:sp>
      <p:sp>
        <p:nvSpPr>
          <p:cNvPr id="313391" name="AutoShape 47"/>
          <p:cNvSpPr>
            <a:spLocks noChangeArrowheads="1"/>
          </p:cNvSpPr>
          <p:nvPr/>
        </p:nvSpPr>
        <p:spPr bwMode="auto">
          <a:xfrm>
            <a:off x="8116888" y="3068911"/>
            <a:ext cx="647700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CC00"/>
              </a:gs>
              <a:gs pos="50000">
                <a:srgbClr val="FFFF66"/>
              </a:gs>
              <a:gs pos="100000">
                <a:srgbClr val="CCCC00"/>
              </a:gs>
            </a:gsLst>
            <a:lin ang="5400000" scaled="1"/>
          </a:gradFill>
          <a:ln w="12700">
            <a:solidFill>
              <a:srgbClr val="2F752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典藏</a:t>
            </a:r>
            <a:endParaRPr kumimoji="0" lang="en-US" altLang="zh-TW" sz="2000" dirty="0">
              <a:latin typeface="標楷體" pitchFamily="65" charset="-120"/>
              <a:ea typeface="標楷體" pitchFamily="65" charset="-120"/>
            </a:endParaRP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清單</a:t>
            </a:r>
            <a:endParaRPr kumimoji="0"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7444" name="AutoShape 4"/>
          <p:cNvCxnSpPr>
            <a:cxnSpLocks noChangeShapeType="1"/>
          </p:cNvCxnSpPr>
          <p:nvPr/>
        </p:nvCxnSpPr>
        <p:spPr bwMode="auto">
          <a:xfrm>
            <a:off x="1548135" y="1279525"/>
            <a:ext cx="431800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317445" name="AutoShape 5"/>
          <p:cNvCxnSpPr>
            <a:cxnSpLocks noChangeShapeType="1"/>
          </p:cNvCxnSpPr>
          <p:nvPr/>
        </p:nvCxnSpPr>
        <p:spPr bwMode="auto">
          <a:xfrm>
            <a:off x="2699073" y="1279525"/>
            <a:ext cx="387350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317446" name="AutoShape 6"/>
          <p:cNvCxnSpPr>
            <a:cxnSpLocks noChangeShapeType="1"/>
          </p:cNvCxnSpPr>
          <p:nvPr/>
        </p:nvCxnSpPr>
        <p:spPr bwMode="auto">
          <a:xfrm>
            <a:off x="3780160" y="1279525"/>
            <a:ext cx="433388" cy="0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317448" name="AutoShape 8"/>
          <p:cNvCxnSpPr>
            <a:cxnSpLocks noChangeShapeType="1"/>
          </p:cNvCxnSpPr>
          <p:nvPr/>
        </p:nvCxnSpPr>
        <p:spPr bwMode="auto">
          <a:xfrm flipV="1">
            <a:off x="4931098" y="1413099"/>
            <a:ext cx="430212" cy="1587"/>
          </a:xfrm>
          <a:prstGeom prst="straightConnector1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317455" name="Oval 15"/>
          <p:cNvSpPr>
            <a:spLocks noChangeArrowheads="1"/>
          </p:cNvSpPr>
          <p:nvPr/>
        </p:nvSpPr>
        <p:spPr bwMode="auto">
          <a:xfrm>
            <a:off x="827410" y="1051149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規劃</a:t>
            </a:r>
          </a:p>
        </p:txBody>
      </p:sp>
      <p:sp>
        <p:nvSpPr>
          <p:cNvPr id="317462" name="Oval 22"/>
          <p:cNvSpPr>
            <a:spLocks noChangeArrowheads="1"/>
          </p:cNvSpPr>
          <p:nvPr/>
        </p:nvSpPr>
        <p:spPr bwMode="auto">
          <a:xfrm>
            <a:off x="1979935" y="1052736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輔導團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建置</a:t>
            </a:r>
          </a:p>
        </p:txBody>
      </p:sp>
      <p:sp>
        <p:nvSpPr>
          <p:cNvPr id="317463" name="Oval 23"/>
          <p:cNvSpPr>
            <a:spLocks noChangeArrowheads="1"/>
          </p:cNvSpPr>
          <p:nvPr/>
        </p:nvSpPr>
        <p:spPr bwMode="auto">
          <a:xfrm>
            <a:off x="3059435" y="1052736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資源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整合</a:t>
            </a:r>
          </a:p>
        </p:txBody>
      </p:sp>
      <p:sp>
        <p:nvSpPr>
          <p:cNvPr id="317471" name="Oval 31"/>
          <p:cNvSpPr>
            <a:spLocks noChangeArrowheads="1"/>
          </p:cNvSpPr>
          <p:nvPr/>
        </p:nvSpPr>
        <p:spPr bwMode="auto">
          <a:xfrm>
            <a:off x="5437510" y="836836"/>
            <a:ext cx="1150938" cy="1150938"/>
          </a:xfrm>
          <a:prstGeom prst="ellipse">
            <a:avLst/>
          </a:prstGeom>
          <a:solidFill>
            <a:srgbClr val="99CC00">
              <a:alpha val="60001"/>
            </a:srgbClr>
          </a:solidFill>
          <a:ln w="88900">
            <a:solidFill>
              <a:srgbClr val="F4F47C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2200">
                <a:latin typeface="標楷體" pitchFamily="65" charset="-120"/>
                <a:ea typeface="標楷體" pitchFamily="65" charset="-120"/>
              </a:rPr>
              <a:t>社群</a:t>
            </a:r>
          </a:p>
          <a:p>
            <a:pPr algn="ctr">
              <a:defRPr/>
            </a:pPr>
            <a:r>
              <a:rPr lang="zh-TW" altLang="en-US" sz="2200">
                <a:latin typeface="標楷體" pitchFamily="65" charset="-120"/>
                <a:ea typeface="標楷體" pitchFamily="65" charset="-120"/>
              </a:rPr>
              <a:t>維運</a:t>
            </a:r>
          </a:p>
        </p:txBody>
      </p:sp>
      <p:sp>
        <p:nvSpPr>
          <p:cNvPr id="317472" name="Oval 32"/>
          <p:cNvSpPr>
            <a:spLocks noChangeArrowheads="1"/>
          </p:cNvSpPr>
          <p:nvPr/>
        </p:nvSpPr>
        <p:spPr bwMode="auto">
          <a:xfrm>
            <a:off x="4211960" y="1052736"/>
            <a:ext cx="720725" cy="720725"/>
          </a:xfrm>
          <a:prstGeom prst="ellipse">
            <a:avLst/>
          </a:prstGeom>
          <a:solidFill>
            <a:srgbClr val="C0C0C0"/>
          </a:solidFill>
          <a:ln w="9525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個人化</a:t>
            </a:r>
          </a:p>
          <a:p>
            <a:pPr algn="ctr">
              <a:defRPr/>
            </a:pPr>
            <a:r>
              <a:rPr lang="zh-TW" altLang="en-US" sz="1600">
                <a:ea typeface="標楷體" pitchFamily="65" charset="-120"/>
              </a:rPr>
              <a:t>服務</a:t>
            </a:r>
          </a:p>
        </p:txBody>
      </p:sp>
      <p:sp>
        <p:nvSpPr>
          <p:cNvPr id="317474" name="AutoShape 34"/>
          <p:cNvSpPr>
            <a:spLocks noChangeArrowheads="1"/>
          </p:cNvSpPr>
          <p:nvPr/>
        </p:nvSpPr>
        <p:spPr bwMode="auto">
          <a:xfrm>
            <a:off x="1571604" y="4071942"/>
            <a:ext cx="6697663" cy="2232025"/>
          </a:xfrm>
          <a:prstGeom prst="flowChartProcess">
            <a:avLst/>
          </a:prstGeom>
          <a:solidFill>
            <a:srgbClr val="FFCC66">
              <a:alpha val="60001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17475" name="AutoShape 35"/>
          <p:cNvSpPr>
            <a:spLocks noChangeArrowheads="1"/>
          </p:cNvSpPr>
          <p:nvPr/>
        </p:nvSpPr>
        <p:spPr bwMode="auto">
          <a:xfrm>
            <a:off x="2357422" y="5611817"/>
            <a:ext cx="5840407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en-US" altLang="zh-TW" sz="2400">
                <a:latin typeface="標楷體" pitchFamily="65" charset="-120"/>
                <a:ea typeface="標楷體" pitchFamily="65" charset="-120"/>
              </a:rPr>
              <a:t>E</a:t>
            </a: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化輔導團領域資源與平台建置</a:t>
            </a:r>
          </a:p>
        </p:txBody>
      </p:sp>
      <p:sp>
        <p:nvSpPr>
          <p:cNvPr id="317476" name="AutoShape 36"/>
          <p:cNvSpPr>
            <a:spLocks noChangeArrowheads="1"/>
          </p:cNvSpPr>
          <p:nvPr/>
        </p:nvSpPr>
        <p:spPr bwMode="auto">
          <a:xfrm>
            <a:off x="2357422" y="4937130"/>
            <a:ext cx="5840407" cy="5778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各單位的教學資源整合</a:t>
            </a:r>
          </a:p>
        </p:txBody>
      </p:sp>
      <p:sp>
        <p:nvSpPr>
          <p:cNvPr id="51229" name="AutoShape 44"/>
          <p:cNvSpPr>
            <a:spLocks noChangeArrowheads="1"/>
          </p:cNvSpPr>
          <p:nvPr/>
        </p:nvSpPr>
        <p:spPr bwMode="auto">
          <a:xfrm>
            <a:off x="428625" y="5500688"/>
            <a:ext cx="923925" cy="6477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輔導團</a:t>
            </a:r>
          </a:p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社群</a:t>
            </a:r>
          </a:p>
        </p:txBody>
      </p:sp>
      <p:sp>
        <p:nvSpPr>
          <p:cNvPr id="317487" name="AutoShape 47"/>
          <p:cNvSpPr>
            <a:spLocks noChangeArrowheads="1"/>
          </p:cNvSpPr>
          <p:nvPr/>
        </p:nvSpPr>
        <p:spPr bwMode="auto">
          <a:xfrm>
            <a:off x="1500166" y="5500702"/>
            <a:ext cx="720725" cy="647700"/>
          </a:xfrm>
          <a:prstGeom prst="rightArrow">
            <a:avLst>
              <a:gd name="adj1" fmla="val 50000"/>
              <a:gd name="adj2" fmla="val 278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sp>
        <p:nvSpPr>
          <p:cNvPr id="317489" name="AutoShape 49"/>
          <p:cNvSpPr>
            <a:spLocks noChangeArrowheads="1"/>
          </p:cNvSpPr>
          <p:nvPr/>
        </p:nvSpPr>
        <p:spPr bwMode="auto">
          <a:xfrm>
            <a:off x="1573192" y="2443167"/>
            <a:ext cx="3382962" cy="1554163"/>
          </a:xfrm>
          <a:prstGeom prst="flowChartProcess">
            <a:avLst/>
          </a:prstGeom>
          <a:solidFill>
            <a:schemeClr val="accent1">
              <a:alpha val="60001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236" name="AutoShape 51"/>
          <p:cNvSpPr>
            <a:spLocks noChangeArrowheads="1"/>
          </p:cNvSpPr>
          <p:nvPr/>
        </p:nvSpPr>
        <p:spPr bwMode="auto">
          <a:xfrm>
            <a:off x="428625" y="4214813"/>
            <a:ext cx="923925" cy="6477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臺北市</a:t>
            </a:r>
          </a:p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教師社群</a:t>
            </a:r>
          </a:p>
        </p:txBody>
      </p:sp>
      <p:sp>
        <p:nvSpPr>
          <p:cNvPr id="317492" name="AutoShape 52"/>
          <p:cNvSpPr>
            <a:spLocks noChangeArrowheads="1"/>
          </p:cNvSpPr>
          <p:nvPr/>
        </p:nvSpPr>
        <p:spPr bwMode="auto">
          <a:xfrm>
            <a:off x="1428728" y="4214818"/>
            <a:ext cx="720725" cy="647700"/>
          </a:xfrm>
          <a:prstGeom prst="rightArrow">
            <a:avLst>
              <a:gd name="adj1" fmla="val 50000"/>
              <a:gd name="adj2" fmla="val 278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zh-TW" altLang="en-US">
                <a:latin typeface="標楷體" pitchFamily="65" charset="-120"/>
                <a:ea typeface="標楷體" pitchFamily="65" charset="-120"/>
              </a:rPr>
              <a:t>建置</a:t>
            </a:r>
          </a:p>
        </p:txBody>
      </p:sp>
      <p:sp>
        <p:nvSpPr>
          <p:cNvPr id="317493" name="AutoShape 53"/>
          <p:cNvSpPr>
            <a:spLocks noChangeArrowheads="1"/>
          </p:cNvSpPr>
          <p:nvPr/>
        </p:nvSpPr>
        <p:spPr bwMode="auto">
          <a:xfrm>
            <a:off x="2357422" y="4287842"/>
            <a:ext cx="5840407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4D260"/>
              </a:gs>
              <a:gs pos="50000">
                <a:srgbClr val="FFFF99"/>
              </a:gs>
              <a:gs pos="100000">
                <a:srgbClr val="C4D260"/>
              </a:gs>
            </a:gsLst>
            <a:lin ang="5400000" scaled="1"/>
          </a:gradFill>
          <a:ln w="127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400">
                <a:latin typeface="標楷體" pitchFamily="65" charset="-120"/>
                <a:ea typeface="標楷體" pitchFamily="65" charset="-120"/>
              </a:rPr>
              <a:t>益教網教師個人化服務平台</a:t>
            </a:r>
          </a:p>
        </p:txBody>
      </p:sp>
      <p:sp>
        <p:nvSpPr>
          <p:cNvPr id="317494" name="AutoShape 54"/>
          <p:cNvSpPr>
            <a:spLocks noChangeArrowheads="1"/>
          </p:cNvSpPr>
          <p:nvPr/>
        </p:nvSpPr>
        <p:spPr bwMode="auto">
          <a:xfrm>
            <a:off x="1789092" y="2587630"/>
            <a:ext cx="863600" cy="13414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各項</a:t>
            </a: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資源</a:t>
            </a:r>
          </a:p>
          <a:p>
            <a:pPr algn="ctr">
              <a:defRPr/>
            </a:pPr>
            <a:r>
              <a:rPr kumimoji="0" lang="zh-TW" altLang="en-US" sz="2000" dirty="0">
                <a:latin typeface="標楷體" pitchFamily="65" charset="-120"/>
                <a:ea typeface="標楷體" pitchFamily="65" charset="-120"/>
              </a:rPr>
              <a:t>統計</a:t>
            </a:r>
          </a:p>
        </p:txBody>
      </p:sp>
      <p:sp>
        <p:nvSpPr>
          <p:cNvPr id="51246" name="AutoShape 63"/>
          <p:cNvSpPr>
            <a:spLocks noChangeArrowheads="1"/>
          </p:cNvSpPr>
          <p:nvPr/>
        </p:nvSpPr>
        <p:spPr bwMode="auto">
          <a:xfrm>
            <a:off x="428625" y="2714625"/>
            <a:ext cx="936625" cy="720725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維運資訊</a:t>
            </a:r>
          </a:p>
        </p:txBody>
      </p:sp>
      <p:sp>
        <p:nvSpPr>
          <p:cNvPr id="317505" name="AutoShape 65"/>
          <p:cNvSpPr>
            <a:spLocks noChangeArrowheads="1"/>
          </p:cNvSpPr>
          <p:nvPr/>
        </p:nvSpPr>
        <p:spPr bwMode="auto">
          <a:xfrm>
            <a:off x="2868592" y="2587630"/>
            <a:ext cx="863600" cy="13414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鼓勵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機制</a:t>
            </a:r>
          </a:p>
        </p:txBody>
      </p:sp>
      <p:sp>
        <p:nvSpPr>
          <p:cNvPr id="317506" name="AutoShape 66"/>
          <p:cNvSpPr>
            <a:spLocks noChangeArrowheads="1"/>
          </p:cNvSpPr>
          <p:nvPr/>
        </p:nvSpPr>
        <p:spPr bwMode="auto">
          <a:xfrm>
            <a:off x="3876654" y="2560642"/>
            <a:ext cx="863600" cy="1341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教育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訓練</a:t>
            </a:r>
          </a:p>
        </p:txBody>
      </p:sp>
      <p:sp>
        <p:nvSpPr>
          <p:cNvPr id="51253" name="AutoShape 67"/>
          <p:cNvSpPr>
            <a:spLocks noChangeArrowheads="1"/>
          </p:cNvSpPr>
          <p:nvPr/>
        </p:nvSpPr>
        <p:spPr bwMode="auto">
          <a:xfrm>
            <a:off x="7215188" y="1428750"/>
            <a:ext cx="1152525" cy="720725"/>
          </a:xfrm>
          <a:prstGeom prst="flowChartProcess">
            <a:avLst/>
          </a:prstGeom>
          <a:solidFill>
            <a:schemeClr val="accent1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zh-TW" altLang="en-US">
                <a:latin typeface="標楷體" pitchFamily="65" charset="-120"/>
                <a:ea typeface="標楷體" pitchFamily="65" charset="-120"/>
              </a:rPr>
              <a:t>其他社群</a:t>
            </a:r>
          </a:p>
        </p:txBody>
      </p:sp>
      <p:sp>
        <p:nvSpPr>
          <p:cNvPr id="317509" name="AutoShape 69"/>
          <p:cNvSpPr>
            <a:spLocks noChangeArrowheads="1"/>
          </p:cNvSpPr>
          <p:nvPr/>
        </p:nvSpPr>
        <p:spPr bwMode="auto">
          <a:xfrm>
            <a:off x="5029179" y="2446342"/>
            <a:ext cx="3203575" cy="1554163"/>
          </a:xfrm>
          <a:prstGeom prst="flowChartProcess">
            <a:avLst/>
          </a:prstGeom>
          <a:solidFill>
            <a:srgbClr val="F4F47C">
              <a:alpha val="60001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endParaRPr lang="zh-TW" altLang="zh-TW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17510" name="AutoShape 70"/>
          <p:cNvSpPr>
            <a:spLocks noChangeArrowheads="1"/>
          </p:cNvSpPr>
          <p:nvPr/>
        </p:nvSpPr>
        <p:spPr bwMode="auto">
          <a:xfrm>
            <a:off x="5172054" y="2560642"/>
            <a:ext cx="863600" cy="1341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未來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學校</a:t>
            </a:r>
          </a:p>
        </p:txBody>
      </p:sp>
      <p:sp>
        <p:nvSpPr>
          <p:cNvPr id="317511" name="AutoShape 71"/>
          <p:cNvSpPr>
            <a:spLocks noChangeArrowheads="1"/>
          </p:cNvSpPr>
          <p:nvPr/>
        </p:nvSpPr>
        <p:spPr bwMode="auto">
          <a:xfrm>
            <a:off x="6181704" y="2560642"/>
            <a:ext cx="863600" cy="1341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en-US" altLang="zh-TW" sz="2000">
                <a:latin typeface="標楷體" pitchFamily="65" charset="-120"/>
                <a:ea typeface="標楷體" pitchFamily="65" charset="-120"/>
              </a:rPr>
              <a:t>ET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家族</a:t>
            </a:r>
          </a:p>
        </p:txBody>
      </p:sp>
      <p:sp>
        <p:nvSpPr>
          <p:cNvPr id="317512" name="AutoShape 72"/>
          <p:cNvSpPr>
            <a:spLocks noChangeArrowheads="1"/>
          </p:cNvSpPr>
          <p:nvPr/>
        </p:nvSpPr>
        <p:spPr bwMode="auto">
          <a:xfrm>
            <a:off x="7189767" y="2560642"/>
            <a:ext cx="863600" cy="1341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CCFFCC"/>
              </a:gs>
              <a:gs pos="100000">
                <a:srgbClr val="99CCFF"/>
              </a:gs>
            </a:gsLst>
            <a:lin ang="5400000" scaled="1"/>
          </a:gradFill>
          <a:ln w="12700">
            <a:solidFill>
              <a:srgbClr val="3366FF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29" tIns="45715" rIns="91429" bIns="45715" anchor="ctr"/>
          <a:lstStyle/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社群</a:t>
            </a:r>
          </a:p>
          <a:p>
            <a:pPr algn="ctr">
              <a:defRPr/>
            </a:pPr>
            <a:r>
              <a:rPr kumimoji="0" lang="zh-TW" altLang="en-US" sz="2000">
                <a:latin typeface="標楷體" pitchFamily="65" charset="-120"/>
                <a:ea typeface="標楷體" pitchFamily="65" charset="-120"/>
              </a:rPr>
              <a:t>論壇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071B3A1C-C6A8-41E4-9382-C8F0D7C1824A}" type="slidenum">
              <a:rPr lang="en-US" altLang="zh-TW" sz="1200" b="0">
                <a:latin typeface="+mn-lt"/>
                <a:cs typeface="+mn-cs"/>
              </a:rPr>
              <a:pPr algn="ctr">
                <a:defRPr/>
              </a:pPr>
              <a:t>28</a:t>
            </a:fld>
            <a:endParaRPr lang="en-US" altLang="zh-TW" sz="1200" b="0">
              <a:latin typeface="+mn-lt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ctr">
              <a:defRPr/>
            </a:pPr>
            <a:fld id="{F4D074D0-3A08-45BB-BD9E-5E7C636E9637}" type="slidenum">
              <a:rPr lang="en-US" altLang="zh-TW" sz="1200" b="0">
                <a:latin typeface="+mn-lt"/>
                <a:cs typeface="+mn-cs"/>
              </a:rPr>
              <a:pPr algn="ctr">
                <a:defRPr/>
              </a:pPr>
              <a:t>29</a:t>
            </a:fld>
            <a:endParaRPr lang="en-US" altLang="zh-TW" sz="1200" b="0">
              <a:latin typeface="+mn-lt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1331640" y="692696"/>
          <a:ext cx="633670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>
          <a:xfrm>
            <a:off x="1331913" y="765175"/>
            <a:ext cx="6553200" cy="8636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知識管理的架構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750" y="1628775"/>
            <a:ext cx="8391525" cy="3816350"/>
          </a:xfrm>
        </p:spPr>
        <p:txBody>
          <a:bodyPr/>
          <a:lstStyle/>
          <a:p>
            <a:r>
              <a:rPr lang="zh-TW" altLang="en-US" smtClean="0"/>
              <a:t>最基本知識管理流程包括知識的取得、分享與利用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(Amrit Tiwana, 2005)</a:t>
            </a: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知識取得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知識儲存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知識分享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知識應用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知識創新</a:t>
            </a:r>
            <a:endParaRPr lang="en-US" altLang="zh-TW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510AF9-B0C5-411A-B077-8A43B57E6E8E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圖片 3" descr="Google app engine in the industryv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908050"/>
            <a:ext cx="6335713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5" y="839788"/>
            <a:ext cx="8243888" cy="1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文字方塊 14"/>
          <p:cNvSpPr txBox="1">
            <a:spLocks noChangeArrowheads="1"/>
          </p:cNvSpPr>
          <p:nvPr/>
        </p:nvSpPr>
        <p:spPr bwMode="auto">
          <a:xfrm>
            <a:off x="6588125" y="1628775"/>
            <a:ext cx="2278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  <a:cs typeface="Times New Roman" pitchFamily="18" charset="0"/>
              </a:rPr>
              <a:t>Software as a Service</a:t>
            </a:r>
            <a:endParaRPr lang="zh-TW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0" name="文字方塊 15"/>
          <p:cNvSpPr txBox="1">
            <a:spLocks noChangeArrowheads="1"/>
          </p:cNvSpPr>
          <p:nvPr/>
        </p:nvSpPr>
        <p:spPr bwMode="auto">
          <a:xfrm>
            <a:off x="6588125" y="2636838"/>
            <a:ext cx="2281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  <a:cs typeface="Times New Roman" pitchFamily="18" charset="0"/>
              </a:rPr>
              <a:t>Platform as a Service</a:t>
            </a:r>
            <a:endParaRPr lang="zh-TW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1" name="文字方塊 16"/>
          <p:cNvSpPr txBox="1">
            <a:spLocks noChangeArrowheads="1"/>
          </p:cNvSpPr>
          <p:nvPr/>
        </p:nvSpPr>
        <p:spPr bwMode="auto">
          <a:xfrm>
            <a:off x="6327775" y="4076700"/>
            <a:ext cx="281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>
                <a:latin typeface="Times New Roman" pitchFamily="18" charset="0"/>
                <a:cs typeface="Times New Roman" pitchFamily="18" charset="0"/>
              </a:rPr>
              <a:t>Infrastructure as a Service</a:t>
            </a:r>
            <a:endParaRPr lang="zh-TW" altLang="en-US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908175" y="2708275"/>
            <a:ext cx="4989513" cy="25193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marL="738099" lvl="1" indent="-457145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On-demand self-service </a:t>
            </a:r>
          </a:p>
          <a:p>
            <a:pPr marL="738099" lvl="1" indent="-457145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network access</a:t>
            </a:r>
          </a:p>
          <a:p>
            <a:pPr marL="738099" lvl="1" indent="-457145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Resource pooling</a:t>
            </a:r>
          </a:p>
          <a:p>
            <a:pPr marL="738099" lvl="1" indent="-457145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Rapid elasticity </a:t>
            </a:r>
          </a:p>
          <a:p>
            <a:pPr marL="738099" lvl="1" indent="-457145"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Measured service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747713"/>
            <a:ext cx="8321675" cy="522287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Cloud Computing Defined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9750" y="1268413"/>
            <a:ext cx="8321675" cy="1370012"/>
          </a:xfrm>
        </p:spPr>
        <p:txBody>
          <a:bodyPr/>
          <a:lstStyle/>
          <a:p>
            <a:pPr>
              <a:defRPr/>
            </a:pPr>
            <a:r>
              <a:rPr b="1">
                <a:solidFill>
                  <a:schemeClr val="tx1"/>
                </a:solidFill>
              </a:rPr>
              <a:t>Providing ICT resources, as a service, in a dynamic and scalable manner over a network</a:t>
            </a:r>
          </a:p>
          <a:p>
            <a:pPr>
              <a:defRPr/>
            </a:pPr>
            <a:r>
              <a:rPr b="1">
                <a:solidFill>
                  <a:schemeClr val="tx1"/>
                </a:solidFill>
              </a:rPr>
              <a:t>Five essential characteristics of the Cloud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26167" y="6268914"/>
            <a:ext cx="3281348" cy="261600"/>
          </a:xfrm>
          <a:prstGeom prst="rect">
            <a:avLst/>
          </a:prstGeom>
          <a:noFill/>
        </p:spPr>
        <p:txBody>
          <a:bodyPr wrap="none" lIns="0" tIns="45715" rIns="0" bIns="45715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defRPr/>
            </a:pPr>
            <a:r>
              <a:rPr lang="en-US" sz="1100" i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*National Institute Of Standards and Technology v15</a:t>
            </a: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355976" y="5157192"/>
            <a:ext cx="4479432" cy="366254"/>
          </a:xfrm>
          <a:prstGeom prst="rect">
            <a:avLst/>
          </a:prstGeom>
          <a:noFill/>
        </p:spPr>
        <p:txBody>
          <a:bodyPr wrap="none" lIns="0" tIns="64008" rIns="0" bIns="64008">
            <a:spAutoFit/>
          </a:bodyPr>
          <a:lstStyle/>
          <a:p>
            <a:pPr>
              <a:spcBef>
                <a:spcPts val="420"/>
              </a:spcBef>
              <a:spcAft>
                <a:spcPts val="420"/>
              </a:spcAft>
              <a:buClr>
                <a:schemeClr val="bg2">
                  <a:lumMod val="50000"/>
                </a:schemeClr>
              </a:buClr>
              <a:defRPr/>
            </a:pPr>
            <a:r>
              <a:rPr lang="en-US" sz="1500" i="1" dirty="0">
                <a:ln>
                  <a:solidFill>
                    <a:schemeClr val="bg1">
                      <a:alpha val="0"/>
                    </a:schemeClr>
                  </a:solidFill>
                </a:ln>
              </a:rPr>
              <a:t>*National Institute Of Standards and Technology v15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立方體 11"/>
          <p:cNvSpPr>
            <a:spLocks noChangeArrowheads="1"/>
          </p:cNvSpPr>
          <p:nvPr/>
        </p:nvSpPr>
        <p:spPr bwMode="auto">
          <a:xfrm>
            <a:off x="250825" y="6103938"/>
            <a:ext cx="8642350" cy="617537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 defTabSz="822325"/>
            <a:r>
              <a:rPr kumimoji="0" lang="en-US" altLang="zh-TW" sz="2200" b="1">
                <a:solidFill>
                  <a:schemeClr val="bg1"/>
                </a:solidFill>
                <a:latin typeface="Times New Roman" pitchFamily="18" charset="0"/>
              </a:rPr>
              <a:t>Google File System(G.F.S.)-</a:t>
            </a:r>
            <a:r>
              <a:rPr kumimoji="0" lang="zh-TW" altLang="en-US" sz="2200" b="1">
                <a:solidFill>
                  <a:schemeClr val="bg1"/>
                </a:solidFill>
                <a:latin typeface="Times New Roman" pitchFamily="18" charset="0"/>
              </a:rPr>
              <a:t>全球分散式系統</a:t>
            </a:r>
          </a:p>
        </p:txBody>
      </p:sp>
      <p:sp>
        <p:nvSpPr>
          <p:cNvPr id="59394" name="立方體 5"/>
          <p:cNvSpPr>
            <a:spLocks noChangeArrowheads="1"/>
          </p:cNvSpPr>
          <p:nvPr/>
        </p:nvSpPr>
        <p:spPr bwMode="auto">
          <a:xfrm>
            <a:off x="250825" y="5622925"/>
            <a:ext cx="8642350" cy="54927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 defTabSz="822325"/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Google Apps Engine </a:t>
            </a:r>
            <a:r>
              <a:rPr kumimoji="0" lang="zh-TW" altLang="en-US" b="1">
                <a:solidFill>
                  <a:schemeClr val="bg1"/>
                </a:solidFill>
                <a:latin typeface="Times New Roman" pitchFamily="18" charset="0"/>
              </a:rPr>
              <a:t>引擎</a:t>
            </a:r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(Java</a:t>
            </a:r>
            <a:r>
              <a:rPr kumimoji="0" lang="zh-TW" altLang="en-US" b="1">
                <a:solidFill>
                  <a:schemeClr val="bg1"/>
                </a:solidFill>
                <a:latin typeface="Times New Roman" pitchFamily="18" charset="0"/>
              </a:rPr>
              <a:t>、</a:t>
            </a:r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Python)</a:t>
            </a:r>
          </a:p>
        </p:txBody>
      </p:sp>
      <p:sp>
        <p:nvSpPr>
          <p:cNvPr id="59395" name="立方體 12"/>
          <p:cNvSpPr>
            <a:spLocks noChangeArrowheads="1"/>
          </p:cNvSpPr>
          <p:nvPr/>
        </p:nvSpPr>
        <p:spPr bwMode="auto">
          <a:xfrm>
            <a:off x="250825" y="4800600"/>
            <a:ext cx="3635375" cy="892175"/>
          </a:xfrm>
          <a:prstGeom prst="cube">
            <a:avLst>
              <a:gd name="adj" fmla="val 25000"/>
            </a:avLst>
          </a:prstGeom>
          <a:solidFill>
            <a:srgbClr val="0070C0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/>
            <a:r>
              <a:rPr lang="zh-TW" altLang="en-US" b="1">
                <a:solidFill>
                  <a:schemeClr val="bg1"/>
                </a:solidFill>
              </a:rPr>
              <a:t>個人帳戶</a:t>
            </a:r>
            <a:endParaRPr lang="en-US" altLang="zh-TW" b="1">
              <a:solidFill>
                <a:schemeClr val="bg1"/>
              </a:solidFill>
            </a:endParaRPr>
          </a:p>
          <a:p>
            <a:pPr algn="ctr"/>
            <a:r>
              <a:rPr lang="en-US" altLang="zh-TW" b="1">
                <a:solidFill>
                  <a:schemeClr val="bg1"/>
                </a:solidFill>
              </a:rPr>
              <a:t>(</a:t>
            </a:r>
            <a:r>
              <a:rPr lang="zh-TW" altLang="en-US" b="1">
                <a:solidFill>
                  <a:schemeClr val="bg1"/>
                </a:solidFill>
              </a:rPr>
              <a:t>免費與部分付費</a:t>
            </a:r>
            <a:r>
              <a:rPr lang="en-US" altLang="zh-TW" b="1">
                <a:solidFill>
                  <a:schemeClr val="bg1"/>
                </a:solidFill>
              </a:rPr>
              <a:t>)</a:t>
            </a:r>
            <a:endParaRPr kumimoji="0" lang="zh-TW" altLang="en-US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396" name="立方體 54"/>
          <p:cNvSpPr>
            <a:spLocks noChangeArrowheads="1"/>
          </p:cNvSpPr>
          <p:nvPr/>
        </p:nvSpPr>
        <p:spPr bwMode="auto">
          <a:xfrm>
            <a:off x="3749675" y="4800600"/>
            <a:ext cx="2605088" cy="892175"/>
          </a:xfrm>
          <a:prstGeom prst="cube">
            <a:avLst>
              <a:gd name="adj" fmla="val 25000"/>
            </a:avLst>
          </a:prstGeom>
          <a:solidFill>
            <a:srgbClr val="0070C0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/>
            <a:r>
              <a:rPr lang="zh-TW" altLang="en-US" b="1">
                <a:solidFill>
                  <a:schemeClr val="bg1"/>
                </a:solidFill>
              </a:rPr>
              <a:t>教育帳戶</a:t>
            </a:r>
            <a:endParaRPr lang="en-US" altLang="zh-TW" b="1">
              <a:solidFill>
                <a:schemeClr val="bg1"/>
              </a:solidFill>
            </a:endParaRPr>
          </a:p>
          <a:p>
            <a:pPr algn="ctr"/>
            <a:r>
              <a:rPr lang="en-US" altLang="zh-TW" b="1">
                <a:solidFill>
                  <a:schemeClr val="bg1"/>
                </a:solidFill>
              </a:rPr>
              <a:t>(</a:t>
            </a:r>
            <a:r>
              <a:rPr lang="zh-TW" altLang="en-US" b="1">
                <a:solidFill>
                  <a:schemeClr val="bg1"/>
                </a:solidFill>
              </a:rPr>
              <a:t>免費與部分付費</a:t>
            </a:r>
            <a:r>
              <a:rPr lang="en-US" altLang="zh-TW" b="1">
                <a:solidFill>
                  <a:schemeClr val="bg1"/>
                </a:solidFill>
              </a:rPr>
              <a:t>)</a:t>
            </a:r>
            <a:endParaRPr kumimoji="0" lang="zh-TW" altLang="en-US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397" name="立方體 8"/>
          <p:cNvSpPr>
            <a:spLocks noChangeArrowheads="1"/>
          </p:cNvSpPr>
          <p:nvPr/>
        </p:nvSpPr>
        <p:spPr bwMode="auto">
          <a:xfrm>
            <a:off x="6218238" y="4800600"/>
            <a:ext cx="2674937" cy="89217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 defTabSz="822325"/>
            <a:r>
              <a:rPr kumimoji="0" lang="zh-TW" altLang="en-US" b="1">
                <a:solidFill>
                  <a:schemeClr val="bg1"/>
                </a:solidFill>
                <a:latin typeface="Times New Roman" pitchFamily="18" charset="0"/>
              </a:rPr>
              <a:t>商業用戶</a:t>
            </a:r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kumimoji="0" lang="zh-TW" altLang="en-US" b="1">
                <a:solidFill>
                  <a:schemeClr val="bg1"/>
                </a:solidFill>
                <a:latin typeface="Times New Roman" pitchFamily="18" charset="0"/>
              </a:rPr>
              <a:t>付費</a:t>
            </a:r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)</a:t>
            </a:r>
          </a:p>
          <a:p>
            <a:pPr algn="ctr" defTabSz="822325"/>
            <a:r>
              <a:rPr lang="en-US" altLang="zh-TW" b="1">
                <a:solidFill>
                  <a:schemeClr val="bg1"/>
                </a:solidFill>
              </a:rPr>
              <a:t>Google Enterprise</a:t>
            </a:r>
            <a:endParaRPr kumimoji="0" lang="zh-TW" altLang="en-US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398" name="立方體 55"/>
          <p:cNvSpPr>
            <a:spLocks noChangeArrowheads="1"/>
          </p:cNvSpPr>
          <p:nvPr/>
        </p:nvSpPr>
        <p:spPr bwMode="auto">
          <a:xfrm>
            <a:off x="250825" y="4321175"/>
            <a:ext cx="8642350" cy="615950"/>
          </a:xfrm>
          <a:prstGeom prst="cube">
            <a:avLst>
              <a:gd name="adj" fmla="val 25000"/>
            </a:avLst>
          </a:prstGeom>
          <a:solidFill>
            <a:srgbClr val="002060"/>
          </a:solidFill>
          <a:ln w="9525" algn="ctr">
            <a:noFill/>
            <a:round/>
            <a:headEnd/>
            <a:tailEnd/>
          </a:ln>
        </p:spPr>
        <p:txBody>
          <a:bodyPr lIns="82296" tIns="41148" rIns="82296" bIns="41148" anchor="ctr"/>
          <a:lstStyle/>
          <a:p>
            <a:pPr algn="ctr" defTabSz="822325"/>
            <a:r>
              <a:rPr kumimoji="0" lang="en-US" altLang="zh-TW" b="1">
                <a:solidFill>
                  <a:schemeClr val="bg1"/>
                </a:solidFill>
                <a:latin typeface="Times New Roman" pitchFamily="18" charset="0"/>
              </a:rPr>
              <a:t>Google </a:t>
            </a:r>
            <a:r>
              <a:rPr kumimoji="0" lang="zh-TW" altLang="en-US" b="1">
                <a:solidFill>
                  <a:schemeClr val="bg1"/>
                </a:solidFill>
                <a:latin typeface="Times New Roman" pitchFamily="18" charset="0"/>
              </a:rPr>
              <a:t>應用服務</a:t>
            </a:r>
            <a:endParaRPr kumimoji="0" lang="en-US" altLang="zh-TW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399" name="標題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2050" cy="685800"/>
          </a:xfrm>
          <a:solidFill>
            <a:srgbClr val="FFC000"/>
          </a:solidFill>
        </p:spPr>
        <p:txBody>
          <a:bodyPr/>
          <a:lstStyle/>
          <a:p>
            <a:r>
              <a:rPr lang="en-US" altLang="zh-TW" sz="2900" smtClean="0">
                <a:solidFill>
                  <a:schemeClr val="bg1"/>
                </a:solidFill>
              </a:rPr>
              <a:t>Google</a:t>
            </a:r>
            <a:r>
              <a:rPr lang="zh-TW" altLang="en-US" sz="2900" smtClean="0">
                <a:solidFill>
                  <a:schemeClr val="bg1"/>
                </a:solidFill>
              </a:rPr>
              <a:t>針對不同對象與用途提供不同的雲端運算服務</a:t>
            </a:r>
          </a:p>
        </p:txBody>
      </p:sp>
      <p:pic>
        <p:nvPicPr>
          <p:cNvPr id="5940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888" y="1757363"/>
            <a:ext cx="1100137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Text Box 11"/>
          <p:cNvSpPr txBox="1">
            <a:spLocks noChangeArrowheads="1"/>
          </p:cNvSpPr>
          <p:nvPr/>
        </p:nvSpPr>
        <p:spPr bwMode="auto">
          <a:xfrm>
            <a:off x="839788" y="2232025"/>
            <a:ext cx="9175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電子郵件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940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1900" y="4268788"/>
            <a:ext cx="147638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3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7300" y="2828925"/>
            <a:ext cx="952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4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1975" y="1114425"/>
            <a:ext cx="1090613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5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03463" y="4260850"/>
            <a:ext cx="15557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6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6325" y="2178050"/>
            <a:ext cx="873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7" name="Picture 1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8313" y="1757363"/>
            <a:ext cx="109855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95675" y="4268788"/>
            <a:ext cx="15557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9" name="Picture 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22663" y="2828925"/>
            <a:ext cx="952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0" name="Picture 2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36688" y="1114425"/>
            <a:ext cx="39735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1" name="Picture 3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70163" y="2760663"/>
            <a:ext cx="4222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2" name="Picture 3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81325" y="2982913"/>
            <a:ext cx="4222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3" name="Picture 3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0888" y="2982913"/>
            <a:ext cx="4143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4" name="Picture 4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831975" y="1096963"/>
            <a:ext cx="57912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15" name="Text Box 53"/>
          <p:cNvSpPr txBox="1">
            <a:spLocks noChangeArrowheads="1"/>
          </p:cNvSpPr>
          <p:nvPr/>
        </p:nvSpPr>
        <p:spPr bwMode="auto">
          <a:xfrm>
            <a:off x="3076575" y="1963738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endParaRPr lang="en-US" altLang="zh-TW" sz="1600" b="1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影音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5000"/>
              </a:lnSpc>
            </a:pP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9416" name="Text Box 54"/>
          <p:cNvSpPr txBox="1">
            <a:spLocks noChangeArrowheads="1"/>
          </p:cNvSpPr>
          <p:nvPr/>
        </p:nvSpPr>
        <p:spPr bwMode="auto">
          <a:xfrm>
            <a:off x="1908175" y="1477963"/>
            <a:ext cx="950913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地圖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9417" name="Picture 2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656513" y="1757363"/>
            <a:ext cx="109855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18" name="Text Box 23"/>
          <p:cNvSpPr txBox="1">
            <a:spLocks noChangeArrowheads="1"/>
          </p:cNvSpPr>
          <p:nvPr/>
        </p:nvSpPr>
        <p:spPr bwMode="auto">
          <a:xfrm>
            <a:off x="7732713" y="2163763"/>
            <a:ext cx="979487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TW" sz="1600" b="1">
                <a:solidFill>
                  <a:srgbClr val="FFFF00"/>
                </a:solidFill>
                <a:cs typeface="Arial" charset="0"/>
              </a:rPr>
              <a:t>Apps</a:t>
            </a:r>
            <a:endParaRPr lang="zh-CN" altLang="en-US" sz="1600" b="1">
              <a:solidFill>
                <a:srgbClr val="FFFF00"/>
              </a:solidFill>
              <a:cs typeface="Arial" charset="0"/>
            </a:endParaRPr>
          </a:p>
        </p:txBody>
      </p:sp>
      <p:pic>
        <p:nvPicPr>
          <p:cNvPr id="59419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137525" y="4268788"/>
            <a:ext cx="14605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0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162925" y="2828925"/>
            <a:ext cx="952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1" name="Picture 28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99013" y="4260850"/>
            <a:ext cx="157162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2" name="Picture 29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824413" y="2168525"/>
            <a:ext cx="984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3" name="Picture 3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267200" y="2760663"/>
            <a:ext cx="4222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4" name="Picture 3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795713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5" name="Picture 34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478463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6" name="Picture 35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656513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7" name="Picture 36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6575425" y="2760663"/>
            <a:ext cx="404813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8" name="Picture 37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8342313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9" name="Picture 4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468938" y="1757363"/>
            <a:ext cx="109061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0" name="Picture 42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949950" y="4268788"/>
            <a:ext cx="15557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1" name="Picture 43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983288" y="2828925"/>
            <a:ext cx="96837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2" name="Picture 44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172200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3" name="Picture 45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049838" y="2760663"/>
            <a:ext cx="420687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34" name="Text Box 47"/>
          <p:cNvSpPr txBox="1">
            <a:spLocks noChangeArrowheads="1"/>
          </p:cNvSpPr>
          <p:nvPr/>
        </p:nvSpPr>
        <p:spPr bwMode="auto">
          <a:xfrm>
            <a:off x="6651625" y="1477963"/>
            <a:ext cx="8636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地理資訊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9435" name="Picture 48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011988" y="4251325"/>
            <a:ext cx="14922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6" name="Picture 49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037388" y="2160588"/>
            <a:ext cx="984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7" name="Picture 50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7245350" y="2982913"/>
            <a:ext cx="41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38" name="Text Box 51"/>
          <p:cNvSpPr txBox="1">
            <a:spLocks noChangeArrowheads="1"/>
          </p:cNvSpPr>
          <p:nvPr/>
        </p:nvSpPr>
        <p:spPr bwMode="auto">
          <a:xfrm>
            <a:off x="5441950" y="2193925"/>
            <a:ext cx="1166813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搜尋引擎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9439" name="Text Box 52"/>
          <p:cNvSpPr txBox="1">
            <a:spLocks noChangeArrowheads="1"/>
          </p:cNvSpPr>
          <p:nvPr/>
        </p:nvSpPr>
        <p:spPr bwMode="auto">
          <a:xfrm>
            <a:off x="4479925" y="1508125"/>
            <a:ext cx="75088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zh-TW" altLang="en-US" sz="1600" b="1">
                <a:solidFill>
                  <a:srgbClr val="FFFFFF"/>
                </a:solidFill>
                <a:cs typeface="Arial" charset="0"/>
              </a:rPr>
              <a:t>部落格</a:t>
            </a:r>
            <a:endParaRPr lang="zh-CN" altLang="en-US" sz="1600" b="1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4375"/>
            <a:ext cx="91440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7488" y="1158875"/>
            <a:ext cx="1016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雲端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Microsoft Taiwan Corporation</a:t>
            </a:r>
            <a:endParaRPr lang="zh-TW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1513" y="1243013"/>
            <a:ext cx="208915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5"/>
          <p:cNvSpPr>
            <a:spLocks noEditPoints="1"/>
          </p:cNvSpPr>
          <p:nvPr/>
        </p:nvSpPr>
        <p:spPr bwMode="black">
          <a:xfrm>
            <a:off x="2917825" y="708025"/>
            <a:ext cx="3743325" cy="1662113"/>
          </a:xfrm>
          <a:custGeom>
            <a:avLst/>
            <a:gdLst>
              <a:gd name="T0" fmla="*/ 352 w 2319"/>
              <a:gd name="T1" fmla="*/ 1313 h 1320"/>
              <a:gd name="T2" fmla="*/ 22 w 2319"/>
              <a:gd name="T3" fmla="*/ 1008 h 1320"/>
              <a:gd name="T4" fmla="*/ 53 w 2319"/>
              <a:gd name="T5" fmla="*/ 707 h 1320"/>
              <a:gd name="T6" fmla="*/ 233 w 2319"/>
              <a:gd name="T7" fmla="*/ 525 h 1320"/>
              <a:gd name="T8" fmla="*/ 517 w 2319"/>
              <a:gd name="T9" fmla="*/ 492 h 1320"/>
              <a:gd name="T10" fmla="*/ 864 w 2319"/>
              <a:gd name="T11" fmla="*/ 253 h 1320"/>
              <a:gd name="T12" fmla="*/ 973 w 2319"/>
              <a:gd name="T13" fmla="*/ 243 h 1320"/>
              <a:gd name="T14" fmla="*/ 1234 w 2319"/>
              <a:gd name="T15" fmla="*/ 187 h 1320"/>
              <a:gd name="T16" fmla="*/ 1646 w 2319"/>
              <a:gd name="T17" fmla="*/ 5 h 1320"/>
              <a:gd name="T18" fmla="*/ 2055 w 2319"/>
              <a:gd name="T19" fmla="*/ 132 h 1320"/>
              <a:gd name="T20" fmla="*/ 2319 w 2319"/>
              <a:gd name="T21" fmla="*/ 669 h 1320"/>
              <a:gd name="T22" fmla="*/ 2218 w 2319"/>
              <a:gd name="T23" fmla="*/ 1014 h 1320"/>
              <a:gd name="T24" fmla="*/ 1799 w 2319"/>
              <a:gd name="T25" fmla="*/ 1307 h 1320"/>
              <a:gd name="T26" fmla="*/ 1530 w 2319"/>
              <a:gd name="T27" fmla="*/ 1320 h 1320"/>
              <a:gd name="T28" fmla="*/ 1149 w 2319"/>
              <a:gd name="T29" fmla="*/ 1318 h 1320"/>
              <a:gd name="T30" fmla="*/ 519 w 2319"/>
              <a:gd name="T31" fmla="*/ 1319 h 1320"/>
              <a:gd name="T32" fmla="*/ 452 w 2319"/>
              <a:gd name="T33" fmla="*/ 1320 h 1320"/>
              <a:gd name="T34" fmla="*/ 252 w 2319"/>
              <a:gd name="T35" fmla="*/ 561 h 1320"/>
              <a:gd name="T36" fmla="*/ 89 w 2319"/>
              <a:gd name="T37" fmla="*/ 725 h 1320"/>
              <a:gd name="T38" fmla="*/ 61 w 2319"/>
              <a:gd name="T39" fmla="*/ 997 h 1320"/>
              <a:gd name="T40" fmla="*/ 359 w 2319"/>
              <a:gd name="T41" fmla="*/ 1274 h 1320"/>
              <a:gd name="T42" fmla="*/ 500 w 2319"/>
              <a:gd name="T43" fmla="*/ 1280 h 1320"/>
              <a:gd name="T44" fmla="*/ 831 w 2319"/>
              <a:gd name="T45" fmla="*/ 1277 h 1320"/>
              <a:gd name="T46" fmla="*/ 1464 w 2319"/>
              <a:gd name="T47" fmla="*/ 1280 h 1320"/>
              <a:gd name="T48" fmla="*/ 1594 w 2319"/>
              <a:gd name="T49" fmla="*/ 1280 h 1320"/>
              <a:gd name="T50" fmla="*/ 2024 w 2319"/>
              <a:gd name="T51" fmla="*/ 1166 h 1320"/>
              <a:gd name="T52" fmla="*/ 2273 w 2319"/>
              <a:gd name="T53" fmla="*/ 746 h 1320"/>
              <a:gd name="T54" fmla="*/ 2275 w 2319"/>
              <a:gd name="T55" fmla="*/ 589 h 1320"/>
              <a:gd name="T56" fmla="*/ 1927 w 2319"/>
              <a:gd name="T57" fmla="*/ 101 h 1320"/>
              <a:gd name="T58" fmla="*/ 1426 w 2319"/>
              <a:gd name="T59" fmla="*/ 103 h 1320"/>
              <a:gd name="T60" fmla="*/ 1262 w 2319"/>
              <a:gd name="T61" fmla="*/ 216 h 1320"/>
              <a:gd name="T62" fmla="*/ 1168 w 2319"/>
              <a:gd name="T63" fmla="*/ 331 h 1320"/>
              <a:gd name="T64" fmla="*/ 970 w 2319"/>
              <a:gd name="T65" fmla="*/ 283 h 1320"/>
              <a:gd name="T66" fmla="*/ 871 w 2319"/>
              <a:gd name="T67" fmla="*/ 293 h 1320"/>
              <a:gd name="T68" fmla="*/ 548 w 2319"/>
              <a:gd name="T69" fmla="*/ 518 h 1320"/>
              <a:gd name="T70" fmla="*/ 519 w 2319"/>
              <a:gd name="T71" fmla="*/ 53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19" h="1320">
                <a:moveTo>
                  <a:pt x="452" y="1320"/>
                </a:moveTo>
                <a:cubicBezTo>
                  <a:pt x="423" y="1320"/>
                  <a:pt x="386" y="1320"/>
                  <a:pt x="352" y="1313"/>
                </a:cubicBezTo>
                <a:cubicBezTo>
                  <a:pt x="281" y="1301"/>
                  <a:pt x="219" y="1273"/>
                  <a:pt x="164" y="1230"/>
                </a:cubicBezTo>
                <a:cubicBezTo>
                  <a:pt x="95" y="1176"/>
                  <a:pt x="48" y="1102"/>
                  <a:pt x="22" y="1008"/>
                </a:cubicBezTo>
                <a:cubicBezTo>
                  <a:pt x="14" y="975"/>
                  <a:pt x="0" y="911"/>
                  <a:pt x="10" y="845"/>
                </a:cubicBezTo>
                <a:cubicBezTo>
                  <a:pt x="18" y="792"/>
                  <a:pt x="32" y="747"/>
                  <a:pt x="53" y="707"/>
                </a:cubicBezTo>
                <a:cubicBezTo>
                  <a:pt x="75" y="666"/>
                  <a:pt x="99" y="630"/>
                  <a:pt x="127" y="601"/>
                </a:cubicBezTo>
                <a:cubicBezTo>
                  <a:pt x="152" y="574"/>
                  <a:pt x="187" y="549"/>
                  <a:pt x="233" y="525"/>
                </a:cubicBezTo>
                <a:cubicBezTo>
                  <a:pt x="291" y="496"/>
                  <a:pt x="358" y="479"/>
                  <a:pt x="422" y="479"/>
                </a:cubicBezTo>
                <a:cubicBezTo>
                  <a:pt x="455" y="479"/>
                  <a:pt x="487" y="484"/>
                  <a:pt x="517" y="492"/>
                </a:cubicBezTo>
                <a:cubicBezTo>
                  <a:pt x="546" y="450"/>
                  <a:pt x="577" y="407"/>
                  <a:pt x="618" y="372"/>
                </a:cubicBezTo>
                <a:cubicBezTo>
                  <a:pt x="691" y="309"/>
                  <a:pt x="769" y="272"/>
                  <a:pt x="864" y="253"/>
                </a:cubicBezTo>
                <a:cubicBezTo>
                  <a:pt x="893" y="248"/>
                  <a:pt x="924" y="243"/>
                  <a:pt x="955" y="243"/>
                </a:cubicBezTo>
                <a:cubicBezTo>
                  <a:pt x="961" y="243"/>
                  <a:pt x="967" y="243"/>
                  <a:pt x="973" y="243"/>
                </a:cubicBezTo>
                <a:cubicBezTo>
                  <a:pt x="1049" y="249"/>
                  <a:pt x="1107" y="261"/>
                  <a:pt x="1156" y="282"/>
                </a:cubicBezTo>
                <a:cubicBezTo>
                  <a:pt x="1174" y="258"/>
                  <a:pt x="1213" y="207"/>
                  <a:pt x="1234" y="187"/>
                </a:cubicBezTo>
                <a:cubicBezTo>
                  <a:pt x="1284" y="139"/>
                  <a:pt x="1344" y="97"/>
                  <a:pt x="1409" y="67"/>
                </a:cubicBezTo>
                <a:cubicBezTo>
                  <a:pt x="1489" y="29"/>
                  <a:pt x="1569" y="9"/>
                  <a:pt x="1646" y="5"/>
                </a:cubicBezTo>
                <a:cubicBezTo>
                  <a:pt x="1748" y="0"/>
                  <a:pt x="1845" y="20"/>
                  <a:pt x="1944" y="65"/>
                </a:cubicBezTo>
                <a:cubicBezTo>
                  <a:pt x="1982" y="83"/>
                  <a:pt x="2020" y="105"/>
                  <a:pt x="2055" y="132"/>
                </a:cubicBezTo>
                <a:cubicBezTo>
                  <a:pt x="2206" y="245"/>
                  <a:pt x="2291" y="393"/>
                  <a:pt x="2315" y="584"/>
                </a:cubicBezTo>
                <a:cubicBezTo>
                  <a:pt x="2319" y="614"/>
                  <a:pt x="2319" y="645"/>
                  <a:pt x="2319" y="669"/>
                </a:cubicBezTo>
                <a:cubicBezTo>
                  <a:pt x="2319" y="698"/>
                  <a:pt x="2316" y="725"/>
                  <a:pt x="2313" y="751"/>
                </a:cubicBezTo>
                <a:cubicBezTo>
                  <a:pt x="2301" y="845"/>
                  <a:pt x="2269" y="934"/>
                  <a:pt x="2218" y="1014"/>
                </a:cubicBezTo>
                <a:cubicBezTo>
                  <a:pt x="2173" y="1086"/>
                  <a:pt x="2116" y="1148"/>
                  <a:pt x="2047" y="1199"/>
                </a:cubicBezTo>
                <a:cubicBezTo>
                  <a:pt x="1973" y="1254"/>
                  <a:pt x="1889" y="1290"/>
                  <a:pt x="1799" y="1307"/>
                </a:cubicBezTo>
                <a:cubicBezTo>
                  <a:pt x="1735" y="1319"/>
                  <a:pt x="1662" y="1320"/>
                  <a:pt x="1594" y="1320"/>
                </a:cubicBezTo>
                <a:cubicBezTo>
                  <a:pt x="1573" y="1320"/>
                  <a:pt x="1552" y="1320"/>
                  <a:pt x="1530" y="1320"/>
                </a:cubicBezTo>
                <a:cubicBezTo>
                  <a:pt x="1508" y="1320"/>
                  <a:pt x="1486" y="1320"/>
                  <a:pt x="1464" y="1320"/>
                </a:cubicBezTo>
                <a:cubicBezTo>
                  <a:pt x="1360" y="1320"/>
                  <a:pt x="1253" y="1319"/>
                  <a:pt x="1149" y="1318"/>
                </a:cubicBezTo>
                <a:cubicBezTo>
                  <a:pt x="1045" y="1318"/>
                  <a:pt x="937" y="1317"/>
                  <a:pt x="831" y="1317"/>
                </a:cubicBezTo>
                <a:cubicBezTo>
                  <a:pt x="713" y="1317"/>
                  <a:pt x="611" y="1318"/>
                  <a:pt x="519" y="1319"/>
                </a:cubicBezTo>
                <a:cubicBezTo>
                  <a:pt x="513" y="1320"/>
                  <a:pt x="507" y="1320"/>
                  <a:pt x="500" y="1320"/>
                </a:cubicBezTo>
                <a:cubicBezTo>
                  <a:pt x="484" y="1320"/>
                  <a:pt x="468" y="1320"/>
                  <a:pt x="452" y="1320"/>
                </a:cubicBezTo>
                <a:close/>
                <a:moveTo>
                  <a:pt x="422" y="519"/>
                </a:moveTo>
                <a:cubicBezTo>
                  <a:pt x="344" y="519"/>
                  <a:pt x="282" y="545"/>
                  <a:pt x="252" y="561"/>
                </a:cubicBezTo>
                <a:cubicBezTo>
                  <a:pt x="209" y="582"/>
                  <a:pt x="178" y="604"/>
                  <a:pt x="156" y="628"/>
                </a:cubicBezTo>
                <a:cubicBezTo>
                  <a:pt x="131" y="654"/>
                  <a:pt x="108" y="687"/>
                  <a:pt x="89" y="725"/>
                </a:cubicBezTo>
                <a:cubicBezTo>
                  <a:pt x="70" y="761"/>
                  <a:pt x="57" y="802"/>
                  <a:pt x="50" y="851"/>
                </a:cubicBezTo>
                <a:cubicBezTo>
                  <a:pt x="41" y="909"/>
                  <a:pt x="53" y="968"/>
                  <a:pt x="61" y="997"/>
                </a:cubicBezTo>
                <a:cubicBezTo>
                  <a:pt x="84" y="1083"/>
                  <a:pt x="127" y="1150"/>
                  <a:pt x="188" y="1198"/>
                </a:cubicBezTo>
                <a:cubicBezTo>
                  <a:pt x="239" y="1238"/>
                  <a:pt x="295" y="1262"/>
                  <a:pt x="359" y="1274"/>
                </a:cubicBezTo>
                <a:cubicBezTo>
                  <a:pt x="390" y="1280"/>
                  <a:pt x="425" y="1280"/>
                  <a:pt x="452" y="1280"/>
                </a:cubicBezTo>
                <a:cubicBezTo>
                  <a:pt x="468" y="1280"/>
                  <a:pt x="484" y="1280"/>
                  <a:pt x="500" y="1280"/>
                </a:cubicBezTo>
                <a:cubicBezTo>
                  <a:pt x="506" y="1280"/>
                  <a:pt x="512" y="1280"/>
                  <a:pt x="519" y="1280"/>
                </a:cubicBezTo>
                <a:cubicBezTo>
                  <a:pt x="611" y="1278"/>
                  <a:pt x="713" y="1277"/>
                  <a:pt x="831" y="1277"/>
                </a:cubicBezTo>
                <a:cubicBezTo>
                  <a:pt x="937" y="1277"/>
                  <a:pt x="1045" y="1278"/>
                  <a:pt x="1150" y="1278"/>
                </a:cubicBezTo>
                <a:cubicBezTo>
                  <a:pt x="1253" y="1279"/>
                  <a:pt x="1360" y="1280"/>
                  <a:pt x="1464" y="1280"/>
                </a:cubicBezTo>
                <a:cubicBezTo>
                  <a:pt x="1486" y="1280"/>
                  <a:pt x="1508" y="1280"/>
                  <a:pt x="1530" y="1280"/>
                </a:cubicBezTo>
                <a:cubicBezTo>
                  <a:pt x="1552" y="1280"/>
                  <a:pt x="1573" y="1280"/>
                  <a:pt x="1594" y="1280"/>
                </a:cubicBezTo>
                <a:cubicBezTo>
                  <a:pt x="1660" y="1280"/>
                  <a:pt x="1731" y="1279"/>
                  <a:pt x="1791" y="1267"/>
                </a:cubicBezTo>
                <a:cubicBezTo>
                  <a:pt x="1876" y="1252"/>
                  <a:pt x="1954" y="1218"/>
                  <a:pt x="2024" y="1166"/>
                </a:cubicBezTo>
                <a:cubicBezTo>
                  <a:pt x="2088" y="1119"/>
                  <a:pt x="2142" y="1061"/>
                  <a:pt x="2185" y="993"/>
                </a:cubicBezTo>
                <a:cubicBezTo>
                  <a:pt x="2232" y="917"/>
                  <a:pt x="2262" y="834"/>
                  <a:pt x="2273" y="746"/>
                </a:cubicBezTo>
                <a:cubicBezTo>
                  <a:pt x="2276" y="721"/>
                  <a:pt x="2279" y="696"/>
                  <a:pt x="2279" y="669"/>
                </a:cubicBezTo>
                <a:cubicBezTo>
                  <a:pt x="2279" y="646"/>
                  <a:pt x="2279" y="617"/>
                  <a:pt x="2275" y="589"/>
                </a:cubicBezTo>
                <a:cubicBezTo>
                  <a:pt x="2252" y="410"/>
                  <a:pt x="2172" y="271"/>
                  <a:pt x="2031" y="164"/>
                </a:cubicBezTo>
                <a:cubicBezTo>
                  <a:pt x="1998" y="139"/>
                  <a:pt x="1963" y="118"/>
                  <a:pt x="1927" y="101"/>
                </a:cubicBezTo>
                <a:cubicBezTo>
                  <a:pt x="1834" y="59"/>
                  <a:pt x="1743" y="41"/>
                  <a:pt x="1648" y="45"/>
                </a:cubicBezTo>
                <a:cubicBezTo>
                  <a:pt x="1575" y="48"/>
                  <a:pt x="1502" y="67"/>
                  <a:pt x="1426" y="103"/>
                </a:cubicBezTo>
                <a:cubicBezTo>
                  <a:pt x="1365" y="131"/>
                  <a:pt x="1308" y="170"/>
                  <a:pt x="1262" y="216"/>
                </a:cubicBezTo>
                <a:cubicBezTo>
                  <a:pt x="1262" y="216"/>
                  <a:pt x="1262" y="216"/>
                  <a:pt x="1262" y="216"/>
                </a:cubicBezTo>
                <a:cubicBezTo>
                  <a:pt x="1241" y="236"/>
                  <a:pt x="1194" y="297"/>
                  <a:pt x="1178" y="318"/>
                </a:cubicBezTo>
                <a:cubicBezTo>
                  <a:pt x="1168" y="331"/>
                  <a:pt x="1168" y="331"/>
                  <a:pt x="1168" y="331"/>
                </a:cubicBezTo>
                <a:cubicBezTo>
                  <a:pt x="1153" y="324"/>
                  <a:pt x="1153" y="324"/>
                  <a:pt x="1153" y="324"/>
                </a:cubicBezTo>
                <a:cubicBezTo>
                  <a:pt x="1106" y="302"/>
                  <a:pt x="1048" y="289"/>
                  <a:pt x="970" y="283"/>
                </a:cubicBezTo>
                <a:cubicBezTo>
                  <a:pt x="965" y="283"/>
                  <a:pt x="960" y="283"/>
                  <a:pt x="955" y="283"/>
                </a:cubicBezTo>
                <a:cubicBezTo>
                  <a:pt x="927" y="283"/>
                  <a:pt x="898" y="287"/>
                  <a:pt x="871" y="293"/>
                </a:cubicBezTo>
                <a:cubicBezTo>
                  <a:pt x="784" y="310"/>
                  <a:pt x="711" y="344"/>
                  <a:pt x="644" y="402"/>
                </a:cubicBezTo>
                <a:cubicBezTo>
                  <a:pt x="606" y="434"/>
                  <a:pt x="578" y="475"/>
                  <a:pt x="548" y="518"/>
                </a:cubicBezTo>
                <a:cubicBezTo>
                  <a:pt x="533" y="539"/>
                  <a:pt x="533" y="539"/>
                  <a:pt x="533" y="539"/>
                </a:cubicBezTo>
                <a:cubicBezTo>
                  <a:pt x="519" y="534"/>
                  <a:pt x="519" y="534"/>
                  <a:pt x="519" y="534"/>
                </a:cubicBezTo>
                <a:cubicBezTo>
                  <a:pt x="489" y="524"/>
                  <a:pt x="456" y="519"/>
                  <a:pt x="422" y="519"/>
                </a:cubicBezTo>
                <a:close/>
              </a:path>
            </a:pathLst>
          </a:custGeom>
          <a:gradFill flip="none" rotWithShape="1">
            <a:gsLst>
              <a:gs pos="0">
                <a:srgbClr val="01408D"/>
              </a:gs>
              <a:gs pos="80400">
                <a:srgbClr val="5DBAFF">
                  <a:lumMod val="20000"/>
                  <a:lumOff val="80000"/>
                </a:srgbClr>
              </a:gs>
              <a:gs pos="25000">
                <a:srgbClr val="0070C0">
                  <a:lumMod val="20000"/>
                  <a:lumOff val="80000"/>
                </a:srgbClr>
              </a:gs>
              <a:gs pos="60000">
                <a:srgbClr val="01408D"/>
              </a:gs>
              <a:gs pos="100000">
                <a:srgbClr val="01408D"/>
              </a:gs>
            </a:gsLst>
            <a:lin ang="18900000" scaled="1"/>
            <a:tileRect/>
          </a:gradFill>
          <a:ln>
            <a:noFill/>
          </a:ln>
          <a:extLst>
            <a:ext uri="{91240B29-F687-4F45-9708-019B960494DF}"/>
          </a:extLst>
        </p:spPr>
        <p:txBody>
          <a:bodyPr lIns="76791" tIns="38396" rIns="76791" bIns="38396"/>
          <a:lstStyle/>
          <a:p>
            <a:pPr defTabSz="6529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pic>
        <p:nvPicPr>
          <p:cNvPr id="7" name="Picture 6" descr="http://blog.tice.de/a_icons/icons/512%20Safari%20Leopar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2588" y="5878513"/>
            <a:ext cx="6540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\\eventsql\dvd\Online_ART\DVD_ART34\Logos\Internet Explorer 7\IE Internet Explorer 7 logo bu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8100" y="5891213"/>
            <a:ext cx="6794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www.mozilla.com/img/press/firefox-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49638" y="5824538"/>
            <a:ext cx="84931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c.png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5626100" y="5878513"/>
            <a:ext cx="871538" cy="65246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mac.png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6661150" y="5854700"/>
            <a:ext cx="925513" cy="65246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538663" y="5878513"/>
            <a:ext cx="869950" cy="652462"/>
            <a:chOff x="4572000" y="5562600"/>
            <a:chExt cx="1219200" cy="914400"/>
          </a:xfrm>
        </p:grpSpPr>
        <p:pic>
          <p:nvPicPr>
            <p:cNvPr id="13" name="Picture 12" descr="pc.png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72000" y="5562600"/>
              <a:ext cx="1219200" cy="914400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4767784" y="5647143"/>
              <a:ext cx="872128" cy="54953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53064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61459" name="Picture 14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934634" y="5657850"/>
              <a:ext cx="454133" cy="539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217714" y="2504550"/>
            <a:ext cx="2088696" cy="9892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5306" tIns="32653" rIns="65306" bIns="32653">
            <a:spAutoFit/>
          </a:bodyPr>
          <a:lstStyle/>
          <a:p>
            <a:pPr marL="367349" indent="-367349">
              <a:buFontTx/>
              <a:buAutoNum type="arabicPeriod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資料在雲端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不怕遺失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不用備份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2690" y="2504549"/>
            <a:ext cx="2088696" cy="9892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5306" tIns="32653" rIns="65306" bIns="32653">
            <a:spAutoFit/>
          </a:bodyPr>
          <a:lstStyle/>
          <a:p>
            <a:pPr marL="367349" indent="-367349">
              <a:buFont typeface="+mj-lt"/>
              <a:buAutoNum type="arabicPeriod" startAt="2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軟體在雲端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不必下載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動態升級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7713" y="3755572"/>
            <a:ext cx="2088696" cy="9892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5306" tIns="32653" rIns="65306" bIns="32653">
            <a:spAutoFit/>
          </a:bodyPr>
          <a:lstStyle/>
          <a:p>
            <a:pPr marL="367349" indent="-367349">
              <a:buFont typeface="+mj-lt"/>
              <a:buAutoNum type="arabicPeriod" startAt="3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無所不在雲端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任何設備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登錄即用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22689" y="3755571"/>
            <a:ext cx="2088696" cy="9892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5306" tIns="32653" rIns="65306" bIns="32653">
            <a:spAutoFit/>
          </a:bodyPr>
          <a:lstStyle/>
          <a:p>
            <a:pPr marL="367349" indent="-367349">
              <a:buFont typeface="+mj-lt"/>
              <a:buAutoNum type="arabicPeriod" startAt="4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無限強大雲端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無限空間</a:t>
            </a:r>
            <a:endParaRPr lang="en-US" altLang="zh-TW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824494" lvl="1" indent="-367349">
              <a:buFont typeface="Arial" pitchFamily="34" charset="0"/>
              <a:buChar char="•"/>
              <a:defRPr/>
            </a:pPr>
            <a:r>
              <a:rPr lang="zh-TW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無限用戶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2"/>
          <p:cNvSpPr txBox="1">
            <a:spLocks/>
          </p:cNvSpPr>
          <p:nvPr/>
        </p:nvSpPr>
        <p:spPr>
          <a:xfrm>
            <a:off x="323850" y="765175"/>
            <a:ext cx="4248150" cy="2808288"/>
          </a:xfrm>
          <a:prstGeom prst="rect">
            <a:avLst/>
          </a:prstGeom>
        </p:spPr>
        <p:txBody>
          <a:bodyPr lIns="76807" tIns="38403" rIns="76807" bIns="38403"/>
          <a:lstStyle/>
          <a:p>
            <a:pPr eaLnBrk="0" hangingPunct="0">
              <a:buClr>
                <a:srgbClr val="FFCC00"/>
              </a:buClr>
              <a:buSzPct val="95000"/>
              <a:defRPr/>
            </a:pPr>
            <a:r>
              <a:rPr lang="zh-TW" altLang="en-US" sz="16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微軟雲端服務目前的承載量</a:t>
            </a:r>
            <a:endParaRPr lang="en-US" sz="16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20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億</a:t>
            </a:r>
            <a:r>
              <a:rPr lang="en-US" altLang="zh-TW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	     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	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搜尋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服務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/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每月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100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億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     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	MSN 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網頁瀏覽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/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每月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300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億</a:t>
            </a:r>
            <a:r>
              <a:rPr lang="en-US" altLang="zh-TW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    </a:t>
            </a:r>
            <a:r>
              <a:rPr lang="en-US" altLang="zh-TW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	 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Live ID 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登入認證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/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每月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2,400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億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	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即時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通訊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訊息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/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每月</a:t>
            </a:r>
            <a:endParaRPr lang="en-US" altLang="zh-TW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endParaRPr lang="en-US" sz="5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  <a:p>
            <a:pPr marL="241355" indent="-241355" eaLnBrk="0" hangingPunct="0">
              <a:spcBef>
                <a:spcPts val="504"/>
              </a:spcBef>
              <a:buClr>
                <a:srgbClr val="FFCC00"/>
              </a:buClr>
              <a:buSzPct val="95000"/>
              <a:defRPr/>
            </a:pPr>
            <a:r>
              <a:rPr lang="zh-TW" altLang="en-US" sz="16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進行中的雲端服務平台投資</a:t>
            </a:r>
            <a:endParaRPr lang="en-US" sz="16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每個雲端運算中心耗資</a:t>
            </a:r>
            <a:r>
              <a:rPr lang="en-US" altLang="zh-TW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5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億美元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每座大約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50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萬平方呎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每個月增加</a:t>
            </a:r>
            <a:r>
              <a:rPr 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 </a:t>
            </a:r>
            <a:r>
              <a:rPr lang="zh-TW" altLang="en-US" sz="16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標楷體" pitchFamily="65" charset="-120"/>
              </a:rPr>
              <a:t>一萬台伺服器</a:t>
            </a: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標楷體" pitchFamily="65" charset="-120"/>
            </a:endParaRPr>
          </a:p>
          <a:p>
            <a:pPr marL="241355" indent="-241355" eaLnBrk="0" hangingPunct="0">
              <a:buClr>
                <a:srgbClr val="FFCC00"/>
              </a:buClr>
              <a:buSzPct val="95000"/>
              <a:defRPr/>
            </a:pPr>
            <a:r>
              <a:rPr lang="en-US" sz="1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      (</a:t>
            </a:r>
            <a:r>
              <a:rPr lang="zh-TW" altLang="en-US" sz="1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約為一個 </a:t>
            </a:r>
            <a:r>
              <a:rPr lang="en-US" sz="1200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Facebook</a:t>
            </a:r>
            <a:r>
              <a:rPr lang="en-US" sz="1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 </a:t>
            </a:r>
            <a:r>
              <a:rPr lang="zh-TW" altLang="en-US" sz="1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的規模</a:t>
            </a:r>
            <a:r>
              <a:rPr lang="en-US" sz="12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)</a:t>
            </a:r>
          </a:p>
          <a:p>
            <a:pPr marL="625390" lvl="1" indent="-241355" eaLnBrk="0" hangingPunct="0">
              <a:buClr>
                <a:srgbClr val="FFCC00"/>
              </a:buClr>
              <a:buSzPct val="95000"/>
              <a:buFontTx/>
              <a:buBlip>
                <a:blip r:embed="rId2"/>
              </a:buBlip>
              <a:defRPr/>
            </a:pPr>
            <a:endParaRPr lang="en-US" sz="16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</p:txBody>
      </p:sp>
      <p:sp>
        <p:nvSpPr>
          <p:cNvPr id="79" name="標題 17"/>
          <p:cNvSpPr txBox="1">
            <a:spLocks/>
          </p:cNvSpPr>
          <p:nvPr/>
        </p:nvSpPr>
        <p:spPr>
          <a:xfrm>
            <a:off x="251520" y="188640"/>
            <a:ext cx="3926135" cy="4708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50" dirty="0" smtClean="0">
                <a:ln w="3175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  <a:tileRect/>
                </a:gradFill>
                <a:effectLst/>
                <a:latin typeface="+mj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zh-TW" altLang="en-US" sz="3400" b="1" spc="-95">
                <a:gradFill flip="none" rotWithShape="1">
                  <a:gsLst>
                    <a:gs pos="28000">
                      <a:srgbClr val="FFFFFF"/>
                    </a:gs>
                    <a:gs pos="48000">
                      <a:srgbClr val="FFF989"/>
                    </a:gs>
                    <a:gs pos="80000">
                      <a:srgbClr val="FFBB33"/>
                    </a:gs>
                  </a:gsLst>
                  <a:lin ang="5400000" scaled="1"/>
                  <a:tileRect/>
                </a:gradFill>
                <a:effectLst>
                  <a:outerShdw blurRad="101600" algn="ctr" rotWithShape="0">
                    <a:prstClr val="black"/>
                  </a:outerShdw>
                </a:effectLst>
                <a:latin typeface="標楷體" pitchFamily="65" charset="-120"/>
                <a:ea typeface="標楷體" pitchFamily="65" charset="-120"/>
              </a:rPr>
              <a:t>微軟雲端服務中心</a:t>
            </a:r>
          </a:p>
        </p:txBody>
      </p:sp>
      <p:pic>
        <p:nvPicPr>
          <p:cNvPr id="85" name="Picture 2" descr="C:\ncliu\DPE\Azure\Data Center\Chicago\Chicago dc2.jpg"/>
          <p:cNvPicPr>
            <a:picLocks noChangeAspect="1" noChangeArrowheads="1"/>
          </p:cNvPicPr>
          <p:nvPr/>
        </p:nvPicPr>
        <p:blipFill>
          <a:blip r:embed="rId3" cstate="print"/>
          <a:srcRect b="16404"/>
          <a:stretch>
            <a:fillRect/>
          </a:stretch>
        </p:blipFill>
        <p:spPr bwMode="auto">
          <a:xfrm>
            <a:off x="4716017" y="188640"/>
            <a:ext cx="3672408" cy="3269281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dist="63500" dir="8100000" sx="102000" sy="102000" algn="tr" rotWithShape="0">
              <a:prstClr val="black">
                <a:alpha val="50000"/>
              </a:prstClr>
            </a:outerShdw>
          </a:effectLst>
        </p:spPr>
      </p:pic>
      <p:pic>
        <p:nvPicPr>
          <p:cNvPr id="62468" name="Picture 4" descr="Location, location, loca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3500438"/>
            <a:ext cx="295116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2" descr="Inside a contain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860800"/>
            <a:ext cx="278923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文字方塊 88"/>
          <p:cNvSpPr txBox="1">
            <a:spLocks noChangeArrowheads="1"/>
          </p:cNvSpPr>
          <p:nvPr/>
        </p:nvSpPr>
        <p:spPr bwMode="auto">
          <a:xfrm>
            <a:off x="5219700" y="6503988"/>
            <a:ext cx="27527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07" tIns="38403" rIns="76807" bIns="38403">
            <a:spAutoFit/>
          </a:bodyPr>
          <a:lstStyle/>
          <a:p>
            <a:pPr algn="ctr"/>
            <a:r>
              <a:rPr lang="zh-TW" altLang="en-US">
                <a:latin typeface="標楷體" pitchFamily="65" charset="-120"/>
                <a:ea typeface="標楷體" pitchFamily="65" charset="-120"/>
              </a:rPr>
              <a:t>貨櫃內的上千台伺服器</a:t>
            </a:r>
            <a:endParaRPr lang="en-US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2471" name="文字方塊 89"/>
          <p:cNvSpPr txBox="1">
            <a:spLocks noChangeArrowheads="1"/>
          </p:cNvSpPr>
          <p:nvPr/>
        </p:nvSpPr>
        <p:spPr bwMode="auto">
          <a:xfrm>
            <a:off x="684213" y="6381750"/>
            <a:ext cx="3709987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07" tIns="38403" rIns="76807" bIns="38403">
            <a:spAutoFit/>
          </a:bodyPr>
          <a:lstStyle/>
          <a:p>
            <a:pPr algn="ctr"/>
            <a:r>
              <a:rPr lang="zh-TW" altLang="en-US">
                <a:latin typeface="標楷體" pitchFamily="65" charset="-120"/>
                <a:ea typeface="標楷體" pitchFamily="65" charset="-120"/>
              </a:rPr>
              <a:t>雲端運算中心內的貨櫃式伺服機房</a:t>
            </a:r>
            <a:endParaRPr lang="en-US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2472" name="文字方塊 90"/>
          <p:cNvSpPr txBox="1">
            <a:spLocks noChangeArrowheads="1"/>
          </p:cNvSpPr>
          <p:nvPr/>
        </p:nvSpPr>
        <p:spPr bwMode="auto">
          <a:xfrm>
            <a:off x="5148263" y="3500438"/>
            <a:ext cx="28860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07" tIns="38403" rIns="76807" bIns="38403">
            <a:spAutoFit/>
          </a:bodyPr>
          <a:lstStyle/>
          <a:p>
            <a:pPr algn="ctr"/>
            <a:r>
              <a:rPr lang="zh-TW" altLang="en-US">
                <a:latin typeface="標楷體" pitchFamily="65" charset="-120"/>
                <a:ea typeface="標楷體" pitchFamily="65" charset="-120"/>
              </a:rPr>
              <a:t>微軟芝加哥雲端運算中心</a:t>
            </a:r>
            <a:endParaRPr lang="en-US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圓角矩形 52"/>
          <p:cNvSpPr/>
          <p:nvPr/>
        </p:nvSpPr>
        <p:spPr>
          <a:xfrm>
            <a:off x="601663" y="2000250"/>
            <a:ext cx="7858125" cy="1643063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1030288" y="2214563"/>
            <a:ext cx="1285875" cy="7858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Learning Communities</a:t>
            </a:r>
          </a:p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Platform</a:t>
            </a:r>
            <a:endParaRPr lang="zh-TW" altLang="en-US" sz="11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2459038" y="2214563"/>
            <a:ext cx="1285875" cy="7858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Knowledge Building Platform</a:t>
            </a:r>
            <a:endParaRPr lang="zh-TW" altLang="en-US" sz="11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3887788" y="2214563"/>
            <a:ext cx="1285875" cy="7858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Information  &amp; Communication Platform</a:t>
            </a:r>
            <a:endParaRPr lang="zh-TW" altLang="en-US" sz="11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圓角矩形 12"/>
          <p:cNvSpPr/>
          <p:nvPr/>
        </p:nvSpPr>
        <p:spPr>
          <a:xfrm>
            <a:off x="5316538" y="2214563"/>
            <a:ext cx="1285875" cy="7858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Expertise  &amp; Authoritative Platform </a:t>
            </a:r>
            <a:endParaRPr lang="zh-TW" altLang="en-US" sz="11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6745288" y="2214563"/>
            <a:ext cx="1285875" cy="78581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1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Social Networks Platform</a:t>
            </a:r>
            <a:endParaRPr lang="zh-TW" altLang="en-US" sz="11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32" name="直線接點 31"/>
          <p:cNvCxnSpPr/>
          <p:nvPr/>
        </p:nvCxnSpPr>
        <p:spPr>
          <a:xfrm>
            <a:off x="1673225" y="1714500"/>
            <a:ext cx="564356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直線單箭頭接點 33"/>
          <p:cNvCxnSpPr>
            <a:endCxn id="10" idx="0"/>
          </p:cNvCxnSpPr>
          <p:nvPr/>
        </p:nvCxnSpPr>
        <p:spPr>
          <a:xfrm rot="5400000">
            <a:off x="1423987" y="1963738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/>
          <p:nvPr/>
        </p:nvCxnSpPr>
        <p:spPr>
          <a:xfrm rot="5400000">
            <a:off x="2852737" y="1963738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rot="5400000">
            <a:off x="5710237" y="1963738"/>
            <a:ext cx="50006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/>
          <p:nvPr/>
        </p:nvCxnSpPr>
        <p:spPr>
          <a:xfrm rot="5400000">
            <a:off x="7067550" y="1963738"/>
            <a:ext cx="500063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endCxn id="12" idx="0"/>
          </p:cNvCxnSpPr>
          <p:nvPr/>
        </p:nvCxnSpPr>
        <p:spPr>
          <a:xfrm rot="16200000" flipH="1">
            <a:off x="4271963" y="1955800"/>
            <a:ext cx="514350" cy="3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" name="群組 60"/>
          <p:cNvGrpSpPr>
            <a:grpSpLocks/>
          </p:cNvGrpSpPr>
          <p:nvPr/>
        </p:nvGrpSpPr>
        <p:grpSpPr bwMode="auto">
          <a:xfrm>
            <a:off x="1030288" y="3571875"/>
            <a:ext cx="7072312" cy="1571625"/>
            <a:chOff x="1030880" y="3571876"/>
            <a:chExt cx="7072362" cy="1571636"/>
          </a:xfrm>
        </p:grpSpPr>
        <p:sp>
          <p:nvSpPr>
            <p:cNvPr id="30" name="雲朵形 29"/>
            <p:cNvSpPr/>
            <p:nvPr/>
          </p:nvSpPr>
          <p:spPr>
            <a:xfrm>
              <a:off x="3888400" y="3571876"/>
              <a:ext cx="1285884" cy="15716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教育服務整合雲</a:t>
              </a:r>
              <a:endParaRPr lang="en-US" altLang="zh-TW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>
                <a:defRPr/>
              </a:pP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校務行政</a:t>
              </a: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  <a:endParaRPr lang="zh-TW" altLang="en-US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1" name="雲朵形 30"/>
            <p:cNvSpPr/>
            <p:nvPr/>
          </p:nvSpPr>
          <p:spPr>
            <a:xfrm>
              <a:off x="6817358" y="3571876"/>
              <a:ext cx="1285884" cy="15716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老師、家長及學生互動雲</a:t>
              </a:r>
              <a:endParaRPr lang="en-US" altLang="zh-TW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>
                <a:defRPr/>
              </a:pP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社群網站</a:t>
              </a: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  <a:endParaRPr lang="zh-TW" altLang="en-US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3" name="雲朵形 32"/>
            <p:cNvSpPr/>
            <p:nvPr/>
          </p:nvSpPr>
          <p:spPr>
            <a:xfrm>
              <a:off x="2459640" y="3571876"/>
              <a:ext cx="1285884" cy="15716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學習支援雲</a:t>
              </a:r>
              <a:endParaRPr lang="en-US" altLang="zh-TW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>
                <a:defRPr/>
              </a:pP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教材資源</a:t>
              </a: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  <a:endParaRPr lang="zh-TW" altLang="en-US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5" name="雲朵形 34"/>
            <p:cNvSpPr/>
            <p:nvPr/>
          </p:nvSpPr>
          <p:spPr>
            <a:xfrm>
              <a:off x="1030880" y="3571876"/>
              <a:ext cx="1285884" cy="15716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教育積點服務市集雲</a:t>
              </a:r>
              <a:endParaRPr lang="en-US" altLang="zh-TW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>
                <a:defRPr/>
              </a:pP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專業職能</a:t>
              </a: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  <a:endParaRPr lang="zh-TW" altLang="en-US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6" name="雲朵形 35"/>
            <p:cNvSpPr/>
            <p:nvPr/>
          </p:nvSpPr>
          <p:spPr>
            <a:xfrm>
              <a:off x="5317160" y="3571876"/>
              <a:ext cx="1285884" cy="15716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教學與學習評核雲</a:t>
              </a:r>
              <a:endParaRPr lang="en-US" altLang="zh-TW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>
                <a:defRPr/>
              </a:pP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zh-TW" altLang="en-US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教育評鑑</a:t>
              </a:r>
              <a:r>
                <a:rPr lang="en-US" altLang="zh-TW" sz="11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  <a:endParaRPr lang="zh-TW" altLang="en-US" sz="11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15" name="圓角矩形 14"/>
          <p:cNvSpPr/>
          <p:nvPr/>
        </p:nvSpPr>
        <p:spPr>
          <a:xfrm>
            <a:off x="1030288" y="6278563"/>
            <a:ext cx="1138237" cy="4365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Mobile Computing</a:t>
            </a:r>
          </a:p>
        </p:txBody>
      </p:sp>
      <p:sp>
        <p:nvSpPr>
          <p:cNvPr id="16" name="圓角矩形 15"/>
          <p:cNvSpPr/>
          <p:nvPr/>
        </p:nvSpPr>
        <p:spPr>
          <a:xfrm>
            <a:off x="2232025" y="6278563"/>
            <a:ext cx="1138238" cy="43656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Open  Content</a:t>
            </a:r>
          </a:p>
        </p:txBody>
      </p:sp>
      <p:sp>
        <p:nvSpPr>
          <p:cNvPr id="17" name="圓角矩形 16"/>
          <p:cNvSpPr/>
          <p:nvPr/>
        </p:nvSpPr>
        <p:spPr>
          <a:xfrm>
            <a:off x="3433763" y="6278563"/>
            <a:ext cx="1136650" cy="43656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Electronic  Books</a:t>
            </a:r>
          </a:p>
        </p:txBody>
      </p:sp>
      <p:sp>
        <p:nvSpPr>
          <p:cNvPr id="18" name="圓角矩形 17"/>
          <p:cNvSpPr/>
          <p:nvPr/>
        </p:nvSpPr>
        <p:spPr>
          <a:xfrm>
            <a:off x="4633913" y="6278563"/>
            <a:ext cx="1138237" cy="43656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9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Simple Augmented Reality</a:t>
            </a:r>
          </a:p>
        </p:txBody>
      </p:sp>
      <p:sp>
        <p:nvSpPr>
          <p:cNvPr id="19" name="圓角矩形 18"/>
          <p:cNvSpPr/>
          <p:nvPr/>
        </p:nvSpPr>
        <p:spPr>
          <a:xfrm>
            <a:off x="5835650" y="6278563"/>
            <a:ext cx="1138238" cy="43656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Gesture-Based Computing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7037388" y="6278563"/>
            <a:ext cx="1136650" cy="4365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Visual Data Analysis</a:t>
            </a:r>
          </a:p>
        </p:txBody>
      </p:sp>
      <p:sp>
        <p:nvSpPr>
          <p:cNvPr id="41" name="圓角矩形 40"/>
          <p:cNvSpPr/>
          <p:nvPr/>
        </p:nvSpPr>
        <p:spPr>
          <a:xfrm>
            <a:off x="1620838" y="5786438"/>
            <a:ext cx="1138237" cy="4365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Cloud Computing</a:t>
            </a:r>
          </a:p>
        </p:txBody>
      </p:sp>
      <p:sp>
        <p:nvSpPr>
          <p:cNvPr id="42" name="圓角矩形 41"/>
          <p:cNvSpPr/>
          <p:nvPr/>
        </p:nvSpPr>
        <p:spPr>
          <a:xfrm>
            <a:off x="2822575" y="5786438"/>
            <a:ext cx="1136650" cy="4365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Geo-Everything</a:t>
            </a:r>
          </a:p>
        </p:txBody>
      </p:sp>
      <p:sp>
        <p:nvSpPr>
          <p:cNvPr id="43" name="圓角矩形 42"/>
          <p:cNvSpPr/>
          <p:nvPr/>
        </p:nvSpPr>
        <p:spPr>
          <a:xfrm>
            <a:off x="4022725" y="5786438"/>
            <a:ext cx="1138238" cy="4365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The Personal Web</a:t>
            </a:r>
          </a:p>
        </p:txBody>
      </p:sp>
      <p:sp>
        <p:nvSpPr>
          <p:cNvPr id="45" name="圓角矩形 44"/>
          <p:cNvSpPr/>
          <p:nvPr/>
        </p:nvSpPr>
        <p:spPr>
          <a:xfrm>
            <a:off x="5224463" y="5786438"/>
            <a:ext cx="1138237" cy="4365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9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Semantic-Aware Applications</a:t>
            </a:r>
          </a:p>
        </p:txBody>
      </p:sp>
      <p:sp>
        <p:nvSpPr>
          <p:cNvPr id="46" name="圓角矩形 45"/>
          <p:cNvSpPr/>
          <p:nvPr/>
        </p:nvSpPr>
        <p:spPr>
          <a:xfrm>
            <a:off x="6426200" y="5786438"/>
            <a:ext cx="1136650" cy="4365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Arial" charset="0"/>
              </a:rPr>
              <a:t>Smart Objects</a:t>
            </a:r>
          </a:p>
        </p:txBody>
      </p:sp>
      <p:sp>
        <p:nvSpPr>
          <p:cNvPr id="48" name="圓角矩形 47"/>
          <p:cNvSpPr/>
          <p:nvPr/>
        </p:nvSpPr>
        <p:spPr>
          <a:xfrm>
            <a:off x="2141538" y="5286375"/>
            <a:ext cx="1138237" cy="4365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latin typeface="微軟正黑體" pitchFamily="34" charset="-120"/>
                <a:ea typeface="微軟正黑體" pitchFamily="34" charset="-120"/>
              </a:rPr>
              <a:t>Mobile Broadband</a:t>
            </a:r>
            <a:endParaRPr lang="en-US" altLang="zh-TW" sz="1000" dirty="0">
              <a:solidFill>
                <a:srgbClr val="06203E"/>
              </a:solidFill>
              <a:latin typeface="微軟正黑體" pitchFamily="34" charset="-120"/>
              <a:ea typeface="微軟正黑體" pitchFamily="34" charset="-120"/>
              <a:cs typeface="Arial" charset="0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3343275" y="5286375"/>
            <a:ext cx="1138238" cy="43656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latin typeface="微軟正黑體" pitchFamily="34" charset="-120"/>
                <a:ea typeface="微軟正黑體" pitchFamily="34" charset="-120"/>
              </a:rPr>
              <a:t>Data </a:t>
            </a:r>
            <a:r>
              <a:rPr lang="en-US" altLang="zh-TW" sz="1000" dirty="0" err="1">
                <a:latin typeface="微軟正黑體" pitchFamily="34" charset="-120"/>
                <a:ea typeface="微軟正黑體" pitchFamily="34" charset="-120"/>
              </a:rPr>
              <a:t>Mashups</a:t>
            </a:r>
            <a:endParaRPr lang="en-US" altLang="zh-TW" sz="1000" dirty="0">
              <a:solidFill>
                <a:srgbClr val="06203E"/>
              </a:solidFill>
              <a:latin typeface="微軟正黑體" pitchFamily="34" charset="-120"/>
              <a:ea typeface="微軟正黑體" pitchFamily="34" charset="-120"/>
              <a:cs typeface="Arial" charset="0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4545013" y="5286375"/>
            <a:ext cx="1138237" cy="4365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1000" dirty="0">
                <a:latin typeface="微軟正黑體" pitchFamily="34" charset="-120"/>
                <a:ea typeface="微軟正黑體" pitchFamily="34" charset="-120"/>
              </a:rPr>
              <a:t>Collective Intelligence</a:t>
            </a:r>
            <a:endParaRPr lang="en-US" altLang="zh-TW" sz="1000" dirty="0">
              <a:solidFill>
                <a:srgbClr val="06203E"/>
              </a:solidFill>
              <a:latin typeface="微軟正黑體" pitchFamily="34" charset="-120"/>
              <a:ea typeface="微軟正黑體" pitchFamily="34" charset="-120"/>
              <a:cs typeface="Arial" charset="0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5745163" y="5286375"/>
            <a:ext cx="1138237" cy="4365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altLang="zh-TW" sz="900" dirty="0">
                <a:latin typeface="微軟正黑體" pitchFamily="34" charset="-120"/>
                <a:ea typeface="微軟正黑體" pitchFamily="34" charset="-120"/>
              </a:rPr>
              <a:t>Social Operating Systems</a:t>
            </a:r>
            <a:endParaRPr lang="en-US" altLang="zh-TW" sz="900" dirty="0">
              <a:solidFill>
                <a:srgbClr val="06203E"/>
              </a:solidFill>
              <a:latin typeface="微軟正黑體" pitchFamily="34" charset="-120"/>
              <a:ea typeface="微軟正黑體" pitchFamily="34" charset="-120"/>
              <a:cs typeface="Arial" charset="0"/>
            </a:endParaRPr>
          </a:p>
        </p:txBody>
      </p:sp>
      <p:sp>
        <p:nvSpPr>
          <p:cNvPr id="52" name="左-右雙向箭號 51"/>
          <p:cNvSpPr/>
          <p:nvPr/>
        </p:nvSpPr>
        <p:spPr>
          <a:xfrm>
            <a:off x="1030288" y="3071813"/>
            <a:ext cx="7000875" cy="500062"/>
          </a:xfrm>
          <a:prstGeom prst="left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63518" name="文字方塊 53"/>
          <p:cNvSpPr txBox="1">
            <a:spLocks noChangeArrowheads="1"/>
          </p:cNvSpPr>
          <p:nvPr/>
        </p:nvSpPr>
        <p:spPr bwMode="auto">
          <a:xfrm>
            <a:off x="1147763" y="3125788"/>
            <a:ext cx="9715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5" rIns="91429" bIns="45715">
            <a:spAutoFit/>
          </a:bodyPr>
          <a:lstStyle/>
          <a:p>
            <a:r>
              <a:rPr lang="en-US" altLang="zh-TW" sz="1600"/>
              <a:t>common</a:t>
            </a:r>
            <a:endParaRPr lang="zh-TW" altLang="en-US" sz="1600"/>
          </a:p>
        </p:txBody>
      </p:sp>
      <p:sp>
        <p:nvSpPr>
          <p:cNvPr id="63519" name="文字方塊 54"/>
          <p:cNvSpPr txBox="1">
            <a:spLocks noChangeArrowheads="1"/>
          </p:cNvSpPr>
          <p:nvPr/>
        </p:nvSpPr>
        <p:spPr bwMode="auto">
          <a:xfrm>
            <a:off x="6710363" y="3130550"/>
            <a:ext cx="1231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5" rIns="91429" bIns="45715">
            <a:spAutoFit/>
          </a:bodyPr>
          <a:lstStyle/>
          <a:p>
            <a:r>
              <a:rPr lang="en-US" altLang="zh-TW" sz="1600"/>
              <a:t>personalize</a:t>
            </a:r>
            <a:endParaRPr lang="zh-TW" altLang="en-US" sz="1600"/>
          </a:p>
        </p:txBody>
      </p:sp>
      <p:sp>
        <p:nvSpPr>
          <p:cNvPr id="63520" name="文字方塊 55"/>
          <p:cNvSpPr txBox="1">
            <a:spLocks noChangeArrowheads="1"/>
          </p:cNvSpPr>
          <p:nvPr/>
        </p:nvSpPr>
        <p:spPr bwMode="auto">
          <a:xfrm>
            <a:off x="3173413" y="3143250"/>
            <a:ext cx="2857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/>
            <a:r>
              <a:rPr lang="en-US" altLang="zh-TW" sz="1600">
                <a:solidFill>
                  <a:schemeClr val="bg1"/>
                </a:solidFill>
              </a:rPr>
              <a:t>The Model of Learning</a:t>
            </a:r>
            <a:endParaRPr lang="zh-TW" altLang="en-US" sz="1600">
              <a:solidFill>
                <a:schemeClr val="bg1"/>
              </a:solidFill>
            </a:endParaRPr>
          </a:p>
        </p:txBody>
      </p:sp>
      <p:grpSp>
        <p:nvGrpSpPr>
          <p:cNvPr id="63521" name="Group 7"/>
          <p:cNvGrpSpPr>
            <a:grpSpLocks/>
          </p:cNvGrpSpPr>
          <p:nvPr/>
        </p:nvGrpSpPr>
        <p:grpSpPr bwMode="auto">
          <a:xfrm>
            <a:off x="2727325" y="0"/>
            <a:ext cx="3743325" cy="1662113"/>
            <a:chOff x="3844615" y="3657600"/>
            <a:chExt cx="5239328" cy="2327344"/>
          </a:xfrm>
        </p:grpSpPr>
        <p:pic>
          <p:nvPicPr>
            <p:cNvPr id="63522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75687" y="4290301"/>
              <a:ext cx="1422481" cy="1577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Freeform 4"/>
            <p:cNvSpPr>
              <a:spLocks noEditPoints="1"/>
            </p:cNvSpPr>
            <p:nvPr/>
          </p:nvSpPr>
          <p:spPr bwMode="black">
            <a:xfrm>
              <a:off x="3844615" y="3657600"/>
              <a:ext cx="5239328" cy="2327344"/>
            </a:xfrm>
            <a:custGeom>
              <a:avLst/>
              <a:gdLst>
                <a:gd name="T0" fmla="*/ 352 w 2319"/>
                <a:gd name="T1" fmla="*/ 1313 h 1320"/>
                <a:gd name="T2" fmla="*/ 22 w 2319"/>
                <a:gd name="T3" fmla="*/ 1008 h 1320"/>
                <a:gd name="T4" fmla="*/ 53 w 2319"/>
                <a:gd name="T5" fmla="*/ 707 h 1320"/>
                <a:gd name="T6" fmla="*/ 233 w 2319"/>
                <a:gd name="T7" fmla="*/ 525 h 1320"/>
                <a:gd name="T8" fmla="*/ 517 w 2319"/>
                <a:gd name="T9" fmla="*/ 492 h 1320"/>
                <a:gd name="T10" fmla="*/ 864 w 2319"/>
                <a:gd name="T11" fmla="*/ 253 h 1320"/>
                <a:gd name="T12" fmla="*/ 973 w 2319"/>
                <a:gd name="T13" fmla="*/ 243 h 1320"/>
                <a:gd name="T14" fmla="*/ 1234 w 2319"/>
                <a:gd name="T15" fmla="*/ 187 h 1320"/>
                <a:gd name="T16" fmla="*/ 1646 w 2319"/>
                <a:gd name="T17" fmla="*/ 5 h 1320"/>
                <a:gd name="T18" fmla="*/ 2055 w 2319"/>
                <a:gd name="T19" fmla="*/ 132 h 1320"/>
                <a:gd name="T20" fmla="*/ 2319 w 2319"/>
                <a:gd name="T21" fmla="*/ 669 h 1320"/>
                <a:gd name="T22" fmla="*/ 2218 w 2319"/>
                <a:gd name="T23" fmla="*/ 1014 h 1320"/>
                <a:gd name="T24" fmla="*/ 1799 w 2319"/>
                <a:gd name="T25" fmla="*/ 1307 h 1320"/>
                <a:gd name="T26" fmla="*/ 1530 w 2319"/>
                <a:gd name="T27" fmla="*/ 1320 h 1320"/>
                <a:gd name="T28" fmla="*/ 1149 w 2319"/>
                <a:gd name="T29" fmla="*/ 1318 h 1320"/>
                <a:gd name="T30" fmla="*/ 519 w 2319"/>
                <a:gd name="T31" fmla="*/ 1319 h 1320"/>
                <a:gd name="T32" fmla="*/ 452 w 2319"/>
                <a:gd name="T33" fmla="*/ 1320 h 1320"/>
                <a:gd name="T34" fmla="*/ 252 w 2319"/>
                <a:gd name="T35" fmla="*/ 561 h 1320"/>
                <a:gd name="T36" fmla="*/ 89 w 2319"/>
                <a:gd name="T37" fmla="*/ 725 h 1320"/>
                <a:gd name="T38" fmla="*/ 61 w 2319"/>
                <a:gd name="T39" fmla="*/ 997 h 1320"/>
                <a:gd name="T40" fmla="*/ 359 w 2319"/>
                <a:gd name="T41" fmla="*/ 1274 h 1320"/>
                <a:gd name="T42" fmla="*/ 500 w 2319"/>
                <a:gd name="T43" fmla="*/ 1280 h 1320"/>
                <a:gd name="T44" fmla="*/ 831 w 2319"/>
                <a:gd name="T45" fmla="*/ 1277 h 1320"/>
                <a:gd name="T46" fmla="*/ 1464 w 2319"/>
                <a:gd name="T47" fmla="*/ 1280 h 1320"/>
                <a:gd name="T48" fmla="*/ 1594 w 2319"/>
                <a:gd name="T49" fmla="*/ 1280 h 1320"/>
                <a:gd name="T50" fmla="*/ 2024 w 2319"/>
                <a:gd name="T51" fmla="*/ 1166 h 1320"/>
                <a:gd name="T52" fmla="*/ 2273 w 2319"/>
                <a:gd name="T53" fmla="*/ 746 h 1320"/>
                <a:gd name="T54" fmla="*/ 2275 w 2319"/>
                <a:gd name="T55" fmla="*/ 589 h 1320"/>
                <a:gd name="T56" fmla="*/ 1927 w 2319"/>
                <a:gd name="T57" fmla="*/ 101 h 1320"/>
                <a:gd name="T58" fmla="*/ 1426 w 2319"/>
                <a:gd name="T59" fmla="*/ 103 h 1320"/>
                <a:gd name="T60" fmla="*/ 1262 w 2319"/>
                <a:gd name="T61" fmla="*/ 216 h 1320"/>
                <a:gd name="T62" fmla="*/ 1168 w 2319"/>
                <a:gd name="T63" fmla="*/ 331 h 1320"/>
                <a:gd name="T64" fmla="*/ 970 w 2319"/>
                <a:gd name="T65" fmla="*/ 283 h 1320"/>
                <a:gd name="T66" fmla="*/ 871 w 2319"/>
                <a:gd name="T67" fmla="*/ 293 h 1320"/>
                <a:gd name="T68" fmla="*/ 548 w 2319"/>
                <a:gd name="T69" fmla="*/ 518 h 1320"/>
                <a:gd name="T70" fmla="*/ 519 w 2319"/>
                <a:gd name="T71" fmla="*/ 53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9" h="1320">
                  <a:moveTo>
                    <a:pt x="452" y="1320"/>
                  </a:moveTo>
                  <a:cubicBezTo>
                    <a:pt x="423" y="1320"/>
                    <a:pt x="386" y="1320"/>
                    <a:pt x="352" y="1313"/>
                  </a:cubicBezTo>
                  <a:cubicBezTo>
                    <a:pt x="281" y="1301"/>
                    <a:pt x="219" y="1273"/>
                    <a:pt x="164" y="1230"/>
                  </a:cubicBezTo>
                  <a:cubicBezTo>
                    <a:pt x="95" y="1176"/>
                    <a:pt x="48" y="1102"/>
                    <a:pt x="22" y="1008"/>
                  </a:cubicBezTo>
                  <a:cubicBezTo>
                    <a:pt x="14" y="975"/>
                    <a:pt x="0" y="911"/>
                    <a:pt x="10" y="845"/>
                  </a:cubicBezTo>
                  <a:cubicBezTo>
                    <a:pt x="18" y="792"/>
                    <a:pt x="32" y="747"/>
                    <a:pt x="53" y="707"/>
                  </a:cubicBezTo>
                  <a:cubicBezTo>
                    <a:pt x="75" y="666"/>
                    <a:pt x="99" y="630"/>
                    <a:pt x="127" y="601"/>
                  </a:cubicBezTo>
                  <a:cubicBezTo>
                    <a:pt x="152" y="574"/>
                    <a:pt x="187" y="549"/>
                    <a:pt x="233" y="525"/>
                  </a:cubicBezTo>
                  <a:cubicBezTo>
                    <a:pt x="291" y="496"/>
                    <a:pt x="358" y="479"/>
                    <a:pt x="422" y="479"/>
                  </a:cubicBezTo>
                  <a:cubicBezTo>
                    <a:pt x="455" y="479"/>
                    <a:pt x="487" y="484"/>
                    <a:pt x="517" y="492"/>
                  </a:cubicBezTo>
                  <a:cubicBezTo>
                    <a:pt x="546" y="450"/>
                    <a:pt x="577" y="407"/>
                    <a:pt x="618" y="372"/>
                  </a:cubicBezTo>
                  <a:cubicBezTo>
                    <a:pt x="691" y="309"/>
                    <a:pt x="769" y="272"/>
                    <a:pt x="864" y="253"/>
                  </a:cubicBezTo>
                  <a:cubicBezTo>
                    <a:pt x="893" y="248"/>
                    <a:pt x="924" y="243"/>
                    <a:pt x="955" y="243"/>
                  </a:cubicBezTo>
                  <a:cubicBezTo>
                    <a:pt x="961" y="243"/>
                    <a:pt x="967" y="243"/>
                    <a:pt x="973" y="243"/>
                  </a:cubicBezTo>
                  <a:cubicBezTo>
                    <a:pt x="1049" y="249"/>
                    <a:pt x="1107" y="261"/>
                    <a:pt x="1156" y="282"/>
                  </a:cubicBezTo>
                  <a:cubicBezTo>
                    <a:pt x="1174" y="258"/>
                    <a:pt x="1213" y="207"/>
                    <a:pt x="1234" y="187"/>
                  </a:cubicBezTo>
                  <a:cubicBezTo>
                    <a:pt x="1284" y="139"/>
                    <a:pt x="1344" y="97"/>
                    <a:pt x="1409" y="67"/>
                  </a:cubicBezTo>
                  <a:cubicBezTo>
                    <a:pt x="1489" y="29"/>
                    <a:pt x="1569" y="9"/>
                    <a:pt x="1646" y="5"/>
                  </a:cubicBezTo>
                  <a:cubicBezTo>
                    <a:pt x="1748" y="0"/>
                    <a:pt x="1845" y="20"/>
                    <a:pt x="1944" y="65"/>
                  </a:cubicBezTo>
                  <a:cubicBezTo>
                    <a:pt x="1982" y="83"/>
                    <a:pt x="2020" y="105"/>
                    <a:pt x="2055" y="132"/>
                  </a:cubicBezTo>
                  <a:cubicBezTo>
                    <a:pt x="2206" y="245"/>
                    <a:pt x="2291" y="393"/>
                    <a:pt x="2315" y="584"/>
                  </a:cubicBezTo>
                  <a:cubicBezTo>
                    <a:pt x="2319" y="614"/>
                    <a:pt x="2319" y="645"/>
                    <a:pt x="2319" y="669"/>
                  </a:cubicBezTo>
                  <a:cubicBezTo>
                    <a:pt x="2319" y="698"/>
                    <a:pt x="2316" y="725"/>
                    <a:pt x="2313" y="751"/>
                  </a:cubicBezTo>
                  <a:cubicBezTo>
                    <a:pt x="2301" y="845"/>
                    <a:pt x="2269" y="934"/>
                    <a:pt x="2218" y="1014"/>
                  </a:cubicBezTo>
                  <a:cubicBezTo>
                    <a:pt x="2173" y="1086"/>
                    <a:pt x="2116" y="1148"/>
                    <a:pt x="2047" y="1199"/>
                  </a:cubicBezTo>
                  <a:cubicBezTo>
                    <a:pt x="1973" y="1254"/>
                    <a:pt x="1889" y="1290"/>
                    <a:pt x="1799" y="1307"/>
                  </a:cubicBezTo>
                  <a:cubicBezTo>
                    <a:pt x="1735" y="1319"/>
                    <a:pt x="1662" y="1320"/>
                    <a:pt x="1594" y="1320"/>
                  </a:cubicBezTo>
                  <a:cubicBezTo>
                    <a:pt x="1573" y="1320"/>
                    <a:pt x="1552" y="1320"/>
                    <a:pt x="1530" y="1320"/>
                  </a:cubicBezTo>
                  <a:cubicBezTo>
                    <a:pt x="1508" y="1320"/>
                    <a:pt x="1486" y="1320"/>
                    <a:pt x="1464" y="1320"/>
                  </a:cubicBezTo>
                  <a:cubicBezTo>
                    <a:pt x="1360" y="1320"/>
                    <a:pt x="1253" y="1319"/>
                    <a:pt x="1149" y="1318"/>
                  </a:cubicBezTo>
                  <a:cubicBezTo>
                    <a:pt x="1045" y="1318"/>
                    <a:pt x="937" y="1317"/>
                    <a:pt x="831" y="1317"/>
                  </a:cubicBezTo>
                  <a:cubicBezTo>
                    <a:pt x="713" y="1317"/>
                    <a:pt x="611" y="1318"/>
                    <a:pt x="519" y="1319"/>
                  </a:cubicBezTo>
                  <a:cubicBezTo>
                    <a:pt x="513" y="1320"/>
                    <a:pt x="507" y="1320"/>
                    <a:pt x="500" y="1320"/>
                  </a:cubicBezTo>
                  <a:cubicBezTo>
                    <a:pt x="484" y="1320"/>
                    <a:pt x="468" y="1320"/>
                    <a:pt x="452" y="1320"/>
                  </a:cubicBezTo>
                  <a:close/>
                  <a:moveTo>
                    <a:pt x="422" y="519"/>
                  </a:moveTo>
                  <a:cubicBezTo>
                    <a:pt x="344" y="519"/>
                    <a:pt x="282" y="545"/>
                    <a:pt x="252" y="561"/>
                  </a:cubicBezTo>
                  <a:cubicBezTo>
                    <a:pt x="209" y="582"/>
                    <a:pt x="178" y="604"/>
                    <a:pt x="156" y="628"/>
                  </a:cubicBezTo>
                  <a:cubicBezTo>
                    <a:pt x="131" y="654"/>
                    <a:pt x="108" y="687"/>
                    <a:pt x="89" y="725"/>
                  </a:cubicBezTo>
                  <a:cubicBezTo>
                    <a:pt x="70" y="761"/>
                    <a:pt x="57" y="802"/>
                    <a:pt x="50" y="851"/>
                  </a:cubicBezTo>
                  <a:cubicBezTo>
                    <a:pt x="41" y="909"/>
                    <a:pt x="53" y="968"/>
                    <a:pt x="61" y="997"/>
                  </a:cubicBezTo>
                  <a:cubicBezTo>
                    <a:pt x="84" y="1083"/>
                    <a:pt x="127" y="1150"/>
                    <a:pt x="188" y="1198"/>
                  </a:cubicBezTo>
                  <a:cubicBezTo>
                    <a:pt x="239" y="1238"/>
                    <a:pt x="295" y="1262"/>
                    <a:pt x="359" y="1274"/>
                  </a:cubicBezTo>
                  <a:cubicBezTo>
                    <a:pt x="390" y="1280"/>
                    <a:pt x="425" y="1280"/>
                    <a:pt x="452" y="1280"/>
                  </a:cubicBezTo>
                  <a:cubicBezTo>
                    <a:pt x="468" y="1280"/>
                    <a:pt x="484" y="1280"/>
                    <a:pt x="500" y="1280"/>
                  </a:cubicBezTo>
                  <a:cubicBezTo>
                    <a:pt x="506" y="1280"/>
                    <a:pt x="512" y="1280"/>
                    <a:pt x="519" y="1280"/>
                  </a:cubicBezTo>
                  <a:cubicBezTo>
                    <a:pt x="611" y="1278"/>
                    <a:pt x="713" y="1277"/>
                    <a:pt x="831" y="1277"/>
                  </a:cubicBezTo>
                  <a:cubicBezTo>
                    <a:pt x="937" y="1277"/>
                    <a:pt x="1045" y="1278"/>
                    <a:pt x="1150" y="1278"/>
                  </a:cubicBezTo>
                  <a:cubicBezTo>
                    <a:pt x="1253" y="1279"/>
                    <a:pt x="1360" y="1280"/>
                    <a:pt x="1464" y="1280"/>
                  </a:cubicBezTo>
                  <a:cubicBezTo>
                    <a:pt x="1486" y="1280"/>
                    <a:pt x="1508" y="1280"/>
                    <a:pt x="1530" y="1280"/>
                  </a:cubicBezTo>
                  <a:cubicBezTo>
                    <a:pt x="1552" y="1280"/>
                    <a:pt x="1573" y="1280"/>
                    <a:pt x="1594" y="1280"/>
                  </a:cubicBezTo>
                  <a:cubicBezTo>
                    <a:pt x="1660" y="1280"/>
                    <a:pt x="1731" y="1279"/>
                    <a:pt x="1791" y="1267"/>
                  </a:cubicBezTo>
                  <a:cubicBezTo>
                    <a:pt x="1876" y="1252"/>
                    <a:pt x="1954" y="1218"/>
                    <a:pt x="2024" y="1166"/>
                  </a:cubicBezTo>
                  <a:cubicBezTo>
                    <a:pt x="2088" y="1119"/>
                    <a:pt x="2142" y="1061"/>
                    <a:pt x="2185" y="993"/>
                  </a:cubicBezTo>
                  <a:cubicBezTo>
                    <a:pt x="2232" y="917"/>
                    <a:pt x="2262" y="834"/>
                    <a:pt x="2273" y="746"/>
                  </a:cubicBezTo>
                  <a:cubicBezTo>
                    <a:pt x="2276" y="721"/>
                    <a:pt x="2279" y="696"/>
                    <a:pt x="2279" y="669"/>
                  </a:cubicBezTo>
                  <a:cubicBezTo>
                    <a:pt x="2279" y="646"/>
                    <a:pt x="2279" y="617"/>
                    <a:pt x="2275" y="589"/>
                  </a:cubicBezTo>
                  <a:cubicBezTo>
                    <a:pt x="2252" y="410"/>
                    <a:pt x="2172" y="271"/>
                    <a:pt x="2031" y="164"/>
                  </a:cubicBezTo>
                  <a:cubicBezTo>
                    <a:pt x="1998" y="139"/>
                    <a:pt x="1963" y="118"/>
                    <a:pt x="1927" y="101"/>
                  </a:cubicBezTo>
                  <a:cubicBezTo>
                    <a:pt x="1834" y="59"/>
                    <a:pt x="1743" y="41"/>
                    <a:pt x="1648" y="45"/>
                  </a:cubicBezTo>
                  <a:cubicBezTo>
                    <a:pt x="1575" y="48"/>
                    <a:pt x="1502" y="67"/>
                    <a:pt x="1426" y="103"/>
                  </a:cubicBezTo>
                  <a:cubicBezTo>
                    <a:pt x="1365" y="131"/>
                    <a:pt x="1308" y="170"/>
                    <a:pt x="1262" y="216"/>
                  </a:cubicBezTo>
                  <a:cubicBezTo>
                    <a:pt x="1262" y="216"/>
                    <a:pt x="1262" y="216"/>
                    <a:pt x="1262" y="216"/>
                  </a:cubicBezTo>
                  <a:cubicBezTo>
                    <a:pt x="1241" y="236"/>
                    <a:pt x="1194" y="297"/>
                    <a:pt x="1178" y="318"/>
                  </a:cubicBezTo>
                  <a:cubicBezTo>
                    <a:pt x="1168" y="331"/>
                    <a:pt x="1168" y="331"/>
                    <a:pt x="1168" y="331"/>
                  </a:cubicBezTo>
                  <a:cubicBezTo>
                    <a:pt x="1153" y="324"/>
                    <a:pt x="1153" y="324"/>
                    <a:pt x="1153" y="324"/>
                  </a:cubicBezTo>
                  <a:cubicBezTo>
                    <a:pt x="1106" y="302"/>
                    <a:pt x="1048" y="289"/>
                    <a:pt x="970" y="283"/>
                  </a:cubicBezTo>
                  <a:cubicBezTo>
                    <a:pt x="965" y="283"/>
                    <a:pt x="960" y="283"/>
                    <a:pt x="955" y="283"/>
                  </a:cubicBezTo>
                  <a:cubicBezTo>
                    <a:pt x="927" y="283"/>
                    <a:pt x="898" y="287"/>
                    <a:pt x="871" y="293"/>
                  </a:cubicBezTo>
                  <a:cubicBezTo>
                    <a:pt x="784" y="310"/>
                    <a:pt x="711" y="344"/>
                    <a:pt x="644" y="402"/>
                  </a:cubicBezTo>
                  <a:cubicBezTo>
                    <a:pt x="606" y="434"/>
                    <a:pt x="578" y="475"/>
                    <a:pt x="548" y="518"/>
                  </a:cubicBezTo>
                  <a:cubicBezTo>
                    <a:pt x="533" y="539"/>
                    <a:pt x="533" y="539"/>
                    <a:pt x="533" y="539"/>
                  </a:cubicBezTo>
                  <a:cubicBezTo>
                    <a:pt x="519" y="534"/>
                    <a:pt x="519" y="534"/>
                    <a:pt x="519" y="534"/>
                  </a:cubicBezTo>
                  <a:cubicBezTo>
                    <a:pt x="489" y="524"/>
                    <a:pt x="456" y="519"/>
                    <a:pt x="422" y="5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408D"/>
                </a:gs>
                <a:gs pos="80400">
                  <a:srgbClr val="5DBAFF">
                    <a:lumMod val="20000"/>
                    <a:lumOff val="80000"/>
                  </a:srgbClr>
                </a:gs>
                <a:gs pos="25000">
                  <a:srgbClr val="0070C0">
                    <a:lumMod val="20000"/>
                    <a:lumOff val="80000"/>
                  </a:srgbClr>
                </a:gs>
                <a:gs pos="60000">
                  <a:srgbClr val="01408D"/>
                </a:gs>
                <a:gs pos="100000">
                  <a:srgbClr val="01408D"/>
                </a:gs>
              </a:gsLst>
              <a:lin ang="18900000" scaled="1"/>
              <a:tileRect/>
            </a:gradFill>
            <a:ln>
              <a:noFill/>
            </a:ln>
            <a:extLst>
              <a:ext uri="{91240B29-F687-4F45-9708-019B960494DF}"/>
            </a:extLst>
          </p:spPr>
          <p:txBody>
            <a:bodyPr lIns="107521" tIns="53761" rIns="107521" bIns="53761"/>
            <a:lstStyle/>
            <a:p>
              <a:pPr defTabSz="652857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TextBox 6"/>
            <p:cNvSpPr txBox="1"/>
            <p:nvPr/>
          </p:nvSpPr>
          <p:spPr>
            <a:xfrm>
              <a:off x="4586198" y="4392645"/>
              <a:ext cx="2870158" cy="15081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TW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微軟正黑體" pitchFamily="34" charset="-120"/>
                  <a:ea typeface="微軟正黑體" pitchFamily="34" charset="-120"/>
                </a:rPr>
                <a:t>M-Cloud</a:t>
              </a:r>
            </a:p>
            <a:p>
              <a:pPr>
                <a:defRPr/>
              </a:pPr>
              <a:r>
                <a:rPr lang="zh-TW" altLang="en-US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微軟正黑體" pitchFamily="34" charset="-120"/>
                  <a:ea typeface="微軟正黑體" pitchFamily="34" charset="-120"/>
                </a:rPr>
                <a:t>教育雲</a:t>
              </a:r>
              <a:endPara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/>
          </p:nvPr>
        </p:nvGraphicFramePr>
        <p:xfrm>
          <a:off x="971600" y="1484784"/>
          <a:ext cx="7344816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3F87D-C085-42C7-8897-89FEA386CFF6}" type="slidenum">
              <a:rPr lang="en-US" altLang="zh-TW" smtClean="0"/>
              <a:pPr>
                <a:defRPr/>
              </a:pPr>
              <a:t>36</a:t>
            </a:fld>
            <a:endParaRPr lang="en-US" altLang="zh-TW"/>
          </a:p>
        </p:txBody>
      </p:sp>
      <p:sp>
        <p:nvSpPr>
          <p:cNvPr id="64515" name="文字方塊 5"/>
          <p:cNvSpPr txBox="1">
            <a:spLocks noChangeArrowheads="1"/>
          </p:cNvSpPr>
          <p:nvPr/>
        </p:nvSpPr>
        <p:spPr bwMode="auto">
          <a:xfrm>
            <a:off x="1116013" y="1125538"/>
            <a:ext cx="26638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800">
                <a:latin typeface="標楷體" pitchFamily="65" charset="-120"/>
                <a:ea typeface="標楷體" pitchFamily="65" charset="-120"/>
              </a:rPr>
              <a:t>教育是：</a:t>
            </a:r>
          </a:p>
        </p:txBody>
      </p: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80400" cy="43211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TW" sz="1800" dirty="0" err="1" smtClean="0">
                <a:latin typeface="Times New Roman" pitchFamily="18" charset="0"/>
              </a:rPr>
              <a:t>Amrit</a:t>
            </a:r>
            <a:r>
              <a:rPr lang="en-US" altLang="zh-TW" sz="1800" dirty="0" smtClean="0">
                <a:latin typeface="Times New Roman" pitchFamily="18" charset="0"/>
              </a:rPr>
              <a:t> </a:t>
            </a:r>
            <a:r>
              <a:rPr lang="en-US" altLang="zh-TW" sz="1800" dirty="0" err="1" smtClean="0">
                <a:latin typeface="Times New Roman" pitchFamily="18" charset="0"/>
              </a:rPr>
              <a:t>Tiwana</a:t>
            </a:r>
            <a:r>
              <a:rPr lang="en-US" altLang="zh-TW" sz="1800" dirty="0" smtClean="0">
                <a:latin typeface="Times New Roman" pitchFamily="18" charset="0"/>
              </a:rPr>
              <a:t> (2005). The Knowledge Management. Toolkit: Orchestrating IT, Strategy, and Knowledge Platforms. </a:t>
            </a:r>
            <a:r>
              <a:rPr lang="zh-TW" altLang="zh-TW" sz="1800" dirty="0" smtClean="0">
                <a:latin typeface="Times New Roman" pitchFamily="18" charset="0"/>
              </a:rPr>
              <a:t>洪育中</a:t>
            </a:r>
            <a:r>
              <a:rPr lang="en-US" altLang="zh-TW" sz="1800" dirty="0" smtClean="0">
                <a:latin typeface="Times New Roman" pitchFamily="18" charset="0"/>
              </a:rPr>
              <a:t>(</a:t>
            </a:r>
            <a:r>
              <a:rPr lang="zh-TW" altLang="zh-TW" sz="1800" dirty="0" smtClean="0">
                <a:latin typeface="Times New Roman" pitchFamily="18" charset="0"/>
              </a:rPr>
              <a:t>譯</a:t>
            </a:r>
            <a:r>
              <a:rPr lang="en-US" altLang="zh-TW" sz="1800" dirty="0" smtClean="0">
                <a:latin typeface="Times New Roman" pitchFamily="18" charset="0"/>
              </a:rPr>
              <a:t>)</a:t>
            </a:r>
            <a:r>
              <a:rPr lang="zh-TW" altLang="zh-TW" sz="1800" dirty="0" smtClean="0">
                <a:latin typeface="Times New Roman" pitchFamily="18" charset="0"/>
              </a:rPr>
              <a:t>。</a:t>
            </a:r>
            <a:r>
              <a:rPr lang="zh-TW" altLang="zh-TW" sz="1800" b="1" dirty="0" smtClean="0">
                <a:latin typeface="Times New Roman" pitchFamily="18" charset="0"/>
              </a:rPr>
              <a:t>知識管理</a:t>
            </a:r>
            <a:r>
              <a:rPr lang="zh-TW" altLang="zh-TW" sz="1800" dirty="0" smtClean="0">
                <a:latin typeface="Times New Roman" pitchFamily="18" charset="0"/>
              </a:rPr>
              <a:t>。臺北：華泰文化。 </a:t>
            </a:r>
            <a:endParaRPr lang="en-US" altLang="zh-TW" sz="1800" dirty="0" smtClean="0">
              <a:latin typeface="Times New Roman" pitchFamily="18" charset="0"/>
            </a:endParaRPr>
          </a:p>
          <a:p>
            <a:pPr marL="304800" indent="-3048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TW" sz="1800" kern="100" dirty="0" err="1" smtClean="0">
                <a:latin typeface="Times New Roman"/>
                <a:ea typeface="標楷體"/>
              </a:rPr>
              <a:t>Aldler</a:t>
            </a:r>
            <a:r>
              <a:rPr lang="en-US" altLang="zh-TW" sz="1800" kern="100" dirty="0" smtClean="0">
                <a:latin typeface="Times New Roman"/>
                <a:ea typeface="標楷體"/>
              </a:rPr>
              <a:t>, P. R. &amp; Christopher, J. A. (1998). Internet Community Primer: Overview and Business Opportunities. Digital Places. Available at http://www.digitalplaces.biz/pages/primer_00_toc.html 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zh-TW" altLang="en-US" sz="1800" dirty="0" smtClean="0"/>
              <a:t>江信瑩（</a:t>
            </a:r>
            <a:r>
              <a:rPr lang="en-US" altLang="zh-TW" sz="1800" dirty="0" smtClean="0"/>
              <a:t>2006</a:t>
            </a:r>
            <a:r>
              <a:rPr lang="zh-TW" altLang="en-US" sz="1800" dirty="0" smtClean="0"/>
              <a:t>）。實習教師在網路虛擬社群中之互動行為與專業成長之研究。臺北市立教育大學數學資訊教育研究所碩士學位論文。</a:t>
            </a:r>
            <a:endParaRPr lang="en-US" altLang="zh-TW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zh-TW" altLang="en-US" sz="1800" dirty="0" smtClean="0"/>
              <a:t>張瑞麟（</a:t>
            </a:r>
            <a:r>
              <a:rPr lang="en-US" altLang="zh-TW" sz="1800" dirty="0" smtClean="0"/>
              <a:t>2002</a:t>
            </a:r>
            <a:r>
              <a:rPr lang="zh-TW" altLang="en-US" sz="1800" dirty="0" smtClean="0"/>
              <a:t>）。虛擬社群強化社群成員歸屬感之研究。雲林科技大學企業管理系碩士班碩士學位論文。全國博碩士論文資訊網，</a:t>
            </a:r>
            <a:r>
              <a:rPr lang="en-US" altLang="zh-TW" sz="1800" dirty="0" smtClean="0"/>
              <a:t>090YUNTE121054</a:t>
            </a:r>
            <a:r>
              <a:rPr lang="zh-TW" altLang="en-US" sz="1800" dirty="0" smtClean="0"/>
              <a:t>。</a:t>
            </a:r>
            <a:endParaRPr lang="en-US" altLang="zh-TW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zh-TW" altLang="en-US" sz="1800" dirty="0" smtClean="0"/>
              <a:t>黃貝玲（</a:t>
            </a:r>
            <a:r>
              <a:rPr lang="en-US" altLang="zh-TW" sz="1800" dirty="0" smtClean="0"/>
              <a:t>2000</a:t>
            </a:r>
            <a:r>
              <a:rPr lang="zh-TW" altLang="en-US" sz="1800" dirty="0" smtClean="0"/>
              <a:t>，</a:t>
            </a:r>
            <a:r>
              <a:rPr lang="en-US" altLang="zh-TW" sz="1800" dirty="0" smtClean="0"/>
              <a:t>8</a:t>
            </a:r>
            <a:r>
              <a:rPr lang="zh-TW" altLang="en-US" sz="1800" dirty="0" smtClean="0"/>
              <a:t>）。虛擬社群的發展現況與趨勢分析。電子化企業</a:t>
            </a:r>
            <a:r>
              <a:rPr lang="en-US" altLang="zh-TW" sz="1800" dirty="0" smtClean="0"/>
              <a:t>:</a:t>
            </a:r>
            <a:r>
              <a:rPr lang="zh-TW" altLang="en-US" sz="1800" dirty="0" smtClean="0"/>
              <a:t>經理人報告，（</a:t>
            </a:r>
            <a:r>
              <a:rPr lang="en-US" altLang="zh-TW" sz="1800" dirty="0" smtClean="0"/>
              <a:t>12</a:t>
            </a:r>
            <a:r>
              <a:rPr lang="zh-TW" altLang="en-US" sz="1800" dirty="0" smtClean="0"/>
              <a:t>），</a:t>
            </a:r>
            <a:r>
              <a:rPr lang="en-US" altLang="zh-TW" sz="1800" dirty="0" smtClean="0"/>
              <a:t>15-22</a:t>
            </a:r>
            <a:r>
              <a:rPr lang="zh-TW" altLang="en-US" sz="1800" dirty="0" smtClean="0"/>
              <a:t>。</a:t>
            </a:r>
            <a:endParaRPr lang="en-US" altLang="zh-TW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zh-TW" altLang="en-US" sz="1800" dirty="0" smtClean="0">
                <a:latin typeface="Times New Roman" pitchFamily="18" charset="0"/>
                <a:cs typeface="Times New Roman" pitchFamily="18" charset="0"/>
              </a:rPr>
              <a:t>臺北市</a:t>
            </a:r>
            <a:r>
              <a:rPr lang="zh-TW" altLang="en-US" sz="1800" dirty="0">
                <a:latin typeface="Times New Roman" pitchFamily="18" charset="0"/>
                <a:cs typeface="Times New Roman" pitchFamily="18" charset="0"/>
              </a:rPr>
              <a:t>教育局（</a:t>
            </a:r>
            <a:r>
              <a:rPr lang="en-US" altLang="zh-TW" sz="1800" dirty="0">
                <a:latin typeface="Times New Roman" pitchFamily="18" charset="0"/>
                <a:cs typeface="Times New Roman" pitchFamily="18" charset="0"/>
              </a:rPr>
              <a:t>2005</a:t>
            </a:r>
            <a:r>
              <a:rPr lang="zh-TW" altLang="en-US" sz="1800" dirty="0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TW" sz="1800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TW" altLang="en-US" sz="1800" dirty="0">
                <a:latin typeface="Times New Roman" pitchFamily="18" charset="0"/>
                <a:cs typeface="Times New Roman" pitchFamily="18" charset="0"/>
              </a:rPr>
              <a:t>月）。臺北</a:t>
            </a:r>
            <a:r>
              <a:rPr lang="en-US" altLang="zh-TW" sz="1800" dirty="0"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zh-TW" altLang="en-US" sz="1800" dirty="0">
                <a:latin typeface="Times New Roman" pitchFamily="18" charset="0"/>
                <a:cs typeface="Times New Roman" pitchFamily="18" charset="0"/>
              </a:rPr>
              <a:t>網建置企劃書。未出版。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 lang="en-US" altLang="zh-TW" sz="1800" dirty="0" smtClean="0"/>
          </a:p>
        </p:txBody>
      </p:sp>
      <p:sp>
        <p:nvSpPr>
          <p:cNvPr id="65538" name="Rectangle 3"/>
          <p:cNvSpPr>
            <a:spLocks noChangeArrowheads="1"/>
          </p:cNvSpPr>
          <p:nvPr/>
        </p:nvSpPr>
        <p:spPr bwMode="auto">
          <a:xfrm>
            <a:off x="2916238" y="620713"/>
            <a:ext cx="33575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70000"/>
              </a:spcBef>
              <a:buClr>
                <a:srgbClr val="FF6600"/>
              </a:buClr>
              <a:buFont typeface="Wingdings" pitchFamily="2" charset="2"/>
              <a:buNone/>
            </a:pPr>
            <a:r>
              <a:rPr lang="zh-TW" altLang="en-US" sz="36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參考資料</a:t>
            </a:r>
            <a:endParaRPr lang="en-US" altLang="zh-TW" sz="36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CBC8E522-52BE-4656-A3DB-79290F7E95AB}" type="slidenum">
              <a:rPr lang="zh-TW" altLang="en-US"/>
              <a:pPr>
                <a:defRPr/>
              </a:pPr>
              <a:t>37</a:t>
            </a:fld>
            <a:endParaRPr lang="zh-TW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4188" y="1225550"/>
            <a:ext cx="8221662" cy="43195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臺北益教網（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）。認識益教網。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日。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  <a:hlinkClick r:id="rId2"/>
              </a:rPr>
              <a:t>http://etweb.tp.edu.tw/about/about01.aspx</a:t>
            </a:r>
            <a:endParaRPr lang="en-US" altLang="zh-TW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盧東華（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日）。臺北益教網知識社群平台介紹。臺北市益教網網路社群經營領導人專修研習班。未出版。</a:t>
            </a:r>
            <a:endParaRPr lang="en-US" altLang="zh-TW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何采宭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(2009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。教師虛擬社群實踐知識管理之研究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以臺北益教網為例。台北市立教育大學資訊科學系碩士論文</a:t>
            </a:r>
            <a:endParaRPr lang="en-US" altLang="zh-TW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林莉雯（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）。思摩特教師虛擬社群知識管理組織文化之研究。朝陽科技大學企業管理系碩士班碩士學位論文。全國博碩士論文資訊網，</a:t>
            </a:r>
            <a:r>
              <a:rPr lang="en-US" altLang="zh-TW" sz="1800" smtClean="0">
                <a:latin typeface="Times New Roman" pitchFamily="18" charset="0"/>
                <a:cs typeface="Times New Roman" pitchFamily="18" charset="0"/>
              </a:rPr>
              <a:t>094CYUT5121003</a:t>
            </a:r>
            <a:r>
              <a:rPr lang="zh-TW" altLang="en-US" sz="180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TW" sz="1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TW" altLang="en-US" sz="1800" smtClean="0"/>
              <a:t>雲端運算</a:t>
            </a:r>
            <a:r>
              <a:rPr lang="en-US" altLang="zh-TW" sz="1800" smtClean="0"/>
              <a:t>&amp;Google</a:t>
            </a:r>
            <a:r>
              <a:rPr lang="zh-TW" altLang="en-US" sz="1800" smtClean="0"/>
              <a:t>應用服務，王致霖，美事多國際企業有限公司</a:t>
            </a:r>
            <a:endParaRPr lang="en-US" altLang="zh-TW" sz="1800" smtClean="0"/>
          </a:p>
          <a:p>
            <a:r>
              <a:rPr lang="en-US" altLang="zh-TW" sz="1800" smtClean="0"/>
              <a:t>Cloud@EDU</a:t>
            </a:r>
            <a:r>
              <a:rPr lang="zh-TW" altLang="en-US" sz="1800" smtClean="0"/>
              <a:t> 雲端科技在教育的應用，何盧穎，台灣微軟公共業務事業群資深協理，</a:t>
            </a:r>
            <a:r>
              <a:rPr lang="en-US" altLang="zh-TW" sz="1800" smtClean="0"/>
              <a:t>2011.07.28</a:t>
            </a:r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9DBFE570-882C-48DC-BEC4-5047FD53F16C}" type="slidenum">
              <a:rPr lang="zh-TW" altLang="en-US"/>
              <a:pPr>
                <a:defRPr/>
              </a:pPr>
              <a:t>38</a:t>
            </a:fld>
            <a:endParaRPr lang="zh-TW" altLang="en-US" dirty="0"/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2916238" y="549275"/>
            <a:ext cx="33575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70000"/>
              </a:spcBef>
              <a:buClr>
                <a:srgbClr val="FF6600"/>
              </a:buClr>
              <a:buFont typeface="Wingdings" pitchFamily="2" charset="2"/>
              <a:buNone/>
            </a:pPr>
            <a:r>
              <a:rPr lang="zh-TW" altLang="en-US" sz="360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參考資料</a:t>
            </a:r>
            <a:endParaRPr lang="en-US" altLang="zh-TW" sz="36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627313" y="549275"/>
            <a:ext cx="3857625" cy="935038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虛擬社群的分類</a:t>
            </a:r>
            <a:endParaRPr lang="zh-TW" alt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2530" name="內容版面配置區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143375"/>
          </a:xfrm>
        </p:spPr>
        <p:txBody>
          <a:bodyPr/>
          <a:lstStyle/>
          <a:p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依社群型態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(Aldler &amp; Christopher, 1998)</a:t>
            </a: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以人口統計學而產生的社群：有特定的背景或某些身分的個人所組成</a:t>
            </a: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以專業而產生的社群：由某些專門技術的人員所組成的社群。</a:t>
            </a: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以個人興趣而產生的社群：是為了喜好或興趣相同而聚集在一起的社群，這群人通常對分享的主題感到熱忱而被吸引。</a:t>
            </a:r>
            <a:endParaRPr lang="zh-TW" alt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E1237A-E9E2-43B1-AE3C-949E062A7CCA}" type="slidenum">
              <a:rPr lang="en-US" altLang="zh-TW"/>
              <a:pPr>
                <a:defRPr/>
              </a:pPr>
              <a:t>4</a:t>
            </a:fld>
            <a:endParaRPr lang="en-US" altLang="zh-TW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31913" y="620713"/>
            <a:ext cx="6553200" cy="936625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教師專業社群</a:t>
            </a:r>
            <a:endParaRPr lang="zh-TW" alt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3554" name="內容版面配置區 2"/>
          <p:cNvSpPr>
            <a:spLocks noGrp="1"/>
          </p:cNvSpPr>
          <p:nvPr>
            <p:ph idx="1"/>
          </p:nvPr>
        </p:nvSpPr>
        <p:spPr>
          <a:xfrm>
            <a:off x="323850" y="1484313"/>
            <a:ext cx="8496300" cy="38163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一群擁有共同目的、興趣的教師應用各種網路工具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例如電子郵件、新聞群組、論壇等等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，藉由同步或非同步的方式不受時空的限制的虛擬空間，讓教師成員間持續的互動、分享經驗與交流，讓成員彼此間相互瞭解、信賴、產生認同感，進而對所參與的教師虛擬社群產生歸屬感及忠誠。 （江信瑩，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；張瑞麟，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2002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；黃貝玲，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2000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FB92E-4108-48A2-958C-C77DCFA1C632}" type="slidenum">
              <a:rPr lang="en-US" altLang="zh-TW"/>
              <a:pPr>
                <a:defRPr/>
              </a:pPr>
              <a:t>5</a:t>
            </a:fld>
            <a:endParaRPr lang="en-US" altLang="zh-TW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內容版面配置區 2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3960813"/>
          </a:xfrm>
        </p:spPr>
        <p:txBody>
          <a:bodyPr/>
          <a:lstStyle/>
          <a:p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教師專業社群的意義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林莉雯，</a:t>
            </a:r>
            <a:r>
              <a:rPr lang="en-US" altLang="zh-TW" smtClean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zh-TW" altLang="en-US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TW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由教師組成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從以往教師單獨學習，變得不受地區限制，透過專業社群共同學習。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TW" altLang="en-US" sz="2800" smtClean="0">
                <a:latin typeface="Times New Roman" pitchFamily="18" charset="0"/>
                <a:cs typeface="Times New Roman" pitchFamily="18" charset="0"/>
              </a:rPr>
              <a:t>特徵與組成要件</a:t>
            </a: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zh-TW" altLang="en-US" sz="2400" smtClean="0">
                <a:latin typeface="Times New Roman" pitchFamily="18" charset="0"/>
                <a:cs typeface="Times New Roman" pitchFamily="18" charset="0"/>
              </a:rPr>
              <a:t>具備共同的規範與價值</a:t>
            </a:r>
            <a:endParaRPr lang="en-US" altLang="zh-TW" sz="240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zh-TW" altLang="en-US" sz="2400" smtClean="0">
                <a:latin typeface="Times New Roman" pitchFamily="18" charset="0"/>
                <a:cs typeface="Times New Roman" pitchFamily="18" charset="0"/>
              </a:rPr>
              <a:t>聚焦於學生的學習</a:t>
            </a:r>
            <a:endParaRPr lang="en-US" altLang="zh-TW" sz="240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zh-TW" altLang="en-US" sz="2400" smtClean="0">
                <a:latin typeface="Times New Roman" pitchFamily="18" charset="0"/>
                <a:cs typeface="Times New Roman" pitchFamily="18" charset="0"/>
              </a:rPr>
              <a:t>教師間的反思性對話</a:t>
            </a:r>
            <a:endParaRPr lang="en-US" altLang="zh-TW" sz="240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zh-TW" altLang="en-US" sz="2400" smtClean="0">
                <a:latin typeface="Times New Roman" pitchFamily="18" charset="0"/>
                <a:cs typeface="Times New Roman" pitchFamily="18" charset="0"/>
              </a:rPr>
              <a:t>實務經驗的分享及協同合作</a:t>
            </a:r>
            <a:endParaRPr lang="zh-TW" alt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D0C4F4-DAE5-4A37-B3DD-15CC69EDEFFB}" type="slidenum">
              <a:rPr lang="en-US" altLang="zh-TW"/>
              <a:pPr>
                <a:defRPr/>
              </a:pPr>
              <a:t>6</a:t>
            </a:fld>
            <a:endParaRPr lang="en-US" altLang="zh-TW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1331913" y="476250"/>
            <a:ext cx="6553200" cy="936625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教師專業社群</a:t>
            </a:r>
            <a:endParaRPr lang="zh-TW" alt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內容版面配置區 2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4500562"/>
          </a:xfrm>
        </p:spPr>
        <p:txBody>
          <a:bodyPr/>
          <a:lstStyle/>
          <a:p>
            <a:pPr marL="342900" lvl="1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  <a:defRPr/>
            </a:pPr>
            <a:r>
              <a:rPr lang="zh-TW" altLang="en-US" sz="2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臺北市</a:t>
            </a:r>
            <a:r>
              <a:rPr lang="zh-TW" altLang="en-US" sz="2800" dirty="0" smtClean="0">
                <a:latin typeface="Times New Roman" pitchFamily="18" charset="0"/>
              </a:rPr>
              <a:t>教師的教學資源社群</a:t>
            </a:r>
            <a:endParaRPr lang="en-US" altLang="zh-TW" dirty="0" smtClean="0">
              <a:latin typeface="Times New Roman" pitchFamily="18" charset="0"/>
            </a:endParaRPr>
          </a:p>
          <a:p>
            <a:pPr lvl="1">
              <a:defRPr/>
            </a:pPr>
            <a:r>
              <a:rPr lang="en-US" altLang="zh-TW" sz="2800" dirty="0" smtClean="0">
                <a:latin typeface="Times New Roman" pitchFamily="18" charset="0"/>
              </a:rPr>
              <a:t>95</a:t>
            </a:r>
            <a:r>
              <a:rPr lang="zh-TW" altLang="en-US" sz="2800" dirty="0" smtClean="0">
                <a:latin typeface="Times New Roman" pitchFamily="18" charset="0"/>
              </a:rPr>
              <a:t>年</a:t>
            </a:r>
            <a:r>
              <a:rPr lang="en-US" altLang="zh-TW" sz="2800" dirty="0" smtClean="0">
                <a:latin typeface="Times New Roman" pitchFamily="18" charset="0"/>
              </a:rPr>
              <a:t>10</a:t>
            </a:r>
            <a:r>
              <a:rPr lang="zh-TW" altLang="en-US" sz="2800" dirty="0" smtClean="0">
                <a:latin typeface="Times New Roman" pitchFamily="18" charset="0"/>
              </a:rPr>
              <a:t>月</a:t>
            </a:r>
            <a:r>
              <a:rPr lang="en-US" altLang="zh-TW" sz="2800" dirty="0" smtClean="0">
                <a:latin typeface="Times New Roman" pitchFamily="18" charset="0"/>
              </a:rPr>
              <a:t>12</a:t>
            </a:r>
            <a:r>
              <a:rPr lang="zh-TW" altLang="en-US" sz="2800" dirty="0" smtClean="0">
                <a:latin typeface="Times New Roman" pitchFamily="18" charset="0"/>
              </a:rPr>
              <a:t>日開站，至今邁入第五年。</a:t>
            </a:r>
            <a:endParaRPr lang="en-US" altLang="zh-TW" sz="2800" dirty="0" smtClean="0">
              <a:latin typeface="Times New Roman" pitchFamily="18" charset="0"/>
            </a:endParaRPr>
          </a:p>
          <a:p>
            <a:pPr lvl="1">
              <a:defRPr/>
            </a:pPr>
            <a:r>
              <a:rPr lang="zh-TW" altLang="en-US" sz="2800" dirty="0" smtClean="0">
                <a:latin typeface="Times New Roman" pitchFamily="18" charset="0"/>
              </a:rPr>
              <a:t>會員人數：</a:t>
            </a:r>
            <a:r>
              <a:rPr lang="en-US" altLang="zh-TW" sz="2800" dirty="0" smtClean="0">
                <a:latin typeface="Times New Roman" pitchFamily="18" charset="0"/>
              </a:rPr>
              <a:t>11,217</a:t>
            </a:r>
            <a:r>
              <a:rPr lang="zh-TW" altLang="en-US" sz="2800" dirty="0" smtClean="0">
                <a:latin typeface="Times New Roman" pitchFamily="18" charset="0"/>
              </a:rPr>
              <a:t>人</a:t>
            </a:r>
            <a:r>
              <a:rPr lang="en-US" altLang="zh-TW" sz="2800" dirty="0" smtClean="0">
                <a:latin typeface="Times New Roman" pitchFamily="18" charset="0"/>
              </a:rPr>
              <a:t>(</a:t>
            </a:r>
            <a:r>
              <a:rPr lang="zh-TW" altLang="en-US" sz="2800" dirty="0" smtClean="0">
                <a:latin typeface="Times New Roman" pitchFamily="18" charset="0"/>
              </a:rPr>
              <a:t>統計至</a:t>
            </a:r>
            <a:r>
              <a:rPr lang="en-US" altLang="zh-TW" sz="2800" dirty="0" smtClean="0">
                <a:latin typeface="Times New Roman" pitchFamily="18" charset="0"/>
              </a:rPr>
              <a:t>100</a:t>
            </a:r>
            <a:r>
              <a:rPr lang="zh-TW" altLang="en-US" sz="2800" dirty="0" smtClean="0">
                <a:latin typeface="Times New Roman" pitchFamily="18" charset="0"/>
              </a:rPr>
              <a:t>年</a:t>
            </a:r>
            <a:r>
              <a:rPr lang="en-US" altLang="zh-TW" sz="2800" dirty="0" smtClean="0">
                <a:latin typeface="Times New Roman" pitchFamily="18" charset="0"/>
              </a:rPr>
              <a:t>10</a:t>
            </a:r>
            <a:r>
              <a:rPr lang="zh-TW" altLang="en-US" sz="2800" dirty="0" smtClean="0">
                <a:latin typeface="Times New Roman" pitchFamily="18" charset="0"/>
              </a:rPr>
              <a:t>月</a:t>
            </a:r>
            <a:r>
              <a:rPr lang="en-US" altLang="zh-TW" sz="2800" dirty="0" smtClean="0">
                <a:latin typeface="Times New Roman" pitchFamily="18" charset="0"/>
              </a:rPr>
              <a:t>20</a:t>
            </a:r>
            <a:r>
              <a:rPr lang="zh-TW" altLang="en-US" sz="2800" dirty="0" smtClean="0">
                <a:latin typeface="Times New Roman" pitchFamily="18" charset="0"/>
              </a:rPr>
              <a:t>日</a:t>
            </a:r>
            <a:r>
              <a:rPr lang="en-US" altLang="zh-TW" sz="2800" dirty="0" smtClean="0">
                <a:latin typeface="Times New Roman" pitchFamily="18" charset="0"/>
              </a:rPr>
              <a:t>)</a:t>
            </a:r>
          </a:p>
          <a:p>
            <a:pPr lvl="1">
              <a:defRPr/>
            </a:pPr>
            <a:r>
              <a:rPr lang="zh-TW" altLang="en-US" sz="2800" dirty="0" smtClean="0">
                <a:latin typeface="Times New Roman" pitchFamily="18" charset="0"/>
              </a:rPr>
              <a:t>瀏覽次數：</a:t>
            </a:r>
            <a:r>
              <a:rPr lang="en-US" altLang="zh-TW" sz="2800" dirty="0" smtClean="0">
                <a:latin typeface="Times New Roman" pitchFamily="18" charset="0"/>
              </a:rPr>
              <a:t> 12,244, 775</a:t>
            </a:r>
            <a:r>
              <a:rPr lang="zh-TW" altLang="en-US" sz="2800" dirty="0" smtClean="0">
                <a:latin typeface="Times New Roman" pitchFamily="18" charset="0"/>
              </a:rPr>
              <a:t>人次</a:t>
            </a:r>
            <a:endParaRPr lang="en-US" altLang="zh-TW" sz="2800" dirty="0" smtClean="0">
              <a:latin typeface="Times New Roman" pitchFamily="18" charset="0"/>
            </a:endParaRPr>
          </a:p>
          <a:p>
            <a:pPr lvl="1">
              <a:defRPr/>
            </a:pPr>
            <a:r>
              <a:rPr lang="en-US" altLang="zh-TW" sz="2800" dirty="0" smtClean="0">
                <a:latin typeface="Times New Roman" pitchFamily="18" charset="0"/>
              </a:rPr>
              <a:t>ET</a:t>
            </a:r>
            <a:r>
              <a:rPr lang="zh-TW" altLang="en-US" sz="2800" dirty="0" smtClean="0">
                <a:latin typeface="Times New Roman" pitchFamily="18" charset="0"/>
              </a:rPr>
              <a:t>家族：讓教師能透過社群的組成與參與，匯聚同伴的生活、教學、行政</a:t>
            </a:r>
            <a:r>
              <a:rPr lang="en-US" altLang="zh-TW" sz="2800" dirty="0" smtClean="0">
                <a:latin typeface="Times New Roman" pitchFamily="18" charset="0"/>
              </a:rPr>
              <a:t>…</a:t>
            </a:r>
            <a:r>
              <a:rPr lang="zh-TW" altLang="en-US" sz="2800" dirty="0" smtClean="0">
                <a:latin typeface="Times New Roman" pitchFamily="18" charset="0"/>
              </a:rPr>
              <a:t>等見聞。</a:t>
            </a:r>
            <a:endParaRPr lang="en-US" altLang="zh-TW" sz="2800" dirty="0" smtClean="0">
              <a:latin typeface="Times New Roman" pitchFamily="18" charset="0"/>
            </a:endParaRPr>
          </a:p>
          <a:p>
            <a:pPr lvl="2">
              <a:defRPr/>
            </a:pPr>
            <a:r>
              <a:rPr lang="zh-TW" altLang="en-US" sz="2400" dirty="0" smtClean="0">
                <a:latin typeface="Times New Roman" pitchFamily="18" charset="0"/>
              </a:rPr>
              <a:t>目前共有</a:t>
            </a:r>
            <a:r>
              <a:rPr lang="en-US" altLang="zh-TW" sz="2400" dirty="0" smtClean="0">
                <a:latin typeface="Times New Roman" pitchFamily="18" charset="0"/>
              </a:rPr>
              <a:t>304</a:t>
            </a:r>
            <a:r>
              <a:rPr lang="zh-TW" altLang="en-US" sz="2400" dirty="0" smtClean="0">
                <a:latin typeface="Times New Roman" pitchFamily="18" charset="0"/>
              </a:rPr>
              <a:t>個家族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456BAB-889A-4360-9681-80437E4A7706}" type="slidenum">
              <a:rPr lang="en-US" altLang="zh-TW"/>
              <a:pPr>
                <a:defRPr/>
              </a:pPr>
              <a:t>7</a:t>
            </a:fld>
            <a:endParaRPr lang="en-US" altLang="zh-TW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2843213" y="549275"/>
            <a:ext cx="3429000" cy="1143000"/>
          </a:xfrm>
        </p:spPr>
        <p:txBody>
          <a:bodyPr/>
          <a:lstStyle/>
          <a:p>
            <a:pPr>
              <a:defRPr/>
            </a:pPr>
            <a:r>
              <a:rPr lang="zh-TW" altLang="en-US" dirty="0" smtClean="0">
                <a:solidFill>
                  <a:schemeClr val="bg1">
                    <a:lumMod val="75000"/>
                  </a:schemeClr>
                </a:solidFill>
              </a:rPr>
              <a:t>臺北</a:t>
            </a:r>
            <a:r>
              <a:rPr lang="zh-TW" altLang="en-US" dirty="0" smtClean="0">
                <a:solidFill>
                  <a:schemeClr val="tx2"/>
                </a:solidFill>
              </a:rPr>
              <a:t>益教網</a:t>
            </a:r>
            <a:endParaRPr lang="zh-TW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1052513"/>
            <a:ext cx="8143875" cy="4570412"/>
          </a:xfrm>
        </p:spPr>
        <p:txBody>
          <a:bodyPr/>
          <a:lstStyle/>
          <a:p>
            <a:r>
              <a:rPr lang="zh-TW" altLang="en-US" sz="2800" smtClean="0"/>
              <a:t>單一認證窗口</a:t>
            </a:r>
            <a:endParaRPr lang="en-US" altLang="zh-TW" sz="2800" smtClean="0"/>
          </a:p>
          <a:p>
            <a:pPr lvl="1"/>
            <a:r>
              <a:rPr lang="zh-TW" altLang="en-US" sz="2800" smtClean="0">
                <a:hlinkClick r:id="rId2"/>
              </a:rPr>
              <a:t>臺北市教師在職研習網</a:t>
            </a:r>
            <a:endParaRPr lang="en-US" altLang="zh-TW" sz="2800" smtClean="0"/>
          </a:p>
          <a:p>
            <a:pPr lvl="1"/>
            <a:r>
              <a:rPr lang="zh-TW" altLang="en-US" sz="2800" smtClean="0">
                <a:hlinkClick r:id="rId3"/>
              </a:rPr>
              <a:t>全國教師在職進修資訊網</a:t>
            </a:r>
            <a:endParaRPr lang="en-US" altLang="zh-TW" sz="2800" smtClean="0"/>
          </a:p>
          <a:p>
            <a:r>
              <a:rPr lang="zh-TW" altLang="en-US" sz="2400" smtClean="0"/>
              <a:t>符合</a:t>
            </a:r>
            <a:r>
              <a:rPr lang="en-US" altLang="zh-TW" sz="2400" smtClean="0"/>
              <a:t>教育部數位教學資源交換規格TW LOM v2.0</a:t>
            </a:r>
            <a:r>
              <a:rPr lang="zh-TW" altLang="en-US" sz="2400" smtClean="0"/>
              <a:t>標準</a:t>
            </a:r>
          </a:p>
          <a:p>
            <a:pPr lvl="1"/>
            <a:r>
              <a:rPr lang="en-US" altLang="zh-TW" sz="2800" smtClean="0">
                <a:hlinkClick r:id="rId4"/>
              </a:rPr>
              <a:t>http://www.sinica.edu.tw/~metadata/</a:t>
            </a:r>
            <a:br>
              <a:rPr lang="en-US" altLang="zh-TW" sz="2800" smtClean="0">
                <a:hlinkClick r:id="rId4"/>
              </a:rPr>
            </a:br>
            <a:r>
              <a:rPr lang="en-US" altLang="zh-TW" sz="2800" smtClean="0">
                <a:hlinkClick r:id="rId4"/>
              </a:rPr>
              <a:t>elearning/document.html</a:t>
            </a:r>
            <a:r>
              <a:rPr lang="en-US" altLang="zh-TW" sz="2800" smtClean="0"/>
              <a:t> </a:t>
            </a:r>
          </a:p>
          <a:p>
            <a:r>
              <a:rPr lang="zh-TW" altLang="en-US" sz="2800" smtClean="0"/>
              <a:t>採用「</a:t>
            </a:r>
            <a:r>
              <a:rPr lang="en-US" altLang="zh-TW" sz="2800" smtClean="0"/>
              <a:t>Creative Commons</a:t>
            </a:r>
            <a:r>
              <a:rPr lang="zh-TW" altLang="en-US" sz="2800" smtClean="0"/>
              <a:t>」授權條款台灣</a:t>
            </a:r>
            <a:r>
              <a:rPr lang="en-US" altLang="zh-TW" sz="2800" smtClean="0"/>
              <a:t>2.5</a:t>
            </a:r>
            <a:r>
              <a:rPr lang="zh-TW" altLang="en-US" sz="2800" smtClean="0"/>
              <a:t>版</a:t>
            </a:r>
          </a:p>
          <a:p>
            <a:pPr lvl="1"/>
            <a:r>
              <a:rPr lang="en-US" altLang="zh-TW" sz="2800" smtClean="0">
                <a:hlinkClick r:id="rId5"/>
              </a:rPr>
              <a:t>http://www.creativecommons.org.tw</a:t>
            </a:r>
            <a:endParaRPr lang="en-US" altLang="zh-TW" sz="2800" smtClean="0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93C7A474-57D8-49A6-80DA-2BE6B32ED2F3}" type="slidenum">
              <a:rPr lang="zh-TW" altLang="en-US"/>
              <a:pPr>
                <a:defRPr/>
              </a:pPr>
              <a:t>8</a:t>
            </a:fld>
            <a:endParaRPr lang="zh-TW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7"/>
          <p:cNvSpPr txBox="1">
            <a:spLocks/>
          </p:cNvSpPr>
          <p:nvPr/>
        </p:nvSpPr>
        <p:spPr bwMode="auto">
          <a:xfrm>
            <a:off x="2843213" y="476250"/>
            <a:ext cx="33575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85000" lnSpcReduction="10000"/>
          </a:bodyPr>
          <a:lstStyle/>
          <a:p>
            <a:pPr algn="ctr">
              <a:defRPr/>
            </a:pPr>
            <a:r>
              <a:rPr kumimoji="0" lang="zh-TW" altLang="en-US" sz="4000" dirty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  <a:cs typeface="+mj-cs"/>
              </a:rPr>
              <a:t>各年度功能介紹</a:t>
            </a:r>
            <a:endParaRPr kumimoji="0" lang="zh-TW" altLang="en-US" sz="4000" dirty="0">
              <a:solidFill>
                <a:schemeClr val="tx2"/>
              </a:solidFill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sp>
        <p:nvSpPr>
          <p:cNvPr id="29698" name="內容版面配置區 8"/>
          <p:cNvSpPr>
            <a:spLocks noGrp="1"/>
          </p:cNvSpPr>
          <p:nvPr>
            <p:ph idx="1"/>
          </p:nvPr>
        </p:nvSpPr>
        <p:spPr>
          <a:xfrm>
            <a:off x="900113" y="833438"/>
            <a:ext cx="7643812" cy="45005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smtClean="0"/>
              <a:t>95</a:t>
            </a:r>
            <a:r>
              <a:rPr lang="zh-TW" altLang="en-US" smtClean="0"/>
              <a:t>年度</a:t>
            </a:r>
            <a:endParaRPr lang="en-US" altLang="zh-TW" smtClean="0"/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臺北益教網主系統</a:t>
            </a:r>
            <a:endParaRPr lang="en-US" altLang="zh-TW" sz="2400" smtClean="0"/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輔導團入口網頁</a:t>
            </a:r>
            <a:endParaRPr lang="en-US" altLang="zh-TW" sz="2400" smtClean="0"/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各領域輔導團</a:t>
            </a:r>
            <a:endParaRPr lang="en-US" altLang="zh-TW" sz="2400" smtClean="0"/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臺北益教網幕後管理系統</a:t>
            </a:r>
            <a:endParaRPr lang="en-US" altLang="zh-TW" sz="2400" smtClean="0"/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建置「</a:t>
            </a:r>
            <a:r>
              <a:rPr lang="zh-TW" altLang="en-US" sz="2400" smtClean="0">
                <a:solidFill>
                  <a:srgbClr val="FF0000"/>
                </a:solidFill>
              </a:rPr>
              <a:t>線上論壇</a:t>
            </a:r>
            <a:r>
              <a:rPr lang="zh-TW" altLang="en-US" sz="2400" smtClean="0"/>
              <a:t>」、「個人首頁」功能</a:t>
            </a:r>
          </a:p>
          <a:p>
            <a:pPr lvl="1">
              <a:lnSpc>
                <a:spcPct val="150000"/>
              </a:lnSpc>
            </a:pPr>
            <a:r>
              <a:rPr lang="zh-TW" altLang="en-US" sz="2400" smtClean="0"/>
              <a:t>建置「資源上傳」功能與流程</a:t>
            </a:r>
            <a:endParaRPr lang="en-US" altLang="zh-TW" sz="2400" smtClean="0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929563" y="6356350"/>
            <a:ext cx="428625" cy="365125"/>
          </a:xfrm>
        </p:spPr>
        <p:txBody>
          <a:bodyPr/>
          <a:lstStyle/>
          <a:p>
            <a:pPr>
              <a:defRPr/>
            </a:pPr>
            <a:fld id="{A6DC9FFC-0526-41D2-B4E2-AB2B76BEA554}" type="slidenum">
              <a:rPr lang="zh-TW" altLang="en-US"/>
              <a:pPr>
                <a:defRPr/>
              </a:pPr>
              <a:t>9</a:t>
            </a:fld>
            <a:endParaRPr lang="zh-TW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台北益教網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沉穩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3416</TotalTime>
  <Words>3175</Words>
  <Application>Microsoft Office PowerPoint</Application>
  <PresentationFormat>如螢幕大小 (4:3)</PresentationFormat>
  <Paragraphs>385</Paragraphs>
  <Slides>38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簡報設計範本</vt:lpstr>
      </vt:variant>
      <vt:variant>
        <vt:i4>4</vt:i4>
      </vt:variant>
      <vt:variant>
        <vt:lpstr>投影片標題</vt:lpstr>
      </vt:variant>
      <vt:variant>
        <vt:i4>38</vt:i4>
      </vt:variant>
    </vt:vector>
  </HeadingPairs>
  <TitlesOfParts>
    <vt:vector size="50" baseType="lpstr">
      <vt:lpstr>Arial</vt:lpstr>
      <vt:lpstr>新細明體</vt:lpstr>
      <vt:lpstr>標楷體</vt:lpstr>
      <vt:lpstr>Calibri</vt:lpstr>
      <vt:lpstr>Times New Roman</vt:lpstr>
      <vt:lpstr>華康中黑體</vt:lpstr>
      <vt:lpstr>Wingdings</vt:lpstr>
      <vt:lpstr>微軟正黑體</vt:lpstr>
      <vt:lpstr>台北益教網佈景主題</vt:lpstr>
      <vt:lpstr>台北益教網佈景主題</vt:lpstr>
      <vt:lpstr>台北益教網佈景主題</vt:lpstr>
      <vt:lpstr>台北益教網佈景主題</vt:lpstr>
      <vt:lpstr>投影片 1</vt:lpstr>
      <vt:lpstr>大綱</vt:lpstr>
      <vt:lpstr>知識管理的架構</vt:lpstr>
      <vt:lpstr>虛擬社群的分類</vt:lpstr>
      <vt:lpstr>教師專業社群</vt:lpstr>
      <vt:lpstr>教師專業社群</vt:lpstr>
      <vt:lpstr>臺北益教網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巨細靡遺的教師寶典</vt:lpstr>
      <vt:lpstr>教師交流的好平臺 -- 活絡的線上論壇</vt:lpstr>
      <vt:lpstr>佳作欣賞的好園地 -- 優美的教師風華篇</vt:lpstr>
      <vt:lpstr>佳話分享的好地方 -- 溫馨的杏壇芬芳錄</vt:lpstr>
      <vt:lpstr>拓展視野的好窗口 -- 繽紛的攝影活動</vt:lpstr>
      <vt:lpstr>拓展視野的好窗口 -- 繽紛的攝影活動</vt:lpstr>
      <vt:lpstr>多元的ET家族 </vt:lpstr>
      <vt:lpstr>投影片 26</vt:lpstr>
      <vt:lpstr>投影片 27</vt:lpstr>
      <vt:lpstr>投影片 28</vt:lpstr>
      <vt:lpstr>投影片 29</vt:lpstr>
      <vt:lpstr>投影片 30</vt:lpstr>
      <vt:lpstr>Cloud Computing Defined</vt:lpstr>
      <vt:lpstr>Google針對不同對象與用途提供不同的雲端運算服務</vt:lpstr>
      <vt:lpstr>雲端</vt:lpstr>
      <vt:lpstr>投影片 34</vt:lpstr>
      <vt:lpstr>投影片 35</vt:lpstr>
      <vt:lpstr>投影片 36</vt:lpstr>
      <vt:lpstr>投影片 37</vt:lpstr>
      <vt:lpstr>投影片 38</vt:lpstr>
    </vt:vector>
  </TitlesOfParts>
  <Company>bles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國小高年級學生資訊倫理態度與行為之研究－以臺北市百齡國小為例 </dc:title>
  <dc:creator>ming</dc:creator>
  <cp:lastModifiedBy>frank</cp:lastModifiedBy>
  <cp:revision>312</cp:revision>
  <dcterms:created xsi:type="dcterms:W3CDTF">2008-12-28T02:01:14Z</dcterms:created>
  <dcterms:modified xsi:type="dcterms:W3CDTF">2011-10-21T01:35:49Z</dcterms:modified>
</cp:coreProperties>
</file>