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64"/>
  </p:notesMasterIdLst>
  <p:sldIdLst>
    <p:sldId id="256" r:id="rId9"/>
    <p:sldId id="261" r:id="rId10"/>
    <p:sldId id="258" r:id="rId11"/>
    <p:sldId id="259" r:id="rId12"/>
    <p:sldId id="260" r:id="rId13"/>
    <p:sldId id="262" r:id="rId14"/>
    <p:sldId id="303" r:id="rId15"/>
    <p:sldId id="265" r:id="rId16"/>
    <p:sldId id="304" r:id="rId17"/>
    <p:sldId id="276" r:id="rId18"/>
    <p:sldId id="305" r:id="rId19"/>
    <p:sldId id="307" r:id="rId20"/>
    <p:sldId id="308" r:id="rId21"/>
    <p:sldId id="309" r:id="rId22"/>
    <p:sldId id="310" r:id="rId23"/>
    <p:sldId id="266" r:id="rId24"/>
    <p:sldId id="311" r:id="rId25"/>
    <p:sldId id="277" r:id="rId26"/>
    <p:sldId id="267" r:id="rId27"/>
    <p:sldId id="268" r:id="rId28"/>
    <p:sldId id="278" r:id="rId29"/>
    <p:sldId id="292" r:id="rId30"/>
    <p:sldId id="279" r:id="rId31"/>
    <p:sldId id="275" r:id="rId32"/>
    <p:sldId id="271" r:id="rId33"/>
    <p:sldId id="280" r:id="rId34"/>
    <p:sldId id="281" r:id="rId35"/>
    <p:sldId id="282" r:id="rId36"/>
    <p:sldId id="293" r:id="rId37"/>
    <p:sldId id="295" r:id="rId38"/>
    <p:sldId id="294" r:id="rId39"/>
    <p:sldId id="317" r:id="rId40"/>
    <p:sldId id="270" r:id="rId41"/>
    <p:sldId id="283" r:id="rId42"/>
    <p:sldId id="298" r:id="rId43"/>
    <p:sldId id="299" r:id="rId44"/>
    <p:sldId id="300" r:id="rId45"/>
    <p:sldId id="318" r:id="rId46"/>
    <p:sldId id="296" r:id="rId47"/>
    <p:sldId id="284" r:id="rId48"/>
    <p:sldId id="285" r:id="rId49"/>
    <p:sldId id="297" r:id="rId50"/>
    <p:sldId id="269" r:id="rId51"/>
    <p:sldId id="288" r:id="rId52"/>
    <p:sldId id="272" r:id="rId53"/>
    <p:sldId id="290" r:id="rId54"/>
    <p:sldId id="291" r:id="rId55"/>
    <p:sldId id="313" r:id="rId56"/>
    <p:sldId id="314" r:id="rId57"/>
    <p:sldId id="315" r:id="rId58"/>
    <p:sldId id="301" r:id="rId59"/>
    <p:sldId id="316" r:id="rId60"/>
    <p:sldId id="273" r:id="rId61"/>
    <p:sldId id="274" r:id="rId62"/>
    <p:sldId id="312" r:id="rId6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504" autoAdjust="0"/>
  </p:normalViewPr>
  <p:slideViewPr>
    <p:cSldViewPr snapToObjects="1"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theme" Target="theme/theme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C97E1A6-B83C-45BF-9ED2-9E7E45CF9D88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6403447-57D9-45E6-8DC1-15312D9F3B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zh-TW" altLang="en-US" smtClean="0"/>
              <a:t>這是我第二次在同樣的場合、同樣的對象、談同樣的一件事。不一樣的是，上一次是向主任報告為何我們要辦這樣的活動，而這一次是成果報告，還是有點壓力。</a:t>
            </a:r>
            <a:endParaRPr lang="en-US" altLang="zh-TW" smtClean="0"/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zh-TW" altLang="en-US" smtClean="0"/>
              <a:t>我是南投縣信義鄉桐林國小校長，一個非常接近玉山的偏遠小學，歡迎各位有空來玩，春天來喝春茶、夏天來避暑、秋天有葡萄、冬天賞櫻。</a:t>
            </a:r>
            <a:endParaRPr lang="en-US" altLang="zh-TW" smtClean="0"/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zh-TW" altLang="en-US" smtClean="0"/>
              <a:t>至於為何叫我來報告，這是我的名片</a:t>
            </a:r>
          </a:p>
        </p:txBody>
      </p:sp>
      <p:sp>
        <p:nvSpPr>
          <p:cNvPr id="1013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9ADEB0-2AC4-4655-B4D3-15A7EDCB8DD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300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100BB1-7D16-493E-B084-D8ECE85E15D9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除了個人創作，也有一些是噗友們合作的共同作品</a:t>
            </a:r>
          </a:p>
        </p:txBody>
      </p:sp>
      <p:sp>
        <p:nvSpPr>
          <p:cNvPr id="1331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19CF93-581C-41B9-825F-FB3A0494BE4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因為有太多精彩的討論怕噗友錯過，透過線上討論、合作，有人出點子，有程式能力的人寫程式，推出了「噗叫獸」這個線上月刊，希望能透過大家的推薦，留下值得一看得噗文，也讓後來加入的新朋友可以更快進入狀況，了解這個團體</a:t>
            </a:r>
            <a:r>
              <a:rPr lang="en-US" altLang="zh-TW" smtClean="0"/>
              <a:t>…</a:t>
            </a:r>
            <a:endParaRPr lang="zh-TW" altLang="en-US" smtClean="0"/>
          </a:p>
        </p:txBody>
      </p:sp>
      <p:sp>
        <p:nvSpPr>
          <p:cNvPr id="13619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93DA8F-293C-4777-89DD-A3651C87F908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382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4E2938-4142-4700-83F2-E28E0ABEF0E9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4745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09D20B-9C43-496F-8382-2D2952939981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布蘭達的</a:t>
            </a:r>
            <a:r>
              <a:rPr lang="en-US" altLang="zh-TW" smtClean="0"/>
              <a:t>2p</a:t>
            </a:r>
            <a:r>
              <a:rPr lang="zh-TW" altLang="en-US" smtClean="0"/>
              <a:t>對戰遊戲在近年來迅速竄紅，連教科書廠商都爭相爭取與他合作的機會，陳老師程式功力深厚，對教育的熱忱令人欽佩</a:t>
            </a:r>
          </a:p>
        </p:txBody>
      </p:sp>
      <p:sp>
        <p:nvSpPr>
          <p:cNvPr id="1556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D63E0F-2846-4419-9A70-A1F82ACEB9A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5769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DBA5C0-BFB9-4FCA-9C70-9226FBF1C0E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6077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E40BFB-66A7-4F2C-8CC2-5987568C4C00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638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30663E-7652-468E-8518-99DEBDEC0AE0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葉士昇老師發起共筆「</a:t>
            </a:r>
            <a:r>
              <a:rPr lang="en-US" altLang="zh-TW" smtClean="0"/>
              <a:t>Crazyipad</a:t>
            </a:r>
            <a:r>
              <a:rPr lang="zh-TW" altLang="en-US" smtClean="0"/>
              <a:t>」部落格，希望站在流行的浪頭上，討論及發想平板電腦在教學上能有什麼樣的發揮</a:t>
            </a:r>
            <a:r>
              <a:rPr lang="en-US" altLang="zh-TW" smtClean="0"/>
              <a:t>…</a:t>
            </a:r>
            <a:endParaRPr lang="zh-TW" altLang="en-US" smtClean="0"/>
          </a:p>
        </p:txBody>
      </p:sp>
      <p:sp>
        <p:nvSpPr>
          <p:cNvPr id="1658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AA0293-6603-4E93-A0BB-D9706169BDE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zh-TW" altLang="en-US" smtClean="0"/>
              <a:t>這是我們的</a:t>
            </a:r>
            <a:r>
              <a:rPr lang="en-US" altLang="zh-TW" smtClean="0"/>
              <a:t>logo</a:t>
            </a:r>
            <a:r>
              <a:rPr lang="zh-TW" altLang="en-US" smtClean="0"/>
              <a:t>，也是</a:t>
            </a:r>
            <a:r>
              <a:rPr lang="en-US" altLang="zh-TW" smtClean="0"/>
              <a:t>Taiwan Plurkers on Education &amp; Technology</a:t>
            </a:r>
            <a:r>
              <a:rPr lang="zh-TW" altLang="en-US" smtClean="0"/>
              <a:t>的簡稱</a:t>
            </a:r>
            <a:r>
              <a:rPr lang="en-US" altLang="zh-TW" smtClean="0"/>
              <a:t>TPET</a:t>
            </a:r>
            <a:r>
              <a:rPr lang="zh-TW" altLang="en-US" smtClean="0"/>
              <a:t>，設計者很巧妙的把噗浪獸的元素融入簡稱中</a:t>
            </a:r>
          </a:p>
        </p:txBody>
      </p:sp>
      <p:sp>
        <p:nvSpPr>
          <p:cNvPr id="1044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2F20AF-4350-49B5-AF60-CF2633F551A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也因為如此</a:t>
            </a:r>
            <a:r>
              <a:rPr lang="en-US" altLang="zh-TW" smtClean="0"/>
              <a:t>iThome</a:t>
            </a:r>
            <a:r>
              <a:rPr lang="zh-TW" altLang="en-US" smtClean="0"/>
              <a:t>雜誌每年推出的</a:t>
            </a:r>
            <a:r>
              <a:rPr lang="en-US" altLang="zh-TW" smtClean="0"/>
              <a:t>e</a:t>
            </a:r>
            <a:r>
              <a:rPr lang="zh-TW" altLang="en-US" smtClean="0"/>
              <a:t>教育專刊更以教育噗浪客為題詳加報導，</a:t>
            </a:r>
          </a:p>
        </p:txBody>
      </p:sp>
      <p:sp>
        <p:nvSpPr>
          <p:cNvPr id="1699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E129BC-7667-4E00-A6CC-E3D35A661CE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720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F85FCB-8B8B-4E45-B907-DE075C6C2AE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明勳</a:t>
            </a:r>
            <a:r>
              <a:rPr lang="en-US" altLang="zh-TW" smtClean="0"/>
              <a:t>(Glglace</a:t>
            </a:r>
            <a:r>
              <a:rPr lang="zh-TW" altLang="en-US" smtClean="0"/>
              <a:t>蠅狼</a:t>
            </a:r>
            <a:r>
              <a:rPr lang="en-US" altLang="zh-TW" smtClean="0"/>
              <a:t>)</a:t>
            </a:r>
            <a:r>
              <a:rPr lang="zh-TW" altLang="en-US" smtClean="0"/>
              <a:t>在他的「嘰哩呱啦</a:t>
            </a:r>
            <a:r>
              <a:rPr lang="en-US" altLang="zh-TW" smtClean="0"/>
              <a:t>ACE--</a:t>
            </a:r>
            <a:r>
              <a:rPr lang="zh-TW" altLang="en-US" smtClean="0"/>
              <a:t>第</a:t>
            </a:r>
            <a:r>
              <a:rPr lang="en-US" altLang="zh-TW" smtClean="0"/>
              <a:t>121</a:t>
            </a:r>
            <a:r>
              <a:rPr lang="zh-TW" altLang="en-US" smtClean="0"/>
              <a:t>回」曾說：「每個老師都像是一座孤島，但願我們都能花點時間，搭個小橋，彼此拜訪。」</a:t>
            </a:r>
            <a:endParaRPr lang="en-US" altLang="zh-TW" smtClean="0"/>
          </a:p>
          <a:p>
            <a:pPr>
              <a:spcBef>
                <a:spcPct val="0"/>
              </a:spcBef>
            </a:pPr>
            <a:r>
              <a:rPr lang="zh-TW" altLang="en-US" smtClean="0"/>
              <a:t>一個小小的夢想，一段不可思議的旅程，我們有意無意的在噗浪這個網路平台踏出成功的一步，我們需要更多人的加入與鼓勵</a:t>
            </a:r>
            <a:r>
              <a:rPr lang="en-US" altLang="zh-TW" smtClean="0"/>
              <a:t>…</a:t>
            </a:r>
            <a:endParaRPr lang="zh-TW" altLang="en-US" smtClean="0"/>
          </a:p>
        </p:txBody>
      </p:sp>
      <p:sp>
        <p:nvSpPr>
          <p:cNvPr id="17408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5AD22F-6B1B-43D8-B7C3-B2B07A54D130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7613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78863F-CE45-4751-B99D-85E9FFA2D9E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明勳</a:t>
            </a:r>
            <a:r>
              <a:rPr lang="en-US" altLang="zh-TW" smtClean="0"/>
              <a:t>(Glglace</a:t>
            </a:r>
            <a:r>
              <a:rPr lang="zh-TW" altLang="en-US" smtClean="0"/>
              <a:t>蠅狼</a:t>
            </a:r>
            <a:r>
              <a:rPr lang="en-US" altLang="zh-TW" smtClean="0"/>
              <a:t>)</a:t>
            </a:r>
            <a:r>
              <a:rPr lang="zh-TW" altLang="en-US" smtClean="0"/>
              <a:t>在他的「嘰哩呱啦</a:t>
            </a:r>
            <a:r>
              <a:rPr lang="en-US" altLang="zh-TW" smtClean="0"/>
              <a:t>ACE--</a:t>
            </a:r>
            <a:r>
              <a:rPr lang="zh-TW" altLang="en-US" smtClean="0"/>
              <a:t>第</a:t>
            </a:r>
            <a:r>
              <a:rPr lang="en-US" altLang="zh-TW" smtClean="0"/>
              <a:t>121</a:t>
            </a:r>
            <a:r>
              <a:rPr lang="zh-TW" altLang="en-US" smtClean="0"/>
              <a:t>回」曾說：「每個老師都像是一座孤島，但願我們都能花點時間，搭個小橋，彼此拜訪。」</a:t>
            </a:r>
            <a:endParaRPr lang="en-US" altLang="zh-TW" smtClean="0"/>
          </a:p>
          <a:p>
            <a:pPr>
              <a:spcBef>
                <a:spcPct val="0"/>
              </a:spcBef>
            </a:pPr>
            <a:r>
              <a:rPr lang="zh-TW" altLang="en-US" smtClean="0"/>
              <a:t>一個小小的夢想，一段不可思議的旅程，我們有意無意的在噗浪這個網路平台踏出成功的一步，我們需要更多人的加入與鼓勵</a:t>
            </a:r>
            <a:r>
              <a:rPr lang="en-US" altLang="zh-TW" smtClean="0"/>
              <a:t>…</a:t>
            </a:r>
            <a:endParaRPr lang="zh-TW" altLang="en-US" smtClean="0"/>
          </a:p>
        </p:txBody>
      </p:sp>
      <p:sp>
        <p:nvSpPr>
          <p:cNvPr id="1781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1B4BEB-C63C-4133-A384-C610B0F428DC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使用簡單、不須學習、使用既有的平台</a:t>
            </a:r>
          </a:p>
        </p:txBody>
      </p:sp>
      <p:sp>
        <p:nvSpPr>
          <p:cNvPr id="10957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3FA3D8-10D5-4CC7-8C7E-1CB5979BD9E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印象中網路充滿著虛偽、幻象、隨處有欺騙、造假，不時聽到恐龍偽裝成鳳凰的事件。但是事實上正由於網路的看不見高矮胖瘦、黑白美醜；分不清是男是女是老是 少；所以河道上只能透過這個人講過的話，噗過的圖、影音等來判斷他的品格。又由於我們可以從很多管道看到這個人的話或圖或影音</a:t>
            </a:r>
            <a:r>
              <a:rPr lang="en-US" altLang="zh-TW" smtClean="0"/>
              <a:t>(</a:t>
            </a:r>
            <a:r>
              <a:rPr lang="zh-TW" altLang="en-US" smtClean="0"/>
              <a:t>他自己的噗或他去別人噗所 作的回應</a:t>
            </a:r>
            <a:r>
              <a:rPr lang="en-US" altLang="zh-TW" smtClean="0"/>
              <a:t>)</a:t>
            </a:r>
            <a:r>
              <a:rPr lang="zh-TW" altLang="en-US" smtClean="0"/>
              <a:t>，而且可以看到他對不同的人、事、物所發表的言論，包括一時脫口而出的髒話等。所以只要你有觀察力，你對噗友的評價是超越外觀、超越年齡、性別 等外在條件，是更接近人的內在本質的觀察，噗友其實比你在實體環境（學校、公司行號</a:t>
            </a:r>
            <a:r>
              <a:rPr lang="en-US" altLang="zh-TW" smtClean="0"/>
              <a:t>…</a:t>
            </a:r>
            <a:r>
              <a:rPr lang="zh-TW" altLang="en-US" smtClean="0"/>
              <a:t>）中所交的朋友還更真實！噗浪上的朋友更接近真正的朋友！</a:t>
            </a:r>
          </a:p>
        </p:txBody>
      </p:sp>
      <p:sp>
        <p:nvSpPr>
          <p:cNvPr id="11161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1D0B38-0790-46D4-9BC1-F61728711ACF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平日討論與生活貼近、與工作貼近、年會的課程與教學貼近</a:t>
            </a:r>
          </a:p>
        </p:txBody>
      </p:sp>
      <p:sp>
        <p:nvSpPr>
          <p:cNvPr id="11366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3D82A6-0375-4CCF-B891-AD90FB17D49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1571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8D443F-1B04-4281-8BF9-2131B00E59A5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198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BA9669-10FF-4C34-9060-D3C0C2E93D9A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2390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34605B-F811-44A9-BDC7-C3C9483F2A45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想做事不必等待</a:t>
            </a:r>
          </a:p>
        </p:txBody>
      </p:sp>
      <p:sp>
        <p:nvSpPr>
          <p:cNvPr id="1269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883C85-6503-4E47-A772-76A6466D5608}" type="slidenum">
              <a:rPr lang="zh-TW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81502-3BF1-4430-85A0-D5E52946086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E0467-33B2-4545-9F73-182E6BA6664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BB60B-0B46-4AE8-B890-3261DB67725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D8E4C-07D5-43B2-82AA-D79E6C1B5F7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E448-3FC5-498D-ACA0-A4059D3D7E9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E87C9-EF96-4D5D-8E03-7D27CD968CB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F049-407A-47A5-B87B-1C1F1DA152B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BCA5F-3348-4632-8B4C-D8DD10CBEBB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A96C0-7CA7-41F5-B3E2-0DB58A5198FB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2A680-148F-4152-990E-54F4D197E33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09916-3AF8-4103-BDE4-F3A864A20E8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AE1DC-5150-445B-BE87-C25F015D9DC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E135E-95F2-489A-8F45-BF687ADBD9AB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19B82-C8FB-480A-B733-E04E8E408F3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3A746-8876-42E9-A6A8-E4DBA5960D4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5111B-3334-4475-9294-2FDA867A0F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F2894-E63A-4394-B648-676F524D6EF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038E4-6B18-41E5-9712-F8488434475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6C8A7-6575-4639-8A51-031248077E1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71D3F-5E58-4249-8938-A558474FCE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DE84E-73AC-4E21-B1B4-69D4F901DD1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6A9EF-B774-4152-B788-B68E39BA448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7DEE3-0348-4ABC-865B-45C66838094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19E59-81B5-4CBD-8966-0337DBFDB50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58207-722F-43C8-9C1C-BE95241C6C2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6E4B9-42CC-4871-971B-2082E2268B0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4E3C5-5F6A-479B-A852-519EE1B7E5D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A2B12-5C73-4DCA-819E-6A34334461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23A48-79C7-4094-9BF8-D06469D4FFE8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57D7D-6856-434D-89C8-02CEA7294F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3CAB3-CF46-4380-9B4B-75FBCA5A8BD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140E8-4392-4061-9272-20A074A4DF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612A2-A879-4AA7-86BE-649E6D3B063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1730B-9E7B-49D1-9EB6-0CAB8E4A3D2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93139-5D9E-4020-959F-EC9CD83861E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C865C-B1E2-42FB-9DF9-D4B6451CC2D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B4962-D54C-4F5F-8029-9A454A880F7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C2DA-15EA-4432-9F20-251CC4D37C3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1E8B8-50D9-4D66-8257-B442533E513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86784-3065-4DA0-B516-CF39476A504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97D6F-C899-4729-AAEC-428D8CD4D60A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D703-F214-457C-9E88-8EDF86EDC8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80CA7-A046-4258-94EE-AF2C0A2193CD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DAEC-6C95-4063-AE1B-3902F48F554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32E6C-CCE2-41E8-A14E-C5B8C792F9A3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23A3F-F74A-407F-9F22-567456F840A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5A752-44C6-42C6-AFC2-E099F57021EC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20BAB-1BF7-4886-B9E1-42B323328D0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1884C-688A-4766-B325-82A47F04776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989E0-D448-46BC-9A4C-9AFD2270B8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09929-CC97-4F9D-88AC-7BC7F623E91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4FFD3-18E7-47DB-924F-77ED1BDA760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1B901-23D5-4901-A618-15CEC28D6E2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55858-D629-40CD-A934-AA60AE091F5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B79AE-12E9-43DE-A4B2-BF39A534FAA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F6BAA-C23F-4891-A73D-A138AEAD39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1A4FB-F24E-4E0B-A45B-185CDE7267D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7219-2451-4353-86A3-C3ED57E658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89CA0-4668-40B6-B29F-5636F71DE24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0CE82-AEE4-4428-B872-585DB92FE5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57B23-0A9B-4647-A209-6854A84814D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54478-87A7-4C6E-95A4-239AEEBC75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7AF27-8A8B-49BF-B6BF-E4942130881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6F76F-2128-42A5-810D-86D269CB9F0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0D056-8F77-43AE-B181-327A32A6681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08A3A-421F-4A5C-8086-834D942C9DD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BB4F3-F324-4C25-829D-27F64D5ED76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04DE3-FA35-4B9A-9876-AF1DFB4F50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9D21D-EB53-4088-9915-281F8653307A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816F7-E22E-472B-9A72-2334B4E89FB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F5D5F-D493-42F8-8ED0-B2DE3A803CFB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672BA-7400-4636-98BA-BFB477B01D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6E738-41B0-4BC8-9164-6BD552F4E2B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EC3A6-C57F-4269-988A-86E6A67CE51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037D9-FAA1-4E23-B003-437FAC1BB97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55693-BADD-489E-891D-A35411C3BC6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0068C-76F0-470B-BF9A-F5FE0ECF5256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A9AFE-B066-453C-9030-B0081CBEA1E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F477D-EF03-450A-A1E0-D0689E9B0C0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0E0DC-9286-461A-B382-97E10C50369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4B92D-E399-4EE9-BA92-9041FAC9D4D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90910-CC35-4A91-B359-2C109B968C2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9D78A-4F19-4D80-AA31-BEB9B0FCAA2A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A18D3-6285-4B4A-80D1-3247C81575E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F0F79-954E-49F8-AFD2-9084D7C8539C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69E80-41FE-4646-B792-A5100003F5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F04FA-CD61-4AB0-8B73-F27FCCC3AEA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A4ED6-DFC4-463E-BDF2-8F46BF9F5F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36B4F-32AD-49E6-8DAD-9144096B2FD3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F486F-9D41-4FE9-B41E-00D3DD9AE8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E4E78-578F-4D84-B121-9AB0F750ABC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1033E-6409-4672-A85F-70E639D98EE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983E4-E21F-405F-A689-109C6AD1EC18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32B40-3746-4C0A-A673-299E2B11A8B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37D86-58BE-4A9E-A11F-82AD4EAF246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160C0-C83B-408C-9972-A4A4A85327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F5963-BB89-40A5-8569-F0D691C33D9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1BEE3-F7DF-421E-8F9E-B920D6BF97E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E2D47-5856-4917-AC19-5BBCE9BC9F7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DCE50-5FCC-4204-B735-1E60D1D170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A1C34-3357-4CBD-8D3A-7B6F4F6E736A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CF156-3681-4CF6-95A5-33AE2BB4D8F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C44E1-DAC5-4ABA-A6F9-44B825D3960B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955D0-D4EC-414F-9DFB-0B3B3505F7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70424-1EB7-41C4-BDE9-2C2C9C5BD85C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8C241-4A58-495A-BB95-6185D61719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3B23D-FB32-478A-81E4-726F52FFD4C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87E1C-854C-48E5-A19B-8E3C4C59FE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41211-0C33-4BAC-BB39-822BBB7A85EA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69CA2-289D-4CFE-8027-301DE563CC0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874B9-BE29-4ED5-AA68-82C70A2B7EA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220B-4873-441C-A208-796D8515DC3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AE8F7-F775-4A8D-BA34-5773071AB7E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A76A5-73FD-4860-8F0F-FBE917CF5BC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54F28-5D29-4E8C-BD19-36074928CD6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9A1B0-5B66-45AE-8D20-CC358869A65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1AF9F-8A1B-4EDF-AECE-9E162EC4EECD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6D8E2-4D36-4806-AF96-0F94191A418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A040A-21CE-4A97-8D07-FC05D84555A3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9A94A-ADCE-4B8F-AFBB-9F8CAF2A4F4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17A4E-B3A2-4AE9-851B-9172D89CFC98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36B77-C53B-4ED4-A5A9-5B578BC353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E3F0-E09B-4730-B9B4-54E8636699B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58BD7-A878-49A4-9D7E-ED9A98187C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A07B-D57E-4AF8-B1E9-E9842221483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1B8C0-CA1F-408E-8624-79BBF08108F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CFB0F-11E5-44B3-8E08-4134D13D274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C28C-FDDF-4B19-85F4-E62786BF04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2193D-5812-4993-819E-EDF0641FF467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855E3-9F42-4E8B-905D-DE444129F74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8C1A5-C240-4933-AB6C-3D282F41F5F2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798F-1734-4E24-88C5-BD3FE2239FF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D27B9-662B-46EC-B237-71A256BA7073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99C72-A67D-4BF3-A06C-2CF2ADE531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18F0-C88C-491A-9837-2459046C8BFC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FDD9F-BDD9-4B73-AAE8-7096CFF5A85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3B1D3-4FBB-47DE-903D-27E34F913EA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446F2-73E9-4474-9B03-C97B5732D2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247A3-9B7F-45E3-B797-A83E0A0573DA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B144A-D9D8-4692-93EE-7A61E6934B5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80DBC-D2D5-4520-96FB-CF0096B327E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C9DEA-9495-4FC6-9DDA-2A46F77BCCA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8E27E-2DAC-454E-BB2E-C45FB8A600E2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46D9-E250-4260-AD09-4255EB5B120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41E1-5316-49EC-9C89-C93D75C6A696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8674C-5B47-40CD-8E27-D6F47F9633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18F14-3528-4AA5-A791-0533102099B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D62B-9682-4EC3-A9B2-45F307301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231C8-EFCE-4B99-A4C7-FF086666CD3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0832-12F4-4A25-BC8E-42F96858B5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07F70-B22A-4707-9643-54A5A47F25E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3C23C-AAA3-4488-9475-F40CF3B7F8A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DFD17-863A-4F68-B09A-60BC30FE9CDC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32483-EED7-4B12-9E70-DE41765947B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88696-53F1-42AD-B625-77828B2B2B0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479C2-B2A1-4356-A9D5-276B2C8E17E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D39D8-8665-4AD7-BD41-A9466ACEEC0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178A0-E21C-4A9A-A735-B6DD493C36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635A2-8064-4267-B4A2-7301C4B5F3B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FC44F-2149-480B-94AE-5D307269CE9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A7024-1438-4BDB-A621-92A15BDEA7C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A78F7-65A6-4A4E-80D5-72CE9B0CE85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341DE-2610-49A2-8931-BDE4816B243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A79DC-6A02-4E29-9E1A-ED2160FEAB0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4C75B-C2F9-416F-93C8-3E3CCBB29CFD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AD98E-49E6-421D-9642-7F593861299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0BEEE-B31C-45DD-BFA9-00F53A3D7E1D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D4E7B-7F40-4B2D-88BD-8CBBD34AB36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423AC-5355-4E8E-A7D3-6A9D0AF0ACB9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43A16-A359-4EA4-AD9C-EE92B48C374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656B5-75CA-40E0-B0E2-DD5A7DBCA7E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A15A3-304F-475F-BFDC-AD8E668EE6F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51D97-7C42-4A4B-95BE-C6DE0C432CB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0F1CF-968C-422F-A193-BFFEB287277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D41B0-90C0-4BBE-8678-0F58FD307185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E7DD3-F90D-45B8-8F5F-B33F8568F9F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0C5AA9-90C0-4D6B-806C-BEF39D63EE94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2AD7B7-C011-4E0A-9BD7-149FDAA188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3315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26AF04-D239-4415-BBA0-CE044A932B3C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66BA78-7C3F-459E-A3C7-96C89A22D5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3" r:id="rId2"/>
    <p:sldLayoutId id="2147483752" r:id="rId3"/>
    <p:sldLayoutId id="2147483751" r:id="rId4"/>
    <p:sldLayoutId id="2147483750" r:id="rId5"/>
    <p:sldLayoutId id="2147483749" r:id="rId6"/>
    <p:sldLayoutId id="2147483748" r:id="rId7"/>
    <p:sldLayoutId id="2147483747" r:id="rId8"/>
    <p:sldLayoutId id="2147483746" r:id="rId9"/>
    <p:sldLayoutId id="2147483745" r:id="rId10"/>
    <p:sldLayoutId id="21474837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5603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8F6140-6836-4F2D-846A-5FCCF72F95CE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06A360-500A-4150-8D15-D0C37D0FFE9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4" r:id="rId2"/>
    <p:sldLayoutId id="2147483763" r:id="rId3"/>
    <p:sldLayoutId id="2147483762" r:id="rId4"/>
    <p:sldLayoutId id="2147483761" r:id="rId5"/>
    <p:sldLayoutId id="2147483760" r:id="rId6"/>
    <p:sldLayoutId id="2147483759" r:id="rId7"/>
    <p:sldLayoutId id="2147483758" r:id="rId8"/>
    <p:sldLayoutId id="2147483757" r:id="rId9"/>
    <p:sldLayoutId id="2147483756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3789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89B3C0F-EE95-45F4-B17A-EBDD432DF41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209D9B-7E32-47F3-9714-6BE84BF033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5" r:id="rId2"/>
    <p:sldLayoutId id="2147483774" r:id="rId3"/>
    <p:sldLayoutId id="2147483773" r:id="rId4"/>
    <p:sldLayoutId id="2147483772" r:id="rId5"/>
    <p:sldLayoutId id="2147483771" r:id="rId6"/>
    <p:sldLayoutId id="2147483770" r:id="rId7"/>
    <p:sldLayoutId id="2147483769" r:id="rId8"/>
    <p:sldLayoutId id="2147483768" r:id="rId9"/>
    <p:sldLayoutId id="2147483767" r:id="rId10"/>
    <p:sldLayoutId id="21474837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50179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8FF5C4-9F23-4BCB-A002-7CE9CF79DA4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A385BA-C43F-4162-9D3D-0A45EA8A439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6" r:id="rId2"/>
    <p:sldLayoutId id="2147483785" r:id="rId3"/>
    <p:sldLayoutId id="2147483784" r:id="rId4"/>
    <p:sldLayoutId id="2147483783" r:id="rId5"/>
    <p:sldLayoutId id="2147483782" r:id="rId6"/>
    <p:sldLayoutId id="2147483781" r:id="rId7"/>
    <p:sldLayoutId id="2147483780" r:id="rId8"/>
    <p:sldLayoutId id="2147483779" r:id="rId9"/>
    <p:sldLayoutId id="2147483778" r:id="rId10"/>
    <p:sldLayoutId id="21474837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6246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730711-5DF3-47E5-8689-0E3532359298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8C2529-8B63-4AF8-AFB1-B4093390007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96" r:id="rId3"/>
    <p:sldLayoutId id="2147483795" r:id="rId4"/>
    <p:sldLayoutId id="2147483794" r:id="rId5"/>
    <p:sldLayoutId id="2147483793" r:id="rId6"/>
    <p:sldLayoutId id="2147483792" r:id="rId7"/>
    <p:sldLayoutId id="2147483791" r:id="rId8"/>
    <p:sldLayoutId id="2147483790" r:id="rId9"/>
    <p:sldLayoutId id="2147483789" r:id="rId10"/>
    <p:sldLayoutId id="21474837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74755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59C895-BAD7-42FD-B98B-13D96F6F0100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77CBEA-8CB1-4F23-A995-20BE2A1F69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08" r:id="rId2"/>
    <p:sldLayoutId id="2147483807" r:id="rId3"/>
    <p:sldLayoutId id="2147483806" r:id="rId4"/>
    <p:sldLayoutId id="2147483805" r:id="rId5"/>
    <p:sldLayoutId id="2147483804" r:id="rId6"/>
    <p:sldLayoutId id="2147483803" r:id="rId7"/>
    <p:sldLayoutId id="2147483802" r:id="rId8"/>
    <p:sldLayoutId id="2147483801" r:id="rId9"/>
    <p:sldLayoutId id="2147483800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87043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F325DE-0E33-4197-A94A-CAC057CC86AF}" type="datetimeFigureOut">
              <a:rPr lang="zh-TW" altLang="en-US"/>
              <a:pPr>
                <a:defRPr/>
              </a:pPr>
              <a:t>2011/10/20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41220EC-0C18-4010-8FFE-75A2BA9912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9" r:id="rId2"/>
    <p:sldLayoutId id="2147483818" r:id="rId3"/>
    <p:sldLayoutId id="2147483817" r:id="rId4"/>
    <p:sldLayoutId id="2147483816" r:id="rId5"/>
    <p:sldLayoutId id="2147483815" r:id="rId6"/>
    <p:sldLayoutId id="2147483814" r:id="rId7"/>
    <p:sldLayoutId id="2147483813" r:id="rId8"/>
    <p:sldLayoutId id="2147483812" r:id="rId9"/>
    <p:sldLayoutId id="2147483811" r:id="rId10"/>
    <p:sldLayoutId id="21474838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video/plurk3%20Notice(Masterpiece%20of%20Symphony%20and%20Sound).wmv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phone/phone.swf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Relationship Id="rId4" Type="http://schemas.openxmlformats.org/officeDocument/2006/relationships/hyperlink" Target="../../../../../My%20Documents/Google%20Talk%20Received%20Files/video/%5b&#25945;&#32946;&#22103;&#28010;&#23458;%5d%20&#12300;&#27880;&#38899;&#26085;&#35352;&#12301;&#34722;&#24149;&#37749;&#30436;--&#23436;&#25104;&#29256;--&#22312;ASUS%20EEE%20TOP%20&#35320;&#25511;&#34722;&#24149;&#19978;&#28204;&#35430;.fl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mail.lsps.tp.edu.tw/~gsyan/works/getbig5_tpet.php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2.xml"/><Relationship Id="rId4" Type="http://schemas.openxmlformats.org/officeDocument/2006/relationships/hyperlink" Target="http://163.22.105.1/~james/dr_pu/dr_pu_10.htm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poke2/poke2.swf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0.xml"/><Relationship Id="rId5" Type="http://schemas.openxmlformats.org/officeDocument/2006/relationships/hyperlink" Target="../../../../../My%20Documents/Google%20Talk%20Received%20Files/listening2/listening2.swf" TargetMode="Externa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0.xml"/><Relationship Id="rId5" Type="http://schemas.openxmlformats.org/officeDocument/2006/relationships/hyperlink" Target="../../../../../My%20Documents/Google%20Talk%20Received%20Files/match2/match2.swf" TargetMode="External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hit-ghost/146313-hit_the_ghosts01.swf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../../../../../My%20Documents/Google%20Talk%20Received%20Files/classics/classics.swf" TargetMode="Externa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../../../../../My%20Documents/Google%20Talk%20Received%20Files/football/football.swf" TargetMode="Externa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../../../../../My%20Documents/Google%20Talk%20Received%20Files/gsyan_spelling/spelling2.swf" TargetMode="Externa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F8_Train9/F8_trainH3.swf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clock/StillClock3.swf" TargetMode="Externa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clock_count/Z8_Clock_Counter.swf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../../../../../My%20Documents/Google%20Talk%20Received%20Files/bike/Bike2F.exe" TargetMode="Externa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9.xml"/><Relationship Id="rId4" Type="http://schemas.openxmlformats.org/officeDocument/2006/relationships/hyperlink" Target="../../../../../My%20Documents/Google%20Talk%20Received%20Files/BoPoMo-Table3/Main.swf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9.xml"/><Relationship Id="rId5" Type="http://schemas.openxmlformats.org/officeDocument/2006/relationships/hyperlink" Target="../../../../../My%20Documents/Google%20Talk%20Received%20Files/%5bShare7%5d_(DD2P)_2011_0203/W_Main.swf" TargetMode="Externa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viedo/&#31532;&#19968;&#23622;&#24180;&#26371;&#65374;2P&#36938;&#25138;&#35430;&#38988;&#24235;.avi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Relationship Id="rId5" Type="http://schemas.openxmlformats.org/officeDocument/2006/relationships/hyperlink" Target="../../../../../My%20Documents/Google%20Talk%20Received%20Files/video/&#31532;&#19968;&#23622;&#24180;&#26371;&#65374;2P&#36938;&#25138;&#35430;&#38988;&#24235;.avi" TargetMode="External"/><Relationship Id="rId4" Type="http://schemas.openxmlformats.org/officeDocument/2006/relationships/image" Target="../media/image7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viedo/&#24067;&#34349;&#36948;-2P&#36938;&#25138;&#24335;&#38988;&#24235;&#31995;&#32113;.avi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9.xml"/><Relationship Id="rId5" Type="http://schemas.openxmlformats.org/officeDocument/2006/relationships/hyperlink" Target="../../../../../My%20Documents/Google%20Talk%20Received%20Files/video/&#24067;&#34349;&#36948;-2P&#36938;&#25138;&#24335;&#38988;&#24235;&#31995;&#32113;.avi" TargetMode="External"/><Relationship Id="rId4" Type="http://schemas.openxmlformats.org/officeDocument/2006/relationships/image" Target="../media/image7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My%20Documents/Google%20Talk%20Received%20Files/A_GS_2Q/A_GS_2Q.swf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0.xml"/><Relationship Id="rId4" Type="http://schemas.openxmlformats.org/officeDocument/2006/relationships/hyperlink" Target="http://crazyipad.blogspot.com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8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0.xml"/><Relationship Id="rId4" Type="http://schemas.openxmlformats.org/officeDocument/2006/relationships/hyperlink" Target="http://epage34.ezpor.com/ezfiles/296/1296/img/525/TPET-index.html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標題 1"/>
          <p:cNvSpPr>
            <a:spLocks noGrp="1"/>
          </p:cNvSpPr>
          <p:nvPr>
            <p:ph type="ctrTitle"/>
          </p:nvPr>
        </p:nvSpPr>
        <p:spPr>
          <a:xfrm>
            <a:off x="1547813" y="1504950"/>
            <a:ext cx="6840537" cy="1470025"/>
          </a:xfrm>
        </p:spPr>
        <p:txBody>
          <a:bodyPr/>
          <a:lstStyle/>
          <a:p>
            <a:r>
              <a:rPr lang="zh-TW" altLang="en-US" sz="9600" b="1" smtClean="0">
                <a:solidFill>
                  <a:srgbClr val="FF0000"/>
                </a:solidFill>
                <a:latin typeface="微軟正黑體"/>
                <a:ea typeface="微軟正黑體"/>
                <a:cs typeface="微軟正黑體"/>
              </a:rPr>
              <a:t>教學小遊戲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938" y="765175"/>
            <a:ext cx="5211762" cy="719138"/>
          </a:xfrm>
        </p:spPr>
        <p:txBody>
          <a:bodyPr>
            <a:noAutofit/>
          </a:bodyPr>
          <a:lstStyle/>
          <a:p>
            <a:r>
              <a:rPr lang="zh-TW" altLang="en-US" sz="4800" b="1" smtClean="0">
                <a:solidFill>
                  <a:srgbClr val="FF0000"/>
                </a:solidFill>
                <a:latin typeface="微軟正黑體"/>
                <a:ea typeface="微軟正黑體"/>
                <a:cs typeface="微軟正黑體"/>
              </a:rPr>
              <a:t>教育噗浪客</a:t>
            </a:r>
            <a:r>
              <a:rPr lang="ja-JP" altLang="en-US" sz="4800" smtClean="0">
                <a:solidFill>
                  <a:srgbClr val="558ED5"/>
                </a:solidFill>
              </a:rPr>
              <a:t>の</a:t>
            </a:r>
            <a:endParaRPr lang="zh-TW" altLang="en-US" sz="4800" b="1" smtClean="0">
              <a:solidFill>
                <a:srgbClr val="558ED5"/>
              </a:solidFill>
              <a:latin typeface="微軟正黑體"/>
              <a:ea typeface="微軟正黑體"/>
              <a:cs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標題 1"/>
          <p:cNvSpPr>
            <a:spLocks noGrp="1"/>
          </p:cNvSpPr>
          <p:nvPr>
            <p:ph type="title"/>
          </p:nvPr>
        </p:nvSpPr>
        <p:spPr>
          <a:xfrm>
            <a:off x="323850" y="1125538"/>
            <a:ext cx="8640763" cy="3382962"/>
          </a:xfrm>
        </p:spPr>
        <p:txBody>
          <a:bodyPr/>
          <a:lstStyle/>
          <a:p>
            <a:pPr algn="l" eaLnBrk="1" hangingPunct="1"/>
            <a:r>
              <a:rPr lang="zh-TW" altLang="en-US" sz="5400" b="1" smtClean="0">
                <a:latin typeface="微軟正黑體"/>
                <a:ea typeface="微軟正黑體"/>
                <a:cs typeface="微軟正黑體"/>
              </a:rPr>
              <a:t>噗浪的神奇之處就在於，即使只是聊聊天、看看別人在做什麼，也會有收穫！</a:t>
            </a:r>
            <a:r>
              <a:rPr lang="en-US" altLang="zh-TW" sz="5400" b="1" smtClean="0">
                <a:latin typeface="微軟正黑體"/>
                <a:ea typeface="微軟正黑體"/>
                <a:cs typeface="微軟正黑體"/>
              </a:rPr>
              <a:t/>
            </a:r>
            <a:br>
              <a:rPr lang="en-US" altLang="zh-TW" sz="5400" b="1" smtClean="0">
                <a:latin typeface="微軟正黑體"/>
                <a:ea typeface="微軟正黑體"/>
                <a:cs typeface="微軟正黑體"/>
              </a:rPr>
            </a:br>
            <a:r>
              <a:rPr lang="zh-TW" altLang="en-US" sz="3600" b="1" smtClean="0">
                <a:latin typeface="微軟正黑體"/>
                <a:ea typeface="微軟正黑體"/>
                <a:cs typeface="微軟正黑體"/>
              </a:rPr>
              <a:t>                                 ～江明勳</a:t>
            </a:r>
            <a:r>
              <a:rPr lang="en-US" altLang="zh-TW" sz="3600" b="1" smtClean="0">
                <a:latin typeface="微軟正黑體"/>
                <a:ea typeface="微軟正黑體"/>
                <a:cs typeface="微軟正黑體"/>
              </a:rPr>
              <a:t>(</a:t>
            </a:r>
            <a:r>
              <a:rPr lang="zh-TW" altLang="en-US" sz="3600" b="1" smtClean="0">
                <a:latin typeface="微軟正黑體"/>
                <a:ea typeface="微軟正黑體"/>
                <a:cs typeface="微軟正黑體"/>
              </a:rPr>
              <a:t>蠅狼</a:t>
            </a:r>
            <a:r>
              <a:rPr lang="en-US" altLang="zh-TW" sz="3600" b="1" smtClean="0">
                <a:latin typeface="微軟正黑體"/>
                <a:ea typeface="微軟正黑體"/>
                <a:cs typeface="微軟正黑體"/>
              </a:rPr>
              <a:t>glglace)</a:t>
            </a:r>
            <a:endParaRPr lang="zh-TW" altLang="en-US" sz="3600" b="1" smtClean="0">
              <a:latin typeface="微軟正黑體"/>
              <a:ea typeface="微軟正黑體"/>
              <a:cs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TW" sz="1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V Boli" pitchFamily="2" charset="0"/>
                <a:ea typeface="微軟正黑體" pitchFamily="34" charset="-120"/>
                <a:cs typeface="MV Boli" pitchFamily="2" charset="0"/>
              </a:rPr>
              <a:t>3</a:t>
            </a:r>
            <a:r>
              <a:rPr lang="en-US" altLang="zh-TW" sz="1200" b="1" dirty="0" smtClean="0">
                <a:latin typeface="MV Boli" pitchFamily="2" charset="0"/>
                <a:ea typeface="微軟正黑體" pitchFamily="34" charset="-120"/>
                <a:cs typeface="MV Boli" pitchFamily="2" charset="0"/>
              </a:rPr>
              <a:t> </a:t>
            </a:r>
            <a:r>
              <a:rPr lang="zh-TW" altLang="en-US" sz="7200" b="1" dirty="0" smtClean="0">
                <a:latin typeface="微軟正黑體" pitchFamily="34" charset="-120"/>
                <a:ea typeface="微軟正黑體" pitchFamily="34" charset="-120"/>
              </a:rPr>
              <a:t>創意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1" name="群組 7"/>
          <p:cNvGrpSpPr>
            <a:grpSpLocks/>
          </p:cNvGrpSpPr>
          <p:nvPr/>
        </p:nvGrpSpPr>
        <p:grpSpPr bwMode="auto">
          <a:xfrm>
            <a:off x="539750" y="715963"/>
            <a:ext cx="7777163" cy="5116512"/>
            <a:chOff x="251520" y="156370"/>
            <a:chExt cx="8446475" cy="5878754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20" y="156370"/>
              <a:ext cx="2593080" cy="1727328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  <a:effectLst/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520" y="2007730"/>
              <a:ext cx="2593080" cy="402739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  <a:effectLst/>
          </p:spPr>
        </p:pic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0806" y="185554"/>
              <a:ext cx="5717189" cy="3813985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  <a:effectLst/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80806" y="4139988"/>
              <a:ext cx="2841353" cy="1895136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  <a:effectLst/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1813" y="4099860"/>
              <a:ext cx="2686182" cy="1895136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  <a:effectLst/>
          </p:spPr>
        </p:pic>
      </p:grpSp>
      <p:sp>
        <p:nvSpPr>
          <p:cNvPr id="117762" name="標題 1"/>
          <p:cNvSpPr>
            <a:spLocks noGrp="1"/>
          </p:cNvSpPr>
          <p:nvPr>
            <p:ph type="title"/>
          </p:nvPr>
        </p:nvSpPr>
        <p:spPr>
          <a:xfrm>
            <a:off x="4135438" y="112713"/>
            <a:ext cx="4168775" cy="528637"/>
          </a:xfrm>
        </p:spPr>
        <p:txBody>
          <a:bodyPr/>
          <a:lstStyle/>
          <a:p>
            <a:r>
              <a:rPr lang="zh-TW" altLang="en-US" b="1" smtClean="0">
                <a:latin typeface="微軟正黑體"/>
                <a:ea typeface="微軟正黑體"/>
                <a:cs typeface="微軟正黑體"/>
              </a:rPr>
              <a:t>仿</a:t>
            </a:r>
            <a:r>
              <a:rPr lang="en-US" altLang="zh-TW" b="1" smtClean="0">
                <a:latin typeface="微軟正黑體"/>
                <a:ea typeface="微軟正黑體"/>
                <a:cs typeface="微軟正黑體"/>
              </a:rPr>
              <a:t>TEDx </a:t>
            </a:r>
            <a:r>
              <a:rPr lang="zh-TW" altLang="en-US" b="1" smtClean="0">
                <a:latin typeface="微軟正黑體"/>
                <a:ea typeface="微軟正黑體"/>
                <a:cs typeface="微軟正黑體"/>
              </a:rPr>
              <a:t>講座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5" name="群組 8"/>
          <p:cNvGrpSpPr>
            <a:grpSpLocks/>
          </p:cNvGrpSpPr>
          <p:nvPr/>
        </p:nvGrpSpPr>
        <p:grpSpPr bwMode="auto">
          <a:xfrm>
            <a:off x="611188" y="685800"/>
            <a:ext cx="7853362" cy="5184775"/>
            <a:chOff x="104765" y="78755"/>
            <a:chExt cx="8766809" cy="5923310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8802" y="109587"/>
              <a:ext cx="2119487" cy="1412816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8415" y="78755"/>
              <a:ext cx="1940501" cy="2889110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4625" y="3125651"/>
              <a:ext cx="4316949" cy="287641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65" y="3118396"/>
              <a:ext cx="4309861" cy="2872787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54625" y="1613085"/>
              <a:ext cx="2149614" cy="1405562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4765" y="131351"/>
              <a:ext cx="4332898" cy="2887296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</p:grpSp>
      <p:sp>
        <p:nvSpPr>
          <p:cNvPr id="118786" name="標題 1"/>
          <p:cNvSpPr>
            <a:spLocks noGrp="1"/>
          </p:cNvSpPr>
          <p:nvPr>
            <p:ph type="title"/>
          </p:nvPr>
        </p:nvSpPr>
        <p:spPr>
          <a:xfrm>
            <a:off x="1835150" y="0"/>
            <a:ext cx="3290888" cy="792163"/>
          </a:xfrm>
        </p:spPr>
        <p:txBody>
          <a:bodyPr/>
          <a:lstStyle/>
          <a:p>
            <a:r>
              <a:rPr lang="zh-TW" altLang="en-US" b="1" smtClean="0">
                <a:latin typeface="微軟正黑體"/>
                <a:ea typeface="微軟正黑體"/>
                <a:cs typeface="微軟正黑體"/>
              </a:rPr>
              <a:t>市集式課程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標題 1"/>
          <p:cNvSpPr>
            <a:spLocks noGrp="1"/>
          </p:cNvSpPr>
          <p:nvPr>
            <p:ph type="title"/>
          </p:nvPr>
        </p:nvSpPr>
        <p:spPr>
          <a:xfrm>
            <a:off x="1763713" y="4868863"/>
            <a:ext cx="4392612" cy="647700"/>
          </a:xfrm>
        </p:spPr>
        <p:txBody>
          <a:bodyPr/>
          <a:lstStyle/>
          <a:p>
            <a:r>
              <a:rPr lang="zh-TW" altLang="en-US" b="1" smtClean="0">
                <a:latin typeface="微軟正黑體"/>
                <a:ea typeface="微軟正黑體"/>
                <a:cs typeface="微軟正黑體"/>
              </a:rPr>
              <a:t>「隱藏版」驚喜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188" y="3302000"/>
            <a:ext cx="2071687" cy="142875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788" y="1765300"/>
            <a:ext cx="2071687" cy="142875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25" y="3302000"/>
            <a:ext cx="2071688" cy="142875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" y="246063"/>
            <a:ext cx="2070100" cy="142875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8" y="1774825"/>
            <a:ext cx="2071687" cy="1427163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438" y="227013"/>
            <a:ext cx="2071687" cy="142875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3438" y="1790700"/>
            <a:ext cx="4248150" cy="2928938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79675" y="228600"/>
            <a:ext cx="2089150" cy="1439863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5925" y="246063"/>
            <a:ext cx="2071688" cy="142875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標題 1"/>
          <p:cNvSpPr>
            <a:spLocks noGrp="1"/>
          </p:cNvSpPr>
          <p:nvPr>
            <p:ph type="title"/>
          </p:nvPr>
        </p:nvSpPr>
        <p:spPr>
          <a:xfrm>
            <a:off x="684213" y="4751388"/>
            <a:ext cx="2879725" cy="720725"/>
          </a:xfrm>
        </p:spPr>
        <p:txBody>
          <a:bodyPr/>
          <a:lstStyle/>
          <a:p>
            <a:r>
              <a:rPr lang="zh-TW" altLang="en-US" b="1" smtClean="0">
                <a:latin typeface="微軟正黑體"/>
                <a:ea typeface="微軟正黑體"/>
                <a:cs typeface="微軟正黑體"/>
              </a:rPr>
              <a:t>心跳</a:t>
            </a:r>
            <a:r>
              <a:rPr lang="en-US" altLang="zh-TW" b="1" smtClean="0">
                <a:latin typeface="微軟正黑體"/>
                <a:ea typeface="微軟正黑體"/>
                <a:cs typeface="微軟正黑體"/>
              </a:rPr>
              <a:t>300</a:t>
            </a:r>
            <a:endParaRPr lang="zh-TW" altLang="en-US" b="1" smtClean="0">
              <a:latin typeface="微軟正黑體"/>
              <a:ea typeface="微軟正黑體"/>
              <a:cs typeface="微軟正黑體"/>
            </a:endParaRPr>
          </a:p>
        </p:txBody>
      </p:sp>
      <p:grpSp>
        <p:nvGrpSpPr>
          <p:cNvPr id="121858" name="群組 12"/>
          <p:cNvGrpSpPr>
            <a:grpSpLocks/>
          </p:cNvGrpSpPr>
          <p:nvPr/>
        </p:nvGrpSpPr>
        <p:grpSpPr bwMode="auto">
          <a:xfrm>
            <a:off x="252413" y="417513"/>
            <a:ext cx="8499475" cy="4191000"/>
            <a:chOff x="-543060" y="174699"/>
            <a:chExt cx="8859236" cy="4451132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 rotWithShape="1">
            <a:blip r:embed="rId2"/>
            <a:srcRect t="9007"/>
            <a:stretch/>
          </p:blipFill>
          <p:spPr>
            <a:xfrm>
              <a:off x="-543060" y="1676956"/>
              <a:ext cx="2159376" cy="2948875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0778" y="179757"/>
              <a:ext cx="2161031" cy="1438188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5" name="圖片 4"/>
            <p:cNvPicPr>
              <a:picLocks noChangeAspect="1"/>
            </p:cNvPicPr>
            <p:nvPr/>
          </p:nvPicPr>
          <p:blipFill rotWithShape="1">
            <a:blip r:embed="rId4"/>
            <a:srcRect t="10127"/>
            <a:stretch/>
          </p:blipFill>
          <p:spPr>
            <a:xfrm>
              <a:off x="6156799" y="188187"/>
              <a:ext cx="2159377" cy="2911782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24616" y="174699"/>
              <a:ext cx="2159376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24616" y="1660095"/>
              <a:ext cx="2159376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89123" y="1676956"/>
              <a:ext cx="2159377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543060" y="174699"/>
              <a:ext cx="2159376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89123" y="3152237"/>
              <a:ext cx="2159377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924616" y="3152237"/>
              <a:ext cx="2159376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156799" y="3152237"/>
              <a:ext cx="2159377" cy="1439874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標題 1"/>
          <p:cNvSpPr>
            <a:spLocks noGrp="1"/>
          </p:cNvSpPr>
          <p:nvPr>
            <p:ph type="title"/>
          </p:nvPr>
        </p:nvSpPr>
        <p:spPr>
          <a:xfrm>
            <a:off x="250825" y="981075"/>
            <a:ext cx="8642350" cy="3384550"/>
          </a:xfrm>
        </p:spPr>
        <p:txBody>
          <a:bodyPr/>
          <a:lstStyle/>
          <a:p>
            <a:pPr algn="l" eaLnBrk="1" hangingPunct="1"/>
            <a:r>
              <a:rPr lang="en-US" altLang="zh-TW" sz="5400" b="1" smtClean="0">
                <a:latin typeface="微軟正黑體"/>
                <a:ea typeface="微軟正黑體"/>
                <a:cs typeface="微軟正黑體"/>
              </a:rPr>
              <a:t>Google</a:t>
            </a:r>
            <a:r>
              <a:rPr lang="zh-TW" altLang="en-US" sz="5400" b="1" smtClean="0">
                <a:latin typeface="微軟正黑體"/>
                <a:ea typeface="微軟正黑體"/>
                <a:cs typeface="微軟正黑體"/>
              </a:rPr>
              <a:t>只能搜尋電腦裡面的文字資料，而噗浪卻能搜尋人腦裡面的資料！</a:t>
            </a:r>
            <a:r>
              <a:rPr lang="en-US" altLang="zh-TW" sz="5400" b="1" smtClean="0">
                <a:latin typeface="微軟正黑體"/>
                <a:ea typeface="微軟正黑體"/>
                <a:cs typeface="微軟正黑體"/>
              </a:rPr>
              <a:t/>
            </a:r>
            <a:br>
              <a:rPr lang="en-US" altLang="zh-TW" sz="5400" b="1" smtClean="0">
                <a:latin typeface="微軟正黑體"/>
                <a:ea typeface="微軟正黑體"/>
                <a:cs typeface="微軟正黑體"/>
              </a:rPr>
            </a:br>
            <a:r>
              <a:rPr lang="zh-TW" altLang="en-US" sz="3600" b="1" smtClean="0">
                <a:latin typeface="微軟正黑體"/>
                <a:ea typeface="微軟正黑體"/>
                <a:cs typeface="微軟正黑體"/>
              </a:rPr>
              <a:t>                                 ～江明勳</a:t>
            </a:r>
            <a:r>
              <a:rPr lang="en-US" altLang="zh-TW" sz="3600" b="1" smtClean="0">
                <a:latin typeface="微軟正黑體"/>
                <a:ea typeface="微軟正黑體"/>
                <a:cs typeface="微軟正黑體"/>
              </a:rPr>
              <a:t>(</a:t>
            </a:r>
            <a:r>
              <a:rPr lang="zh-TW" altLang="en-US" sz="3600" b="1" smtClean="0">
                <a:latin typeface="微軟正黑體"/>
                <a:ea typeface="微軟正黑體"/>
                <a:cs typeface="微軟正黑體"/>
              </a:rPr>
              <a:t>蠅狼</a:t>
            </a:r>
            <a:r>
              <a:rPr lang="en-US" altLang="zh-TW" sz="3600" b="1" smtClean="0">
                <a:latin typeface="微軟正黑體"/>
                <a:ea typeface="微軟正黑體"/>
                <a:cs typeface="微軟正黑體"/>
              </a:rPr>
              <a:t>glglace)</a:t>
            </a:r>
            <a:endParaRPr lang="zh-TW" altLang="en-US" sz="3600" b="1" smtClean="0">
              <a:latin typeface="微軟正黑體"/>
              <a:ea typeface="微軟正黑體"/>
              <a:cs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1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V Boli" pitchFamily="2" charset="0"/>
                <a:ea typeface="微軟正黑體" pitchFamily="34" charset="-120"/>
                <a:cs typeface="MV Boli" pitchFamily="2" charset="0"/>
              </a:rPr>
              <a:t>4</a:t>
            </a:r>
            <a:r>
              <a:rPr lang="en-US" altLang="zh-TW" sz="1200" b="1" dirty="0" smtClean="0">
                <a:latin typeface="MV Boli" pitchFamily="2" charset="0"/>
                <a:ea typeface="微軟正黑體" pitchFamily="34" charset="-120"/>
                <a:cs typeface="MV Boli" pitchFamily="2" charset="0"/>
              </a:rPr>
              <a:t> </a:t>
            </a:r>
            <a:r>
              <a:rPr lang="zh-TW" altLang="en-US" sz="7200" b="1" dirty="0" smtClean="0">
                <a:latin typeface="微軟正黑體" pitchFamily="34" charset="-120"/>
                <a:ea typeface="微軟正黑體" pitchFamily="34" charset="-120"/>
              </a:rPr>
              <a:t>熱情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標題 1"/>
          <p:cNvSpPr>
            <a:spLocks noGrp="1"/>
          </p:cNvSpPr>
          <p:nvPr>
            <p:ph type="title"/>
          </p:nvPr>
        </p:nvSpPr>
        <p:spPr>
          <a:xfrm>
            <a:off x="684213" y="1484313"/>
            <a:ext cx="8064500" cy="2736850"/>
          </a:xfrm>
        </p:spPr>
        <p:txBody>
          <a:bodyPr/>
          <a:lstStyle/>
          <a:p>
            <a:pPr algn="l" eaLnBrk="1" hangingPunct="1"/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一個簡單的想法會像癌細胞一樣擴散，最後演變成行動</a:t>
            </a:r>
            <a:r>
              <a:rPr lang="zh-TW" altLang="en-US" sz="3200" b="1" smtClean="0">
                <a:latin typeface="微軟正黑體"/>
                <a:ea typeface="微軟正黑體"/>
                <a:cs typeface="微軟正黑體"/>
              </a:rPr>
              <a:t>～</a:t>
            </a:r>
            <a:r>
              <a:rPr lang="en-US" altLang="zh-TW" sz="3200" b="1" smtClean="0">
                <a:latin typeface="微軟正黑體"/>
                <a:ea typeface="微軟正黑體"/>
                <a:cs typeface="微軟正黑體"/>
              </a:rPr>
              <a:t>(</a:t>
            </a:r>
            <a:r>
              <a:rPr lang="zh-TW" altLang="en-US" sz="3200" b="1" smtClean="0">
                <a:latin typeface="微軟正黑體"/>
                <a:ea typeface="微軟正黑體"/>
                <a:cs typeface="微軟正黑體"/>
              </a:rPr>
              <a:t>電影全面啟動</a:t>
            </a:r>
            <a:r>
              <a:rPr lang="en-US" altLang="zh-TW" sz="3200" b="1" smtClean="0">
                <a:latin typeface="微軟正黑體"/>
                <a:ea typeface="微軟正黑體"/>
                <a:cs typeface="微軟正黑體"/>
              </a:rPr>
              <a:t>)</a:t>
            </a:r>
            <a:endParaRPr lang="zh-TW" altLang="en-US" sz="3200" b="1" smtClean="0"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3" name="橢圓 2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258888" y="1268413"/>
            <a:ext cx="3313112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sz="9600" b="1" u="sng" dirty="0" smtClean="0">
                <a:solidFill>
                  <a:schemeClr val="accent6">
                    <a:lumMod val="75000"/>
                  </a:schemeClr>
                </a:solidFill>
                <a:latin typeface="Brush Script MT" pitchFamily="66" charset="0"/>
                <a:ea typeface="微軟正黑體" pitchFamily="34" charset="-120"/>
              </a:rPr>
              <a:t>產出</a:t>
            </a:r>
            <a:endParaRPr lang="zh-TW" altLang="en-US" sz="9600" b="1" u="sng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12000" t="3556" r="22000" b="6223"/>
          <a:stretch/>
        </p:blipFill>
        <p:spPr>
          <a:xfrm>
            <a:off x="4283968" y="495318"/>
            <a:ext cx="3282314" cy="448693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24300" y="981075"/>
            <a:ext cx="4248150" cy="187166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sz="12800" b="1" u="sng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身世</a:t>
            </a:r>
            <a:endParaRPr lang="zh-TW" altLang="en-US" sz="12800" b="1" u="sng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3411" t="9212" r="21736" b="7106"/>
          <a:stretch/>
        </p:blipFill>
        <p:spPr>
          <a:xfrm flipH="1">
            <a:off x="701040" y="575360"/>
            <a:ext cx="3794760" cy="489654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IMG_7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737" y="-157063"/>
            <a:ext cx="4811811" cy="62201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9026" name="文字方塊 2"/>
          <p:cNvSpPr txBox="1">
            <a:spLocks noChangeArrowheads="1"/>
          </p:cNvSpPr>
          <p:nvPr/>
        </p:nvSpPr>
        <p:spPr bwMode="auto">
          <a:xfrm>
            <a:off x="4427538" y="692150"/>
            <a:ext cx="4321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江明勳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(</a:t>
            </a:r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蠅狼</a:t>
            </a:r>
            <a:r>
              <a:rPr lang="en-US" altLang="zh-TW" sz="3600" b="1">
                <a:solidFill>
                  <a:srgbClr val="000000"/>
                </a:solidFill>
              </a:rPr>
              <a:t>glglace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)</a:t>
            </a:r>
          </a:p>
          <a:p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南投縣永興國小</a:t>
            </a:r>
          </a:p>
        </p:txBody>
      </p:sp>
      <p:sp>
        <p:nvSpPr>
          <p:cNvPr id="129027" name="文字方塊 4"/>
          <p:cNvSpPr txBox="1">
            <a:spLocks noChangeArrowheads="1"/>
          </p:cNvSpPr>
          <p:nvPr/>
        </p:nvSpPr>
        <p:spPr bwMode="auto">
          <a:xfrm>
            <a:off x="5148263" y="1700213"/>
            <a:ext cx="3995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</a:rPr>
              <a:t>http://www.plurk.com/glglace</a:t>
            </a:r>
            <a:endParaRPr lang="zh-TW" altLang="en-US"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195263"/>
            <a:ext cx="5586413" cy="43116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31074" name="文字方塊 2"/>
          <p:cNvSpPr txBox="1">
            <a:spLocks noChangeArrowheads="1"/>
          </p:cNvSpPr>
          <p:nvPr/>
        </p:nvSpPr>
        <p:spPr bwMode="auto">
          <a:xfrm>
            <a:off x="827088" y="4652963"/>
            <a:ext cx="32400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創意提供：江明勳老師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程式設計：顏國雄老師</a:t>
            </a:r>
          </a:p>
        </p:txBody>
      </p:sp>
      <p:sp>
        <p:nvSpPr>
          <p:cNvPr id="5" name="橢圓 4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pho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-315416"/>
            <a:ext cx="9396536" cy="5872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橢圓 3">
            <a:hlinkClick r:id="rId4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412875"/>
            <a:ext cx="6550025" cy="374491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34146" name="文字方塊 2"/>
          <p:cNvSpPr txBox="1">
            <a:spLocks noChangeArrowheads="1"/>
          </p:cNvSpPr>
          <p:nvPr/>
        </p:nvSpPr>
        <p:spPr bwMode="auto">
          <a:xfrm>
            <a:off x="5180013" y="404813"/>
            <a:ext cx="32400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創意提供：江明勳老師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程式設計：顏國雄老師</a:t>
            </a:r>
          </a:p>
        </p:txBody>
      </p:sp>
      <p:sp>
        <p:nvSpPr>
          <p:cNvPr id="4" name="橢圓 3">
            <a:hlinkClick r:id="rId3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圖片 4" descr="00_c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700213"/>
            <a:ext cx="7164387" cy="2016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橢圓 2">
            <a:hlinkClick r:id="rId4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IMG_7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-243408"/>
            <a:ext cx="5451286" cy="62201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7218" name="文字方塊 2"/>
          <p:cNvSpPr txBox="1">
            <a:spLocks noChangeArrowheads="1"/>
          </p:cNvSpPr>
          <p:nvPr/>
        </p:nvSpPr>
        <p:spPr bwMode="auto">
          <a:xfrm>
            <a:off x="4787900" y="765175"/>
            <a:ext cx="3240088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顏國雄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(</a:t>
            </a:r>
            <a:r>
              <a:rPr lang="en-US" altLang="zh-TW" sz="3600" b="1">
                <a:solidFill>
                  <a:srgbClr val="000000"/>
                </a:solidFill>
              </a:rPr>
              <a:t>gsyan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)</a:t>
            </a:r>
          </a:p>
          <a:p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台北市力行國小</a:t>
            </a:r>
          </a:p>
        </p:txBody>
      </p:sp>
      <p:sp>
        <p:nvSpPr>
          <p:cNvPr id="137219" name="文字方塊 4"/>
          <p:cNvSpPr txBox="1">
            <a:spLocks noChangeArrowheads="1"/>
          </p:cNvSpPr>
          <p:nvPr/>
        </p:nvSpPr>
        <p:spPr bwMode="auto">
          <a:xfrm>
            <a:off x="5076825" y="1844675"/>
            <a:ext cx="3455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</a:rPr>
              <a:t>http://www.plurk.com/gsyan</a:t>
            </a:r>
            <a:endParaRPr lang="zh-TW" altLang="en-US"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813" y="188913"/>
            <a:ext cx="5010150" cy="42481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39266" name="文字方塊 2"/>
          <p:cNvSpPr txBox="1">
            <a:spLocks noChangeArrowheads="1"/>
          </p:cNvSpPr>
          <p:nvPr/>
        </p:nvSpPr>
        <p:spPr bwMode="auto">
          <a:xfrm>
            <a:off x="611188" y="4562475"/>
            <a:ext cx="32400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創意提供：葉士昇老師測試修改：噗友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橢圓 3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116013"/>
            <a:ext cx="3857625" cy="253841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375" y="2557463"/>
            <a:ext cx="3736975" cy="219392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638" y="212725"/>
            <a:ext cx="3600450" cy="216058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40292" name="文字方塊 4"/>
          <p:cNvSpPr txBox="1">
            <a:spLocks noChangeArrowheads="1"/>
          </p:cNvSpPr>
          <p:nvPr/>
        </p:nvSpPr>
        <p:spPr bwMode="auto">
          <a:xfrm>
            <a:off x="250825" y="4311650"/>
            <a:ext cx="3241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創意提供：江明勳老師測試修改：噗友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6" name="橢圓 5">
            <a:hlinkClick r:id="rId5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052513"/>
            <a:ext cx="3546475" cy="237331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3189288"/>
            <a:ext cx="4225925" cy="2408237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0" y="141288"/>
            <a:ext cx="4398963" cy="254317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41316" name="文字方塊 4"/>
          <p:cNvSpPr txBox="1">
            <a:spLocks noChangeArrowheads="1"/>
          </p:cNvSpPr>
          <p:nvPr/>
        </p:nvSpPr>
        <p:spPr bwMode="auto">
          <a:xfrm>
            <a:off x="5508625" y="3559175"/>
            <a:ext cx="32400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創意提供：江明勳老師測試修改：噗友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6" name="橢圓 5">
            <a:hlinkClick r:id="rId5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260350"/>
            <a:ext cx="5321300" cy="40322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tx1"/>
            </a:solidFill>
          </a:ln>
        </p:spPr>
      </p:pic>
      <p:sp>
        <p:nvSpPr>
          <p:cNvPr id="142338" name="文字方塊 2"/>
          <p:cNvSpPr txBox="1">
            <a:spLocks noChangeArrowheads="1"/>
          </p:cNvSpPr>
          <p:nvPr/>
        </p:nvSpPr>
        <p:spPr bwMode="auto">
          <a:xfrm>
            <a:off x="395288" y="4391025"/>
            <a:ext cx="32400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創意提供：章薇菲老師程式創作：顏國雄老師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橢圓 3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981075"/>
            <a:ext cx="6829425" cy="352742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03426" name="文字方塊 1"/>
          <p:cNvSpPr txBox="1">
            <a:spLocks noChangeArrowheads="1"/>
          </p:cNvSpPr>
          <p:nvPr/>
        </p:nvSpPr>
        <p:spPr bwMode="auto">
          <a:xfrm>
            <a:off x="1174750" y="4606925"/>
            <a:ext cx="6553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zh-TW" altLang="en-US" sz="2800" b="1">
                <a:solidFill>
                  <a:srgbClr val="0070C0"/>
                </a:solidFill>
                <a:latin typeface="Calibri" pitchFamily="34" charset="0"/>
              </a:rPr>
              <a:t>作者：鄭永竣老師</a:t>
            </a:r>
            <a:r>
              <a:rPr kumimoji="0" lang="en-US" altLang="zh-TW" sz="2800" b="1">
                <a:solidFill>
                  <a:srgbClr val="0070C0"/>
                </a:solidFill>
                <a:latin typeface="Calibri" pitchFamily="34" charset="0"/>
              </a:rPr>
              <a:t>(</a:t>
            </a:r>
            <a:r>
              <a:rPr kumimoji="0" lang="zh-TW" altLang="en-US" sz="2800" b="1">
                <a:solidFill>
                  <a:srgbClr val="0070C0"/>
                </a:solidFill>
                <a:latin typeface="Calibri" pitchFamily="34" charset="0"/>
              </a:rPr>
              <a:t>桃園縣建國國小</a:t>
            </a:r>
            <a:r>
              <a:rPr kumimoji="0" lang="en-US" altLang="zh-TW" sz="2800" b="1">
                <a:solidFill>
                  <a:srgbClr val="0070C0"/>
                </a:solidFill>
                <a:latin typeface="Calibri" pitchFamily="34" charset="0"/>
              </a:rPr>
              <a:t>)</a:t>
            </a:r>
            <a:endParaRPr kumimoji="0" lang="zh-TW" altLang="en-US" sz="28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文字方塊 2"/>
          <p:cNvSpPr txBox="1">
            <a:spLocks noChangeArrowheads="1"/>
          </p:cNvSpPr>
          <p:nvPr/>
        </p:nvSpPr>
        <p:spPr bwMode="auto">
          <a:xfrm>
            <a:off x="5651500" y="3460750"/>
            <a:ext cx="3241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創意提供：洪旭亮老師內文收集：桐林國小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橢圓 3">
            <a:hlinkClick r:id="rId2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333375"/>
            <a:ext cx="2987675" cy="22288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1628775"/>
            <a:ext cx="5164138" cy="361791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橢圓 1">
            <a:hlinkClick r:id="rId2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0" y="333375"/>
            <a:ext cx="4991100" cy="357663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3154363"/>
            <a:ext cx="5040313" cy="22272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44388" name="文字方塊 5"/>
          <p:cNvSpPr txBox="1">
            <a:spLocks noChangeArrowheads="1"/>
          </p:cNvSpPr>
          <p:nvPr/>
        </p:nvSpPr>
        <p:spPr bwMode="auto">
          <a:xfrm>
            <a:off x="250825" y="2352675"/>
            <a:ext cx="2736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程式創作：顏國雄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橢圓 1">
            <a:hlinkClick r:id="rId2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0" y="377825"/>
            <a:ext cx="4991100" cy="348773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3028950"/>
            <a:ext cx="3214688" cy="22272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45412" name="文字方塊 4"/>
          <p:cNvSpPr txBox="1">
            <a:spLocks noChangeArrowheads="1"/>
          </p:cNvSpPr>
          <p:nvPr/>
        </p:nvSpPr>
        <p:spPr bwMode="auto">
          <a:xfrm>
            <a:off x="4427538" y="4292600"/>
            <a:ext cx="32400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創意提供：江明勳老師程式創作：顏國雄老師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IMG_7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3408"/>
            <a:ext cx="6480720" cy="62201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6434" name="文字方塊 2"/>
          <p:cNvSpPr txBox="1">
            <a:spLocks noChangeArrowheads="1"/>
          </p:cNvSpPr>
          <p:nvPr/>
        </p:nvSpPr>
        <p:spPr bwMode="auto">
          <a:xfrm>
            <a:off x="4427538" y="765175"/>
            <a:ext cx="471646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陳榮坤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(</a:t>
            </a:r>
            <a:r>
              <a:rPr lang="en-US" altLang="zh-TW" sz="3600" b="1">
                <a:solidFill>
                  <a:srgbClr val="000000"/>
                </a:solidFill>
              </a:rPr>
              <a:t>CrazyBrenda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)</a:t>
            </a:r>
          </a:p>
          <a:p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台中市和平國中</a:t>
            </a:r>
          </a:p>
        </p:txBody>
      </p:sp>
      <p:sp>
        <p:nvSpPr>
          <p:cNvPr id="146435" name="文字方塊 4"/>
          <p:cNvSpPr txBox="1">
            <a:spLocks noChangeArrowheads="1"/>
          </p:cNvSpPr>
          <p:nvPr/>
        </p:nvSpPr>
        <p:spPr bwMode="auto">
          <a:xfrm>
            <a:off x="4787900" y="1844675"/>
            <a:ext cx="3995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</a:rPr>
              <a:t>http://www.plurk.com/crazybrenda</a:t>
            </a:r>
            <a:endParaRPr lang="zh-TW" altLang="en-US"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341438"/>
            <a:ext cx="5399088" cy="39433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48482" name="文字方塊 3"/>
          <p:cNvSpPr txBox="1">
            <a:spLocks noChangeArrowheads="1"/>
          </p:cNvSpPr>
          <p:nvPr/>
        </p:nvSpPr>
        <p:spPr bwMode="auto">
          <a:xfrm>
            <a:off x="5003800" y="349250"/>
            <a:ext cx="32400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創意提供：陳榮坤老師測試修改：噗友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橢圓 4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87325"/>
            <a:ext cx="4465638" cy="4376738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149506" name="文字方塊 2"/>
          <p:cNvSpPr txBox="1">
            <a:spLocks noChangeArrowheads="1"/>
          </p:cNvSpPr>
          <p:nvPr/>
        </p:nvSpPr>
        <p:spPr bwMode="auto">
          <a:xfrm>
            <a:off x="323850" y="4622800"/>
            <a:ext cx="32400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創意提供：阿寶老師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橢圓 3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268413"/>
            <a:ext cx="5400675" cy="4090987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3" name="橢圓 2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50531" name="文字方塊 3"/>
          <p:cNvSpPr txBox="1">
            <a:spLocks noChangeArrowheads="1"/>
          </p:cNvSpPr>
          <p:nvPr/>
        </p:nvSpPr>
        <p:spPr bwMode="auto">
          <a:xfrm>
            <a:off x="5291138" y="490538"/>
            <a:ext cx="3240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文字方塊 2"/>
          <p:cNvSpPr txBox="1">
            <a:spLocks noChangeArrowheads="1"/>
          </p:cNvSpPr>
          <p:nvPr/>
        </p:nvSpPr>
        <p:spPr bwMode="auto">
          <a:xfrm>
            <a:off x="5805488" y="2781300"/>
            <a:ext cx="32400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創意提供：江明勳老師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橢圓 3">
            <a:hlinkClick r:id="rId2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693863"/>
            <a:ext cx="5184775" cy="3449637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0" y="188913"/>
            <a:ext cx="3044825" cy="228282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840038"/>
            <a:ext cx="3419475" cy="241617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538" y="188913"/>
            <a:ext cx="4681537" cy="351631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6" name="橢圓 5">
            <a:hlinkClick r:id="rId4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52580" name="文字方塊 6"/>
          <p:cNvSpPr txBox="1">
            <a:spLocks noChangeArrowheads="1"/>
          </p:cNvSpPr>
          <p:nvPr/>
        </p:nvSpPr>
        <p:spPr bwMode="auto">
          <a:xfrm>
            <a:off x="4356100" y="4424363"/>
            <a:ext cx="32400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程式創作：陳榮坤老師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3705225"/>
            <a:ext cx="2706687" cy="2030413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75" y="1141413"/>
            <a:ext cx="3417888" cy="256381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363" y="188913"/>
            <a:ext cx="4689475" cy="351631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6" name="橢圓 5">
            <a:hlinkClick r:id="rId5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53605" name="文字方塊 6"/>
          <p:cNvSpPr txBox="1">
            <a:spLocks noChangeArrowheads="1"/>
          </p:cNvSpPr>
          <p:nvPr/>
        </p:nvSpPr>
        <p:spPr bwMode="auto">
          <a:xfrm>
            <a:off x="4643438" y="4424363"/>
            <a:ext cx="3241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程式創作：陳榮坤老師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1425575" y="476250"/>
            <a:ext cx="6913563" cy="1944688"/>
          </a:xfrm>
          <a:prstGeom prst="roundRect">
            <a:avLst/>
          </a:prstGeom>
          <a:solidFill>
            <a:schemeClr val="bg1">
              <a:lumMod val="65000"/>
              <a:alpha val="5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6000" b="1" dirty="0">
                <a:solidFill>
                  <a:srgbClr val="FF0000"/>
                </a:solidFill>
              </a:rPr>
              <a:t>T</a:t>
            </a:r>
            <a:r>
              <a:rPr kumimoji="0" lang="en-US" altLang="zh-TW" sz="4800" dirty="0">
                <a:solidFill>
                  <a:schemeClr val="tx1"/>
                </a:solidFill>
              </a:rPr>
              <a:t>aiwan</a:t>
            </a:r>
            <a:r>
              <a:rPr kumimoji="0" lang="en-US" altLang="zh-TW" sz="4800" dirty="0"/>
              <a:t> </a:t>
            </a:r>
            <a:r>
              <a:rPr kumimoji="0" lang="en-US" altLang="zh-TW" sz="6000" b="1" dirty="0" err="1">
                <a:solidFill>
                  <a:srgbClr val="FF0000"/>
                </a:solidFill>
              </a:rPr>
              <a:t>P</a:t>
            </a:r>
            <a:r>
              <a:rPr kumimoji="0" lang="en-US" altLang="zh-TW" sz="4800" dirty="0" err="1">
                <a:solidFill>
                  <a:schemeClr val="tx1"/>
                </a:solidFill>
              </a:rPr>
              <a:t>lurkers</a:t>
            </a:r>
            <a:r>
              <a:rPr kumimoji="0" lang="en-US" altLang="zh-TW" sz="4800" dirty="0"/>
              <a:t> </a:t>
            </a:r>
            <a:r>
              <a:rPr kumimoji="0" lang="en-US" altLang="zh-TW" sz="4800" dirty="0">
                <a:solidFill>
                  <a:schemeClr val="tx1"/>
                </a:solidFill>
              </a:rPr>
              <a:t>on</a:t>
            </a:r>
            <a:r>
              <a:rPr kumimoji="0" lang="en-US" altLang="zh-TW" sz="4800" dirty="0"/>
              <a:t> </a:t>
            </a:r>
            <a:r>
              <a:rPr kumimoji="0" lang="en-US" altLang="zh-TW" sz="6000" b="1" dirty="0">
                <a:solidFill>
                  <a:srgbClr val="FF0000"/>
                </a:solidFill>
              </a:rPr>
              <a:t>E</a:t>
            </a:r>
            <a:r>
              <a:rPr kumimoji="0" lang="en-US" altLang="zh-TW" sz="4800" dirty="0">
                <a:solidFill>
                  <a:schemeClr val="tx1"/>
                </a:solidFill>
              </a:rPr>
              <a:t>ducation</a:t>
            </a:r>
            <a:r>
              <a:rPr kumimoji="0" lang="en-US" altLang="zh-TW" sz="4800" dirty="0"/>
              <a:t> </a:t>
            </a:r>
            <a:r>
              <a:rPr kumimoji="0" lang="en-US" altLang="zh-TW" sz="4800" dirty="0">
                <a:solidFill>
                  <a:schemeClr val="tx1"/>
                </a:solidFill>
              </a:rPr>
              <a:t>&amp;</a:t>
            </a:r>
            <a:r>
              <a:rPr kumimoji="0" lang="en-US" altLang="zh-TW" sz="4800" dirty="0"/>
              <a:t> </a:t>
            </a:r>
            <a:r>
              <a:rPr kumimoji="0" lang="en-US" altLang="zh-TW" sz="6000" b="1" dirty="0">
                <a:solidFill>
                  <a:srgbClr val="FF0000"/>
                </a:solidFill>
              </a:rPr>
              <a:t>T</a:t>
            </a:r>
            <a:r>
              <a:rPr kumimoji="0" lang="en-US" altLang="zh-TW" sz="4800" dirty="0">
                <a:solidFill>
                  <a:schemeClr val="tx1"/>
                </a:solidFill>
              </a:rPr>
              <a:t>echnology</a:t>
            </a:r>
            <a:endParaRPr kumimoji="0" lang="zh-TW" altLang="en-US" sz="4800" dirty="0">
              <a:solidFill>
                <a:schemeClr val="tx1"/>
              </a:solidFill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179512" y="3140968"/>
            <a:ext cx="7128792" cy="1872209"/>
          </a:xfrm>
          <a:prstGeom prst="roundRect">
            <a:avLst/>
          </a:prstGeom>
          <a:solidFill>
            <a:schemeClr val="bg1">
              <a:lumMod val="65000"/>
              <a:alpha val="5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8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對教育和科技相關話題有興趣的</a:t>
            </a:r>
            <a:r>
              <a:rPr kumimoji="0" lang="zh-TW" altLang="en-US" sz="4800" b="1" strike="dblStrike" dirty="0">
                <a:solidFill>
                  <a:schemeClr val="bg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台灣</a:t>
            </a:r>
            <a:r>
              <a:rPr kumimoji="0" lang="zh-TW" altLang="en-US" sz="48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噗浪</a:t>
            </a:r>
            <a:r>
              <a:rPr kumimoji="0" lang="zh-TW" altLang="en-US" sz="48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客</a:t>
            </a:r>
            <a:endParaRPr kumimoji="0" lang="zh-TW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上-下雙向箭號 6"/>
          <p:cNvSpPr/>
          <p:nvPr/>
        </p:nvSpPr>
        <p:spPr>
          <a:xfrm>
            <a:off x="4211638" y="2205038"/>
            <a:ext cx="504825" cy="1079500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p-1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536" y="-387424"/>
            <a:ext cx="9749274" cy="6093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橢圓 3">
            <a:hlinkClick r:id="rId5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p-1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-243408"/>
            <a:ext cx="9684568" cy="60528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橢圓 3">
            <a:hlinkClick r:id="rId5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1" name="圖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333375"/>
            <a:ext cx="6573838" cy="397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2" name="文字方塊 2"/>
          <p:cNvSpPr txBox="1">
            <a:spLocks noChangeArrowheads="1"/>
          </p:cNvSpPr>
          <p:nvPr/>
        </p:nvSpPr>
        <p:spPr bwMode="auto">
          <a:xfrm>
            <a:off x="900113" y="4508500"/>
            <a:ext cx="25193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創意提供：噗友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  <a:p>
            <a:r>
              <a:rPr kumimoji="0" lang="zh-TW" altLang="en-US" sz="2400" b="1">
                <a:solidFill>
                  <a:srgbClr val="0070C0"/>
                </a:solidFill>
                <a:latin typeface="Calibri" pitchFamily="34" charset="0"/>
              </a:rPr>
              <a:t>測試修改：噗友</a:t>
            </a:r>
            <a:endParaRPr kumimoji="0" lang="en-US" altLang="zh-TW" sz="2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橢圓 3">
            <a:hlinkClick r:id="rId3" action="ppaction://hlinkfile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r="38757"/>
          <a:stretch/>
        </p:blipFill>
        <p:spPr>
          <a:xfrm>
            <a:off x="251520" y="0"/>
            <a:ext cx="5342234" cy="5813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9746" name="文字方塊 2"/>
          <p:cNvSpPr txBox="1">
            <a:spLocks noChangeArrowheads="1"/>
          </p:cNvSpPr>
          <p:nvPr/>
        </p:nvSpPr>
        <p:spPr bwMode="auto">
          <a:xfrm>
            <a:off x="5256213" y="746125"/>
            <a:ext cx="3887787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張哲剛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(</a:t>
            </a:r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～阿剛～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)</a:t>
            </a:r>
          </a:p>
          <a:p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雲林縣成功國小</a:t>
            </a:r>
          </a:p>
        </p:txBody>
      </p:sp>
      <p:sp>
        <p:nvSpPr>
          <p:cNvPr id="159747" name="文字方塊 4"/>
          <p:cNvSpPr txBox="1">
            <a:spLocks noChangeArrowheads="1"/>
          </p:cNvSpPr>
          <p:nvPr/>
        </p:nvSpPr>
        <p:spPr bwMode="auto">
          <a:xfrm>
            <a:off x="5508625" y="1844675"/>
            <a:ext cx="3995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</a:rPr>
              <a:t>http://www.plurk.com/kentxchang</a:t>
            </a:r>
            <a:endParaRPr lang="zh-TW" altLang="en-US"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843808" y="26876"/>
            <a:ext cx="5184576" cy="51845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-541338" y="3860800"/>
            <a:ext cx="7772401" cy="1470025"/>
          </a:xfrm>
        </p:spPr>
        <p:txBody>
          <a:bodyPr/>
          <a:lstStyle/>
          <a:p>
            <a:pPr>
              <a:defRPr/>
            </a:pPr>
            <a:r>
              <a:rPr lang="en-US" altLang="zh-TW" sz="6600" b="1" dirty="0" smtClean="0">
                <a:solidFill>
                  <a:schemeClr val="accent6">
                    <a:lumMod val="75000"/>
                  </a:schemeClr>
                </a:solidFill>
              </a:rPr>
              <a:t>Ezgo8 for TPET</a:t>
            </a:r>
            <a:endParaRPr lang="zh-TW" altLang="en-US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l="23538" t="376" r="9912" b="376"/>
          <a:stretch/>
        </p:blipFill>
        <p:spPr>
          <a:xfrm>
            <a:off x="0" y="0"/>
            <a:ext cx="5333171" cy="5965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2818" name="文字方塊 2"/>
          <p:cNvSpPr txBox="1">
            <a:spLocks noChangeArrowheads="1"/>
          </p:cNvSpPr>
          <p:nvPr/>
        </p:nvSpPr>
        <p:spPr bwMode="auto">
          <a:xfrm>
            <a:off x="4932363" y="746125"/>
            <a:ext cx="4427537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葉士昇</a:t>
            </a:r>
            <a:r>
              <a:rPr lang="en-US" altLang="zh-TW" sz="3600" b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</a:rPr>
              <a:t>(deediao-R)</a:t>
            </a:r>
          </a:p>
          <a:p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高雄市民權國小</a:t>
            </a:r>
          </a:p>
        </p:txBody>
      </p:sp>
      <p:sp>
        <p:nvSpPr>
          <p:cNvPr id="162819" name="文字方塊 4"/>
          <p:cNvSpPr txBox="1">
            <a:spLocks noChangeArrowheads="1"/>
          </p:cNvSpPr>
          <p:nvPr/>
        </p:nvSpPr>
        <p:spPr bwMode="auto">
          <a:xfrm>
            <a:off x="5148263" y="1844675"/>
            <a:ext cx="3995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>
                <a:solidFill>
                  <a:srgbClr val="000000"/>
                </a:solidFill>
              </a:rPr>
              <a:t>http://www.plurk.com/deediao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DSC001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60648" y="-243408"/>
            <a:ext cx="12011751" cy="60486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字方塊 4"/>
          <p:cNvSpPr txBox="1"/>
          <p:nvPr/>
        </p:nvSpPr>
        <p:spPr>
          <a:xfrm>
            <a:off x="539750" y="260350"/>
            <a:ext cx="3095625" cy="83185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4800" dirty="0" err="1">
                <a:solidFill>
                  <a:schemeClr val="bg1"/>
                </a:solidFill>
                <a:latin typeface="+mn-lt"/>
                <a:ea typeface="+mn-ea"/>
              </a:rPr>
              <a:t>Crazyipad</a:t>
            </a:r>
            <a:endParaRPr kumimoji="0" lang="zh-TW" altLang="en-US" sz="48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" name="橢圓 3">
            <a:hlinkClick r:id="rId4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83568" y="1628800"/>
            <a:ext cx="3672408" cy="367240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0" y="68263"/>
            <a:ext cx="3328988" cy="46545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4845050"/>
            <a:ext cx="6408737" cy="798513"/>
          </a:xfrm>
        </p:spPr>
        <p:txBody>
          <a:bodyPr/>
          <a:lstStyle/>
          <a:p>
            <a:pPr>
              <a:defRPr/>
            </a:pPr>
            <a:r>
              <a:rPr lang="en-US" altLang="zh-TW" sz="6000" b="1" dirty="0" err="1" smtClean="0">
                <a:solidFill>
                  <a:schemeClr val="accent6">
                    <a:lumMod val="75000"/>
                  </a:schemeClr>
                </a:solidFill>
              </a:rPr>
              <a:t>Asuites</a:t>
            </a:r>
            <a:r>
              <a:rPr lang="en-US" altLang="zh-TW" sz="6000" b="1" dirty="0" smtClean="0">
                <a:solidFill>
                  <a:schemeClr val="accent6">
                    <a:lumMod val="75000"/>
                  </a:schemeClr>
                </a:solidFill>
              </a:rPr>
              <a:t> for TPET</a:t>
            </a:r>
            <a:endParaRPr lang="zh-TW" altLang="en-US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39576"/>
          <a:stretch/>
        </p:blipFill>
        <p:spPr>
          <a:xfrm>
            <a:off x="3510136" y="116632"/>
            <a:ext cx="4363398" cy="482023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250825" y="1792288"/>
            <a:ext cx="338455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>
              <a:defRPr/>
            </a:pPr>
            <a:r>
              <a:rPr kumimoji="0" lang="zh-TW" altLang="en-US" sz="9600" b="1" u="sng" dirty="0" smtClean="0">
                <a:solidFill>
                  <a:schemeClr val="accent6">
                    <a:lumMod val="75000"/>
                  </a:schemeClr>
                </a:solidFill>
                <a:latin typeface="Brush Script MT" pitchFamily="66" charset="0"/>
                <a:ea typeface="微軟正黑體" pitchFamily="34" charset="-120"/>
              </a:rPr>
              <a:t>青睞</a:t>
            </a:r>
            <a:endParaRPr kumimoji="0" lang="zh-TW" altLang="en-US" sz="9600" b="1" u="sng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IMG_77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613" y="0"/>
            <a:ext cx="4498975" cy="6078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8" y="476250"/>
            <a:ext cx="6373812" cy="208915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050" y="3303588"/>
            <a:ext cx="2282825" cy="216217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6" name="上-下雙向箭號 5"/>
          <p:cNvSpPr/>
          <p:nvPr/>
        </p:nvSpPr>
        <p:spPr>
          <a:xfrm>
            <a:off x="4464050" y="2444750"/>
            <a:ext cx="503238" cy="935038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0"/>
            <a:ext cx="4498975" cy="5945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l="3915" t="7333" r="10158" b="5333"/>
          <a:stretch/>
        </p:blipFill>
        <p:spPr>
          <a:xfrm rot="903694">
            <a:off x="5580112" y="476672"/>
            <a:ext cx="2846729" cy="3871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標題 1"/>
          <p:cNvSpPr>
            <a:spLocks noGrp="1"/>
          </p:cNvSpPr>
          <p:nvPr>
            <p:ph type="ctrTitle"/>
          </p:nvPr>
        </p:nvSpPr>
        <p:spPr>
          <a:xfrm>
            <a:off x="539750" y="2205038"/>
            <a:ext cx="8112125" cy="1223962"/>
          </a:xfrm>
        </p:spPr>
        <p:txBody>
          <a:bodyPr/>
          <a:lstStyle/>
          <a:p>
            <a:pPr algn="l" eaLnBrk="1" hangingPunct="1"/>
            <a:r>
              <a:rPr lang="en-US" altLang="zh-TW" sz="6000" b="1" smtClean="0">
                <a:latin typeface="微軟正黑體"/>
                <a:ea typeface="微軟正黑體"/>
                <a:cs typeface="微軟正黑體"/>
              </a:rPr>
              <a:t>5%</a:t>
            </a:r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創作，</a:t>
            </a:r>
            <a:r>
              <a:rPr lang="en-US" altLang="zh-TW" sz="6000" b="1" smtClean="0">
                <a:latin typeface="微軟正黑體"/>
                <a:ea typeface="微軟正黑體"/>
                <a:cs typeface="微軟正黑體"/>
              </a:rPr>
              <a:t>95%</a:t>
            </a:r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共享</a:t>
            </a:r>
            <a:r>
              <a:rPr lang="en-US" altLang="zh-TW" sz="6000" b="1" smtClean="0">
                <a:latin typeface="微軟正黑體"/>
                <a:ea typeface="微軟正黑體"/>
                <a:cs typeface="微軟正黑體"/>
              </a:rPr>
              <a:t/>
            </a:r>
            <a:br>
              <a:rPr lang="en-US" altLang="zh-TW" sz="6000" b="1" smtClean="0">
                <a:latin typeface="微軟正黑體"/>
                <a:ea typeface="微軟正黑體"/>
                <a:cs typeface="微軟正黑體"/>
              </a:rPr>
            </a:br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              </a:t>
            </a:r>
            <a:r>
              <a:rPr lang="zh-TW" altLang="en-US" sz="2800" b="1" smtClean="0">
                <a:latin typeface="微軟正黑體"/>
                <a:ea typeface="微軟正黑體"/>
                <a:cs typeface="微軟正黑體"/>
              </a:rPr>
              <a:t>～  丁志仁</a:t>
            </a:r>
            <a:r>
              <a:rPr lang="en-US" altLang="zh-TW" sz="2800" b="1" smtClean="0">
                <a:latin typeface="微軟正黑體"/>
                <a:ea typeface="微軟正黑體"/>
                <a:cs typeface="微軟正黑體"/>
              </a:rPr>
              <a:t>(OSSACC </a:t>
            </a:r>
            <a:r>
              <a:rPr lang="zh-TW" altLang="en-US" sz="2800" b="1" smtClean="0">
                <a:latin typeface="微軟正黑體"/>
                <a:ea typeface="微軟正黑體"/>
                <a:cs typeface="微軟正黑體"/>
              </a:rPr>
              <a:t>計畫主持人</a:t>
            </a:r>
            <a:r>
              <a:rPr lang="en-US" altLang="zh-TW" sz="2800" b="1" smtClean="0">
                <a:latin typeface="微軟正黑體"/>
                <a:ea typeface="微軟正黑體"/>
                <a:cs typeface="微軟正黑體"/>
              </a:rPr>
              <a:t>)</a:t>
            </a:r>
            <a:r>
              <a:rPr lang="en-US" altLang="zh-TW" smtClean="0"/>
              <a:t/>
            </a:r>
            <a:br>
              <a:rPr lang="en-US" altLang="zh-TW" smtClean="0"/>
            </a:br>
            <a:endParaRPr lang="zh-TW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95535" y="1735755"/>
            <a:ext cx="8208913" cy="201317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橢圓 4">
            <a:hlinkClick r:id="rId4"/>
          </p:cNvPr>
          <p:cNvSpPr/>
          <p:nvPr/>
        </p:nvSpPr>
        <p:spPr>
          <a:xfrm>
            <a:off x="8280400" y="5256213"/>
            <a:ext cx="250825" cy="252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標題 1"/>
          <p:cNvSpPr>
            <a:spLocks noGrp="1"/>
          </p:cNvSpPr>
          <p:nvPr>
            <p:ph type="ctrTitle"/>
          </p:nvPr>
        </p:nvSpPr>
        <p:spPr>
          <a:xfrm>
            <a:off x="539750" y="836613"/>
            <a:ext cx="8112125" cy="5040312"/>
          </a:xfrm>
        </p:spPr>
        <p:txBody>
          <a:bodyPr/>
          <a:lstStyle/>
          <a:p>
            <a:pPr algn="l" eaLnBrk="1" hangingPunct="1"/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每個老師都像是一座孤島，但願我們都能花點時間，搭個小橋，彼此拜訪 </a:t>
            </a:r>
            <a:r>
              <a:rPr lang="zh-TW" altLang="en-US" sz="2800" b="1" smtClean="0">
                <a:latin typeface="微軟正黑體"/>
                <a:ea typeface="微軟正黑體"/>
                <a:cs typeface="微軟正黑體"/>
              </a:rPr>
              <a:t>～  江明勳</a:t>
            </a:r>
            <a:r>
              <a:rPr lang="en-US" altLang="zh-TW" sz="2800" b="1" smtClean="0">
                <a:latin typeface="微軟正黑體"/>
                <a:ea typeface="微軟正黑體"/>
                <a:cs typeface="微軟正黑體"/>
              </a:rPr>
              <a:t>(glglace</a:t>
            </a:r>
            <a:r>
              <a:rPr lang="zh-TW" altLang="en-US" sz="2800" b="1" smtClean="0">
                <a:latin typeface="微軟正黑體"/>
                <a:ea typeface="微軟正黑體"/>
                <a:cs typeface="微軟正黑體"/>
              </a:rPr>
              <a:t>蠅狼</a:t>
            </a:r>
            <a:r>
              <a:rPr lang="en-US" altLang="zh-TW" sz="2800" b="1" smtClean="0">
                <a:latin typeface="微軟正黑體"/>
                <a:ea typeface="微軟正黑體"/>
                <a:cs typeface="微軟正黑體"/>
              </a:rPr>
              <a:t>)</a:t>
            </a:r>
            <a:r>
              <a:rPr lang="en-US" altLang="zh-TW" smtClean="0"/>
              <a:t/>
            </a:r>
            <a:br>
              <a:rPr lang="en-US" altLang="zh-TW" smtClean="0"/>
            </a:br>
            <a:endParaRPr lang="zh-TW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標題 1"/>
          <p:cNvSpPr>
            <a:spLocks noGrp="1"/>
          </p:cNvSpPr>
          <p:nvPr>
            <p:ph type="ctrTitle"/>
          </p:nvPr>
        </p:nvSpPr>
        <p:spPr>
          <a:xfrm>
            <a:off x="179388" y="1628775"/>
            <a:ext cx="8856662" cy="1971675"/>
          </a:xfrm>
        </p:spPr>
        <p:txBody>
          <a:bodyPr/>
          <a:lstStyle/>
          <a:p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如果想走得快，要自己走</a:t>
            </a:r>
            <a:r>
              <a:rPr lang="en-US" altLang="zh-TW" sz="6000" b="1" smtClean="0">
                <a:latin typeface="微軟正黑體"/>
                <a:ea typeface="微軟正黑體"/>
                <a:cs typeface="微軟正黑體"/>
              </a:rPr>
              <a:t/>
            </a:r>
            <a:br>
              <a:rPr lang="en-US" altLang="zh-TW" sz="6000" b="1" smtClean="0">
                <a:latin typeface="微軟正黑體"/>
                <a:ea typeface="微軟正黑體"/>
                <a:cs typeface="微軟正黑體"/>
              </a:rPr>
            </a:br>
            <a:r>
              <a:rPr lang="zh-TW" altLang="en-US" sz="6000" b="1" smtClean="0">
                <a:latin typeface="微軟正黑體"/>
                <a:ea typeface="微軟正黑體"/>
                <a:cs typeface="微軟正黑體"/>
              </a:rPr>
              <a:t>如果想走得久，要找些伴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10444" r="10444" b="3555"/>
          <a:stretch/>
        </p:blipFill>
        <p:spPr>
          <a:xfrm>
            <a:off x="2625688" y="4976"/>
            <a:ext cx="3588608" cy="43748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2411413" y="4005263"/>
            <a:ext cx="4321175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>
              <a:defRPr/>
            </a:pPr>
            <a:r>
              <a:rPr kumimoji="0" lang="zh-TW" altLang="en-US" sz="9600" b="1" dirty="0" smtClean="0">
                <a:solidFill>
                  <a:schemeClr val="accent6">
                    <a:lumMod val="75000"/>
                  </a:schemeClr>
                </a:solidFill>
                <a:latin typeface="Brush Script MT" pitchFamily="66" charset="0"/>
                <a:ea typeface="微軟正黑體" pitchFamily="34" charset="-120"/>
              </a:rPr>
              <a:t>感恩</a:t>
            </a:r>
            <a:endParaRPr kumimoji="0" lang="zh-TW" altLang="en-US" sz="9600" b="1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42988" y="2806700"/>
            <a:ext cx="4033837" cy="19431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sz="12800" b="1" u="sng" dirty="0" smtClean="0">
                <a:solidFill>
                  <a:schemeClr val="accent6">
                    <a:lumMod val="75000"/>
                  </a:schemeClr>
                </a:solidFill>
                <a:latin typeface="Brush Script MT" pitchFamily="66" charset="0"/>
                <a:ea typeface="微軟正黑體" pitchFamily="34" charset="-120"/>
              </a:rPr>
              <a:t>特色</a:t>
            </a:r>
            <a:endParaRPr lang="zh-TW" altLang="en-US" sz="12800" b="1" u="sng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39046" r="8096" b="5238"/>
          <a:stretch/>
        </p:blipFill>
        <p:spPr>
          <a:xfrm>
            <a:off x="4860032" y="548680"/>
            <a:ext cx="2518613" cy="45153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V Boli" pitchFamily="2" charset="0"/>
                <a:ea typeface="微軟正黑體" pitchFamily="34" charset="-120"/>
                <a:cs typeface="MV Boli" pitchFamily="2" charset="0"/>
              </a:rPr>
              <a:t>1</a:t>
            </a:r>
            <a:r>
              <a:rPr lang="en-US" altLang="zh-TW" sz="1200" b="1" dirty="0" smtClean="0">
                <a:latin typeface="MV Boli" pitchFamily="2" charset="0"/>
                <a:ea typeface="微軟正黑體" pitchFamily="34" charset="-120"/>
                <a:cs typeface="MV Boli" pitchFamily="2" charset="0"/>
              </a:rPr>
              <a:t> </a:t>
            </a:r>
            <a:r>
              <a:rPr lang="zh-TW" altLang="en-US" sz="7200" b="1" dirty="0" smtClean="0">
                <a:latin typeface="微軟正黑體" pitchFamily="34" charset="-120"/>
                <a:ea typeface="微軟正黑體" pitchFamily="34" charset="-120"/>
              </a:rPr>
              <a:t>簡單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標題 1"/>
          <p:cNvSpPr>
            <a:spLocks noGrp="1"/>
          </p:cNvSpPr>
          <p:nvPr>
            <p:ph type="title"/>
          </p:nvPr>
        </p:nvSpPr>
        <p:spPr>
          <a:xfrm>
            <a:off x="0" y="1268413"/>
            <a:ext cx="9144000" cy="3384550"/>
          </a:xfrm>
        </p:spPr>
        <p:txBody>
          <a:bodyPr/>
          <a:lstStyle/>
          <a:p>
            <a:pPr eaLnBrk="1" hangingPunct="1"/>
            <a:r>
              <a:rPr lang="zh-TW" altLang="en-US" sz="7200" b="1" smtClean="0">
                <a:latin typeface="微軟正黑體"/>
                <a:ea typeface="微軟正黑體"/>
                <a:cs typeface="微軟正黑體"/>
              </a:rPr>
              <a:t>一群自認為正常人的瘋子</a:t>
            </a:r>
            <a:r>
              <a:rPr lang="en-US" altLang="zh-TW" sz="7200" b="1" smtClean="0">
                <a:latin typeface="微軟正黑體"/>
                <a:ea typeface="微軟正黑體"/>
                <a:cs typeface="微軟正黑體"/>
              </a:rPr>
              <a:t/>
            </a:r>
            <a:br>
              <a:rPr lang="en-US" altLang="zh-TW" sz="7200" b="1" smtClean="0">
                <a:latin typeface="微軟正黑體"/>
                <a:ea typeface="微軟正黑體"/>
                <a:cs typeface="微軟正黑體"/>
              </a:rPr>
            </a:br>
            <a:r>
              <a:rPr lang="en-US" altLang="zh-TW" sz="3600" b="1" smtClean="0">
                <a:latin typeface="微軟正黑體"/>
                <a:ea typeface="微軟正黑體"/>
                <a:cs typeface="微軟正黑體"/>
              </a:rPr>
              <a:t>                                     </a:t>
            </a:r>
            <a:r>
              <a:rPr lang="zh-TW" altLang="en-US" sz="3600" b="1" smtClean="0">
                <a:latin typeface="微軟正黑體"/>
                <a:ea typeface="微軟正黑體"/>
                <a:cs typeface="微軟正黑體"/>
              </a:rPr>
              <a:t>～吳月鈴</a:t>
            </a:r>
            <a:r>
              <a:rPr lang="en-US" altLang="zh-TW" sz="3600" b="1" smtClean="0">
                <a:latin typeface="微軟正黑體"/>
                <a:ea typeface="微軟正黑體"/>
                <a:cs typeface="微軟正黑體"/>
              </a:rPr>
              <a:t>(bell5)</a:t>
            </a:r>
            <a:endParaRPr lang="zh-TW" altLang="en-US" sz="3600" b="1" smtClean="0">
              <a:latin typeface="微軟正黑體"/>
              <a:ea typeface="微軟正黑體"/>
              <a:cs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V Boli" pitchFamily="2" charset="0"/>
                <a:ea typeface="微軟正黑體" pitchFamily="34" charset="-120"/>
                <a:cs typeface="MV Boli" pitchFamily="2" charset="0"/>
              </a:rPr>
              <a:t>2</a:t>
            </a:r>
            <a:r>
              <a:rPr lang="en-US" altLang="zh-TW" sz="1200" b="1" dirty="0" smtClean="0">
                <a:latin typeface="MV Boli" pitchFamily="2" charset="0"/>
                <a:ea typeface="微軟正黑體" pitchFamily="34" charset="-120"/>
                <a:cs typeface="MV Boli" pitchFamily="2" charset="0"/>
              </a:rPr>
              <a:t> </a:t>
            </a:r>
            <a:r>
              <a:rPr lang="zh-TW" altLang="en-US" sz="7200" b="1" dirty="0" smtClean="0">
                <a:latin typeface="微軟正黑體" pitchFamily="34" charset="-120"/>
                <a:ea typeface="微軟正黑體" pitchFamily="34" charset="-120"/>
              </a:rPr>
              <a:t>貼近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4983</TotalTime>
  <Words>1472</Words>
  <Application>Microsoft Office PowerPoint</Application>
  <PresentationFormat>如螢幕大小 (4:3)</PresentationFormat>
  <Paragraphs>102</Paragraphs>
  <Slides>55</Slides>
  <Notes>24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簡報設計範本</vt:lpstr>
      </vt:variant>
      <vt:variant>
        <vt:i4>8</vt:i4>
      </vt:variant>
      <vt:variant>
        <vt:lpstr>投影片標題</vt:lpstr>
      </vt:variant>
      <vt:variant>
        <vt:i4>55</vt:i4>
      </vt:variant>
    </vt:vector>
  </HeadingPairs>
  <TitlesOfParts>
    <vt:vector size="71" baseType="lpstr">
      <vt:lpstr>Calibri</vt:lpstr>
      <vt:lpstr>新細明體</vt:lpstr>
      <vt:lpstr>Arial</vt:lpstr>
      <vt:lpstr>微軟正黑體</vt:lpstr>
      <vt:lpstr>MS PGothic</vt:lpstr>
      <vt:lpstr>Brush Script MT</vt:lpstr>
      <vt:lpstr>MV Boli</vt:lpstr>
      <vt:lpstr>標楷體</vt:lpstr>
      <vt:lpstr>Office 佈景主題</vt:lpstr>
      <vt:lpstr>1_Office 佈景主題</vt:lpstr>
      <vt:lpstr>2_Office 佈景主題</vt:lpstr>
      <vt:lpstr>3_Office 佈景主題</vt:lpstr>
      <vt:lpstr>4_Office 佈景主題</vt:lpstr>
      <vt:lpstr>5_Office 佈景主題</vt:lpstr>
      <vt:lpstr>6_Office 佈景主題</vt:lpstr>
      <vt:lpstr>7_Office 佈景主題</vt:lpstr>
      <vt:lpstr>教學小遊戲</vt:lpstr>
      <vt:lpstr>身世</vt:lpstr>
      <vt:lpstr>投影片 3</vt:lpstr>
      <vt:lpstr>投影片 4</vt:lpstr>
      <vt:lpstr>投影片 5</vt:lpstr>
      <vt:lpstr>特色</vt:lpstr>
      <vt:lpstr>1 簡單</vt:lpstr>
      <vt:lpstr>一群自認為正常人的瘋子                                      ～吳月鈴(bell5)</vt:lpstr>
      <vt:lpstr>2 貼近</vt:lpstr>
      <vt:lpstr>噗浪的神奇之處就在於，即使只是聊聊天、看看別人在做什麼，也會有收穫！                                  ～江明勳(蠅狼glglace)</vt:lpstr>
      <vt:lpstr>3 創意</vt:lpstr>
      <vt:lpstr>仿TEDx 講座</vt:lpstr>
      <vt:lpstr>市集式課程</vt:lpstr>
      <vt:lpstr>「隱藏版」驚喜</vt:lpstr>
      <vt:lpstr>心跳300</vt:lpstr>
      <vt:lpstr>Google只能搜尋電腦裡面的文字資料，而噗浪卻能搜尋人腦裡面的資料！                                  ～江明勳(蠅狼glglace)</vt:lpstr>
      <vt:lpstr>4 熱情</vt:lpstr>
      <vt:lpstr>一個簡單的想法會像癌細胞一樣擴散，最後演變成行動～(電影全面啟動)</vt:lpstr>
      <vt:lpstr>產出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Ezgo8 for TPET</vt:lpstr>
      <vt:lpstr>投影片 45</vt:lpstr>
      <vt:lpstr>投影片 46</vt:lpstr>
      <vt:lpstr>Asuites for TPET</vt:lpstr>
      <vt:lpstr>投影片 48</vt:lpstr>
      <vt:lpstr>投影片 49</vt:lpstr>
      <vt:lpstr>投影片 50</vt:lpstr>
      <vt:lpstr>5%創作，95%共享               ～  丁志仁(OSSACC 計畫主持人) </vt:lpstr>
      <vt:lpstr>投影片 52</vt:lpstr>
      <vt:lpstr>每個老師都像是一座孤島，但願我們都能花點時間，搭個小橋，彼此拜訪 ～  江明勳(glglace蠅狼) </vt:lpstr>
      <vt:lpstr>如果想走得快，要自己走 如果想走得久，要找些伴</vt:lpstr>
      <vt:lpstr>投影片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非噗不可</dc:title>
  <dc:creator>hsuliang</dc:creator>
  <cp:lastModifiedBy>frank</cp:lastModifiedBy>
  <cp:revision>77</cp:revision>
  <dcterms:created xsi:type="dcterms:W3CDTF">2011-08-22T01:50:26Z</dcterms:created>
  <dcterms:modified xsi:type="dcterms:W3CDTF">2011-10-20T08:24:47Z</dcterms:modified>
</cp:coreProperties>
</file>