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425" r:id="rId3"/>
    <p:sldId id="421" r:id="rId4"/>
    <p:sldId id="492" r:id="rId5"/>
    <p:sldId id="494" r:id="rId6"/>
    <p:sldId id="481" r:id="rId7"/>
    <p:sldId id="482" r:id="rId8"/>
    <p:sldId id="480" r:id="rId9"/>
    <p:sldId id="495" r:id="rId10"/>
    <p:sldId id="470" r:id="rId11"/>
    <p:sldId id="423" r:id="rId12"/>
    <p:sldId id="263" r:id="rId13"/>
  </p:sldIdLst>
  <p:sldSz cx="9144000" cy="6858000" type="screen4x3"/>
  <p:notesSz cx="6797675" cy="987425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sz="2400" kern="1200" baseline="-25000">
        <a:solidFill>
          <a:schemeClr val="tx1"/>
        </a:solidFill>
        <a:latin typeface="Arial" pitchFamily="34" charset="0"/>
        <a:ea typeface="標楷體" pitchFamily="65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 baseline="-25000">
        <a:solidFill>
          <a:schemeClr val="tx1"/>
        </a:solidFill>
        <a:latin typeface="Arial" pitchFamily="34" charset="0"/>
        <a:ea typeface="標楷體" pitchFamily="65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 baseline="-25000">
        <a:solidFill>
          <a:schemeClr val="tx1"/>
        </a:solidFill>
        <a:latin typeface="Arial" pitchFamily="34" charset="0"/>
        <a:ea typeface="標楷體" pitchFamily="65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 baseline="-25000">
        <a:solidFill>
          <a:schemeClr val="tx1"/>
        </a:solidFill>
        <a:latin typeface="Arial" pitchFamily="34" charset="0"/>
        <a:ea typeface="標楷體" pitchFamily="65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 baseline="-25000">
        <a:solidFill>
          <a:schemeClr val="tx1"/>
        </a:solidFill>
        <a:latin typeface="Arial" pitchFamily="34" charset="0"/>
        <a:ea typeface="標楷體" pitchFamily="65" charset="-120"/>
        <a:cs typeface="+mn-cs"/>
      </a:defRPr>
    </a:lvl5pPr>
    <a:lvl6pPr marL="2286000" algn="l" defTabSz="914400" rtl="0" eaLnBrk="1" latinLnBrk="0" hangingPunct="1">
      <a:defRPr kumimoji="1" sz="2400" kern="1200" baseline="-25000">
        <a:solidFill>
          <a:schemeClr val="tx1"/>
        </a:solidFill>
        <a:latin typeface="Arial" pitchFamily="34" charset="0"/>
        <a:ea typeface="標楷體" pitchFamily="65" charset="-120"/>
        <a:cs typeface="+mn-cs"/>
      </a:defRPr>
    </a:lvl6pPr>
    <a:lvl7pPr marL="2743200" algn="l" defTabSz="914400" rtl="0" eaLnBrk="1" latinLnBrk="0" hangingPunct="1">
      <a:defRPr kumimoji="1" sz="2400" kern="1200" baseline="-25000">
        <a:solidFill>
          <a:schemeClr val="tx1"/>
        </a:solidFill>
        <a:latin typeface="Arial" pitchFamily="34" charset="0"/>
        <a:ea typeface="標楷體" pitchFamily="65" charset="-120"/>
        <a:cs typeface="+mn-cs"/>
      </a:defRPr>
    </a:lvl7pPr>
    <a:lvl8pPr marL="3200400" algn="l" defTabSz="914400" rtl="0" eaLnBrk="1" latinLnBrk="0" hangingPunct="1">
      <a:defRPr kumimoji="1" sz="2400" kern="1200" baseline="-25000">
        <a:solidFill>
          <a:schemeClr val="tx1"/>
        </a:solidFill>
        <a:latin typeface="Arial" pitchFamily="34" charset="0"/>
        <a:ea typeface="標楷體" pitchFamily="65" charset="-120"/>
        <a:cs typeface="+mn-cs"/>
      </a:defRPr>
    </a:lvl8pPr>
    <a:lvl9pPr marL="3657600" algn="l" defTabSz="914400" rtl="0" eaLnBrk="1" latinLnBrk="0" hangingPunct="1">
      <a:defRPr kumimoji="1" sz="2400" kern="1200" baseline="-25000">
        <a:solidFill>
          <a:schemeClr val="tx1"/>
        </a:solidFill>
        <a:latin typeface="Arial" pitchFamily="34" charset="0"/>
        <a:ea typeface="標楷體" pitchFamily="65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33CC"/>
    <a:srgbClr val="C63B04"/>
    <a:srgbClr val="003399"/>
    <a:srgbClr val="000099"/>
    <a:srgbClr val="006600"/>
    <a:srgbClr val="953735"/>
    <a:srgbClr val="FF6600"/>
    <a:srgbClr val="FF99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中等深淺樣式 4 - 輔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C2FFA5D-87B4-456A-9821-1D502468CF0F}" styleName="佈景主題樣式 1 - 輔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52" autoAdjust="0"/>
    <p:restoredTop sz="91870" autoAdjust="0"/>
  </p:normalViewPr>
  <p:slideViewPr>
    <p:cSldViewPr>
      <p:cViewPr>
        <p:scale>
          <a:sx n="70" d="100"/>
          <a:sy n="70" d="100"/>
        </p:scale>
        <p:origin x="-450" y="-276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3954" y="-84"/>
      </p:cViewPr>
      <p:guideLst>
        <p:guide orient="horz" pos="3110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47" tIns="43973" rIns="87947" bIns="43973" numCol="1" anchor="t" anchorCtr="0" compatLnSpc="1">
            <a:prstTxWarp prst="textNoShape">
              <a:avLst/>
            </a:prstTxWarp>
          </a:bodyPr>
          <a:lstStyle>
            <a:lvl1pPr algn="l" defTabSz="879475" eaLnBrk="0" hangingPunct="0">
              <a:defRPr sz="1200" baseline="0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47" tIns="43973" rIns="87947" bIns="43973" numCol="1" anchor="t" anchorCtr="0" compatLnSpc="1">
            <a:prstTxWarp prst="textNoShape">
              <a:avLst/>
            </a:prstTxWarp>
          </a:bodyPr>
          <a:lstStyle>
            <a:lvl1pPr algn="r" defTabSz="879475" eaLnBrk="0" hangingPunct="0">
              <a:defRPr sz="1200" baseline="0">
                <a:latin typeface="Arial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fld id="{C907D91F-DF67-40CA-9709-F5A17BB0D0C3}" type="datetimeFigureOut">
              <a:rPr lang="zh-TW" altLang="en-US"/>
              <a:pPr>
                <a:defRPr/>
              </a:pPr>
              <a:t>2012/10/4</a:t>
            </a:fld>
            <a:endParaRPr lang="en-US" altLang="zh-TW"/>
          </a:p>
        </p:txBody>
      </p:sp>
      <p:sp>
        <p:nvSpPr>
          <p:cNvPr id="1884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47" tIns="43973" rIns="87947" bIns="43973" numCol="1" anchor="b" anchorCtr="0" compatLnSpc="1">
            <a:prstTxWarp prst="textNoShape">
              <a:avLst/>
            </a:prstTxWarp>
          </a:bodyPr>
          <a:lstStyle>
            <a:lvl1pPr algn="l" defTabSz="879475" eaLnBrk="0" hangingPunct="0">
              <a:defRPr sz="1200" baseline="0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884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47" tIns="43973" rIns="87947" bIns="43973" numCol="1" anchor="b" anchorCtr="0" compatLnSpc="1">
            <a:prstTxWarp prst="textNoShape">
              <a:avLst/>
            </a:prstTxWarp>
          </a:bodyPr>
          <a:lstStyle>
            <a:lvl1pPr algn="r" defTabSz="879475" eaLnBrk="0" hangingPunct="0">
              <a:defRPr sz="1200" baseline="0">
                <a:latin typeface="Arial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fld id="{4F7D928C-31C4-4393-9C9C-CF7BBB02E52B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xmlns="" val="26225962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264" tIns="47632" rIns="95264" bIns="47632" numCol="1" anchor="t" anchorCtr="0" compatLnSpc="1">
            <a:prstTxWarp prst="textNoShape">
              <a:avLst/>
            </a:prstTxWarp>
          </a:bodyPr>
          <a:lstStyle>
            <a:lvl1pPr algn="l" defTabSz="952500">
              <a:defRPr sz="1300" baseline="0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264" tIns="47632" rIns="95264" bIns="47632" numCol="1" anchor="t" anchorCtr="0" compatLnSpc="1">
            <a:prstTxWarp prst="textNoShape">
              <a:avLst/>
            </a:prstTxWarp>
          </a:bodyPr>
          <a:lstStyle>
            <a:lvl1pPr algn="r" defTabSz="952500">
              <a:defRPr sz="1300" baseline="0">
                <a:latin typeface="Arial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fld id="{C5738BE4-EAA9-40B5-9E07-A6A95FE0043E}" type="datetimeFigureOut">
              <a:rPr lang="zh-TW" altLang="en-US"/>
              <a:pPr>
                <a:defRPr/>
              </a:pPr>
              <a:t>2012/10/4</a:t>
            </a:fld>
            <a:endParaRPr lang="en-US" altLang="zh-TW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41363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TW" altLang="en-US" noProof="0" smtClean="0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 bwMode="auto">
          <a:xfrm>
            <a:off x="679450" y="4689475"/>
            <a:ext cx="5438775" cy="444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264" tIns="47632" rIns="95264" bIns="4763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noProof="0" smtClean="0"/>
              <a:t>按一下以編輯母片文字樣式</a:t>
            </a:r>
          </a:p>
          <a:p>
            <a:pPr lvl="1"/>
            <a:r>
              <a:rPr lang="zh-TW" altLang="en-US" noProof="0" smtClean="0"/>
              <a:t>第二層</a:t>
            </a:r>
          </a:p>
          <a:p>
            <a:pPr lvl="2"/>
            <a:r>
              <a:rPr lang="zh-TW" altLang="en-US" noProof="0" smtClean="0"/>
              <a:t>第三層</a:t>
            </a:r>
          </a:p>
          <a:p>
            <a:pPr lvl="3"/>
            <a:r>
              <a:rPr lang="zh-TW" altLang="en-US" noProof="0" smtClean="0"/>
              <a:t>第四層</a:t>
            </a:r>
          </a:p>
          <a:p>
            <a:pPr lvl="4"/>
            <a:r>
              <a:rPr lang="zh-TW" altLang="en-US" noProof="0" smtClean="0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264" tIns="47632" rIns="95264" bIns="47632" numCol="1" anchor="b" anchorCtr="0" compatLnSpc="1">
            <a:prstTxWarp prst="textNoShape">
              <a:avLst/>
            </a:prstTxWarp>
          </a:bodyPr>
          <a:lstStyle>
            <a:lvl1pPr algn="l" defTabSz="952500">
              <a:defRPr sz="1300" baseline="0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264" tIns="47632" rIns="95264" bIns="47632" numCol="1" anchor="b" anchorCtr="0" compatLnSpc="1">
            <a:prstTxWarp prst="textNoShape">
              <a:avLst/>
            </a:prstTxWarp>
          </a:bodyPr>
          <a:lstStyle>
            <a:lvl1pPr algn="r" defTabSz="952500">
              <a:defRPr sz="1300" baseline="0">
                <a:latin typeface="Arial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fld id="{A2621CDC-B2FB-4367-8E38-C204C2D03334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xmlns="" val="36345776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投影片圖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31863" y="741363"/>
            <a:ext cx="4935537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TW" altLang="en-US" sz="1000" smtClean="0">
              <a:solidFill>
                <a:schemeClr val="bg1"/>
              </a:solidFill>
              <a:latin typeface="微軟正黑體" pitchFamily="34" charset="-120"/>
            </a:endParaRPr>
          </a:p>
        </p:txBody>
      </p:sp>
      <p:sp>
        <p:nvSpPr>
          <p:cNvPr id="8196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 eaLnBrk="0" hangingPunct="0">
              <a:defRPr kumimoji="1" sz="2400" baseline="-25000">
                <a:solidFill>
                  <a:schemeClr val="tx1"/>
                </a:solidFill>
                <a:latin typeface="Arial" pitchFamily="34" charset="0"/>
                <a:ea typeface="標楷體" pitchFamily="65" charset="-120"/>
              </a:defRPr>
            </a:lvl1pPr>
            <a:lvl2pPr marL="742950" indent="-285750" defTabSz="952500" eaLnBrk="0" hangingPunct="0">
              <a:defRPr kumimoji="1" sz="2400" baseline="-25000">
                <a:solidFill>
                  <a:schemeClr val="tx1"/>
                </a:solidFill>
                <a:latin typeface="Arial" pitchFamily="34" charset="0"/>
                <a:ea typeface="標楷體" pitchFamily="65" charset="-120"/>
              </a:defRPr>
            </a:lvl2pPr>
            <a:lvl3pPr marL="1143000" indent="-228600" defTabSz="952500" eaLnBrk="0" hangingPunct="0">
              <a:defRPr kumimoji="1" sz="2400" baseline="-25000">
                <a:solidFill>
                  <a:schemeClr val="tx1"/>
                </a:solidFill>
                <a:latin typeface="Arial" pitchFamily="34" charset="0"/>
                <a:ea typeface="標楷體" pitchFamily="65" charset="-120"/>
              </a:defRPr>
            </a:lvl3pPr>
            <a:lvl4pPr marL="1600200" indent="-228600" defTabSz="952500" eaLnBrk="0" hangingPunct="0">
              <a:defRPr kumimoji="1" sz="2400" baseline="-25000">
                <a:solidFill>
                  <a:schemeClr val="tx1"/>
                </a:solidFill>
                <a:latin typeface="Arial" pitchFamily="34" charset="0"/>
                <a:ea typeface="標楷體" pitchFamily="65" charset="-120"/>
              </a:defRPr>
            </a:lvl4pPr>
            <a:lvl5pPr marL="2057400" indent="-228600" defTabSz="952500" eaLnBrk="0" hangingPunct="0">
              <a:defRPr kumimoji="1" sz="2400" baseline="-25000">
                <a:solidFill>
                  <a:schemeClr val="tx1"/>
                </a:solidFill>
                <a:latin typeface="Arial" pitchFamily="34" charset="0"/>
                <a:ea typeface="標楷體" pitchFamily="65" charset="-12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kumimoji="1" sz="2400" baseline="-25000">
                <a:solidFill>
                  <a:schemeClr val="tx1"/>
                </a:solidFill>
                <a:latin typeface="Arial" pitchFamily="34" charset="0"/>
                <a:ea typeface="標楷體" pitchFamily="65" charset="-12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kumimoji="1" sz="2400" baseline="-25000">
                <a:solidFill>
                  <a:schemeClr val="tx1"/>
                </a:solidFill>
                <a:latin typeface="Arial" pitchFamily="34" charset="0"/>
                <a:ea typeface="標楷體" pitchFamily="65" charset="-12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kumimoji="1" sz="2400" baseline="-25000">
                <a:solidFill>
                  <a:schemeClr val="tx1"/>
                </a:solidFill>
                <a:latin typeface="Arial" pitchFamily="34" charset="0"/>
                <a:ea typeface="標楷體" pitchFamily="65" charset="-12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kumimoji="1" sz="2400" baseline="-25000">
                <a:solidFill>
                  <a:schemeClr val="tx1"/>
                </a:solidFill>
                <a:latin typeface="Arial" pitchFamily="34" charset="0"/>
                <a:ea typeface="標楷體" pitchFamily="65" charset="-120"/>
              </a:defRPr>
            </a:lvl9pPr>
          </a:lstStyle>
          <a:p>
            <a:pPr eaLnBrk="1" hangingPunct="1"/>
            <a:fld id="{6A7AAA13-C8A3-43C9-B4E0-B15502EA4BB6}" type="slidenum">
              <a:rPr lang="zh-TW" altLang="en-US" sz="1300" baseline="0" smtClean="0">
                <a:ea typeface="新細明體" pitchFamily="18" charset="-120"/>
              </a:rPr>
              <a:pPr eaLnBrk="1" hangingPunct="1"/>
              <a:t>1</a:t>
            </a:fld>
            <a:endParaRPr lang="en-US" altLang="zh-TW" sz="1300" baseline="0" smtClean="0">
              <a:ea typeface="新細明體" pitchFamily="18" charset="-12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TW" altLang="en-US" dirty="0"/>
          </a:p>
          <a:p>
            <a:r>
              <a:rPr kumimoji="1" lang="zh-TW" altLang="en-US" dirty="0"/>
              <a:t>----- 會議記錄 (12/6/15 11:18) -----</a:t>
            </a:r>
          </a:p>
          <a:p>
            <a:r>
              <a:rPr kumimoji="1" lang="zh-TW" altLang="en-US" dirty="0"/>
              <a:t>就一列</a:t>
            </a:r>
          </a:p>
          <a:p>
            <a:r>
              <a:rPr kumimoji="1" lang="zh-TW" altLang="en-US" dirty="0"/>
              <a:t>個人資料檔案名稱寫成「系統蒐集、處理及利用之個人處理檔案」</a:t>
            </a:r>
          </a:p>
          <a:p>
            <a:r>
              <a:rPr kumimoji="1" lang="zh-TW" altLang="en-US" dirty="0"/>
              <a:t>整理個人資料類別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621CDC-B2FB-4367-8E38-C204C2D03334}" type="slidenum">
              <a:rPr lang="zh-TW" altLang="en-US" smtClean="0"/>
              <a:pPr>
                <a:defRPr/>
              </a:pPr>
              <a:t>10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xmlns="" val="1231654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H:\20110127_公司簡報_Cindy\images\20110209_封面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標題 1"/>
          <p:cNvSpPr>
            <a:spLocks noGrp="1"/>
          </p:cNvSpPr>
          <p:nvPr>
            <p:ph type="ctrTitle" hasCustomPrompt="1"/>
          </p:nvPr>
        </p:nvSpPr>
        <p:spPr>
          <a:xfrm>
            <a:off x="323528" y="1988840"/>
            <a:ext cx="777240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r>
              <a:rPr lang="en-US" altLang="zh-TW" dirty="0" smtClean="0"/>
              <a:t>aa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 hasCustomPrompt="1"/>
          </p:nvPr>
        </p:nvSpPr>
        <p:spPr>
          <a:xfrm>
            <a:off x="755576" y="5542384"/>
            <a:ext cx="4176464" cy="406896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r>
              <a:rPr lang="en-US" altLang="zh-TW" dirty="0" smtClean="0"/>
              <a:t>aa</a:t>
            </a:r>
            <a:endParaRPr lang="zh-TW" altLang="en-US" dirty="0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B7C4EBAF-7EFB-4FF1-8E99-843705D45F3F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xmlns="" val="4183138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封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B317D5-F3A5-4E1D-AAAE-D80CCA2D7A37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xmlns="" val="2826918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hasCustomPrompt="1"/>
          </p:nvPr>
        </p:nvSpPr>
        <p:spPr>
          <a:xfrm>
            <a:off x="467544" y="1484784"/>
            <a:ext cx="8208912" cy="4680520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TW" altLang="en-US" dirty="0" smtClean="0"/>
              <a:t>按一下以編輯母片文字樣式</a:t>
            </a:r>
            <a:r>
              <a:rPr lang="en-US" altLang="zh-TW" dirty="0" smtClean="0"/>
              <a:t>aaa</a:t>
            </a:r>
            <a:endParaRPr lang="zh-TW" altLang="en-US" dirty="0" smtClean="0"/>
          </a:p>
          <a:p>
            <a:pPr lvl="1"/>
            <a:r>
              <a:rPr lang="zh-TW" altLang="en-US" dirty="0" smtClean="0"/>
              <a:t>第二層</a:t>
            </a:r>
            <a:r>
              <a:rPr lang="en-US" altLang="zh-TW" dirty="0" smtClean="0"/>
              <a:t>aa</a:t>
            </a:r>
            <a:endParaRPr lang="zh-TW" altLang="en-US" dirty="0" smtClean="0"/>
          </a:p>
          <a:p>
            <a:pPr lvl="2"/>
            <a:r>
              <a:rPr lang="zh-TW" altLang="en-US" dirty="0" smtClean="0"/>
              <a:t>第三層</a:t>
            </a:r>
            <a:r>
              <a:rPr lang="en-US" altLang="zh-TW" dirty="0" smtClean="0"/>
              <a:t>aa</a:t>
            </a:r>
            <a:endParaRPr lang="zh-TW" altLang="en-US" dirty="0" smtClean="0"/>
          </a:p>
          <a:p>
            <a:pPr lvl="3"/>
            <a:r>
              <a:rPr lang="zh-TW" altLang="en-US" dirty="0" smtClean="0"/>
              <a:t>第四層</a:t>
            </a:r>
            <a:r>
              <a:rPr lang="en-US" altLang="zh-TW" dirty="0" smtClean="0"/>
              <a:t>aa</a:t>
            </a:r>
            <a:endParaRPr lang="zh-TW" altLang="en-US" dirty="0" smtClean="0"/>
          </a:p>
          <a:p>
            <a:pPr lvl="4"/>
            <a:r>
              <a:rPr lang="zh-TW" altLang="en-US" dirty="0" smtClean="0"/>
              <a:t>第五層</a:t>
            </a:r>
            <a:r>
              <a:rPr lang="en-US" altLang="zh-TW" dirty="0" smtClean="0"/>
              <a:t>aa</a:t>
            </a:r>
            <a:endParaRPr lang="zh-TW" altLang="en-US" dirty="0"/>
          </a:p>
        </p:txBody>
      </p:sp>
      <p:sp>
        <p:nvSpPr>
          <p:cNvPr id="4" name="標題 1"/>
          <p:cNvSpPr>
            <a:spLocks noGrp="1"/>
          </p:cNvSpPr>
          <p:nvPr>
            <p:ph type="title" idx="11" hasCustomPrompt="1"/>
          </p:nvPr>
        </p:nvSpPr>
        <p:spPr>
          <a:xfrm>
            <a:off x="467544" y="116632"/>
            <a:ext cx="7056784" cy="936104"/>
          </a:xfrm>
        </p:spPr>
        <p:txBody>
          <a:bodyPr/>
          <a:lstStyle>
            <a:lvl1pPr algn="l">
              <a:defRPr sz="3600" b="0">
                <a:latin typeface="+mn-lt"/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r>
              <a:rPr lang="en-US" altLang="zh-TW" dirty="0" smtClean="0"/>
              <a:t>aaa</a:t>
            </a:r>
            <a:endParaRPr lang="zh-TW" altLang="en-US" dirty="0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D2274-2B88-4D95-8819-E0E6ECDB6317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xmlns="" val="27009786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投影片編號版面配置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F17FDD-F659-42B7-B84C-BECDD3166CFA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xmlns="" val="2925228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投影片編號版面配置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5F411-EFE0-4678-9F22-B9C4539B8BC0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xmlns="" val="1903498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7200800" cy="928688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投影片編號版面配置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6C15A-3434-488A-B203-438814A23BE4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xmlns="" val="2011069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7272808" cy="936104"/>
          </a:xfrm>
          <a:noFill/>
          <a:ln>
            <a:noFill/>
          </a:ln>
        </p:spPr>
        <p:txBody>
          <a:bodyPr/>
          <a:lstStyle>
            <a:lvl1pPr>
              <a:defRPr lang="zh-TW" altLang="en-US" dirty="0"/>
            </a:lvl1pPr>
          </a:lstStyle>
          <a:p>
            <a:pPr lvl="0"/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51520" y="1484784"/>
            <a:ext cx="8435280" cy="4641379"/>
          </a:xfrm>
        </p:spPr>
        <p:txBody>
          <a:bodyPr/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投影片編號版面配置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DDB34-43F2-4FA4-97AE-C28BE7D621EA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xmlns="" val="927542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2EAEC-96E7-4504-B3C6-E63D51CE6B3A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xmlns="" val="2137118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標題，物件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070030" cy="928688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E6D45-F0F1-4AEE-8845-5AF9BE5340B5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xmlns="" val="1970408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標題及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070030" cy="928688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表格版面配置區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zh-TW" altLang="en-US" noProof="0" dirty="0"/>
          </a:p>
        </p:txBody>
      </p:sp>
      <p:sp>
        <p:nvSpPr>
          <p:cNvPr id="4" name="投影片編號版面配置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75A24-51DE-4E7E-A8E0-23330099EFA6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xmlns="" val="1787435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標題，文字及圖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6984776" cy="928688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圖表版面配置區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zh-TW" altLang="en-US" noProof="0" dirty="0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795A75-0DE2-40BD-A5C2-FE896DFE5BC1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xmlns="" val="2955383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標題版面配置區 1"/>
          <p:cNvSpPr>
            <a:spLocks noGrp="1"/>
          </p:cNvSpPr>
          <p:nvPr>
            <p:ph type="title"/>
          </p:nvPr>
        </p:nvSpPr>
        <p:spPr bwMode="auto">
          <a:xfrm>
            <a:off x="323850" y="115888"/>
            <a:ext cx="712787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7" name="文字版面配置區 2"/>
          <p:cNvSpPr>
            <a:spLocks noGrp="1"/>
          </p:cNvSpPr>
          <p:nvPr>
            <p:ph type="body" idx="1"/>
          </p:nvPr>
        </p:nvSpPr>
        <p:spPr bwMode="auto">
          <a:xfrm>
            <a:off x="323850" y="1600200"/>
            <a:ext cx="836295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179388" y="6381750"/>
            <a:ext cx="6477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1"/>
                </a:solidFill>
                <a:latin typeface="Arial Unicode MS" pitchFamily="34" charset="-120"/>
                <a:ea typeface="微軟正黑體" pitchFamily="34" charset="-120"/>
              </a:defRPr>
            </a:lvl1pPr>
          </a:lstStyle>
          <a:p>
            <a:pPr>
              <a:defRPr/>
            </a:pPr>
            <a:fld id="{445DB6E1-C3E3-43BA-A348-88969969B815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  <p:sldLayoutId id="2147483981" r:id="rId10"/>
    <p:sldLayoutId id="2147483982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zh-TW" altLang="en-US" sz="4400" b="1" kern="1200" dirty="0">
          <a:solidFill>
            <a:srgbClr val="002060"/>
          </a:solidFill>
          <a:latin typeface="微軟正黑體" pitchFamily="34" charset="-120"/>
          <a:ea typeface="微軟正黑體" pitchFamily="34" charset="-12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微軟正黑體" pitchFamily="34" charset="-120"/>
          <a:ea typeface="微軟正黑體" pitchFamily="34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微軟正黑體" pitchFamily="34" charset="-120"/>
          <a:ea typeface="微軟正黑體" pitchFamily="34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微軟正黑體" pitchFamily="34" charset="-120"/>
          <a:ea typeface="微軟正黑體" pitchFamily="34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微軟正黑體" pitchFamily="34" charset="-120"/>
          <a:ea typeface="微軟正黑體" pitchFamily="34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800" b="1" kern="1200">
          <a:solidFill>
            <a:schemeClr val="tx1"/>
          </a:solidFill>
          <a:latin typeface="Arial Unicode MS" pitchFamily="34" charset="-120"/>
          <a:ea typeface="微軟正黑體" pitchFamily="34" charset="-12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400" kern="1200">
          <a:solidFill>
            <a:schemeClr val="tx1"/>
          </a:solidFill>
          <a:latin typeface="Arial Unicode MS" pitchFamily="34" charset="-120"/>
          <a:ea typeface="微軟正黑體" pitchFamily="34" charset="-12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Arial Unicode MS" pitchFamily="34" charset="-120"/>
          <a:ea typeface="微軟正黑體" pitchFamily="34" charset="-12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ern="1200">
          <a:solidFill>
            <a:schemeClr val="tx1"/>
          </a:solidFill>
          <a:latin typeface="Arial Unicode MS" pitchFamily="34" charset="-120"/>
          <a:ea typeface="微軟正黑體" pitchFamily="34" charset="-12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ern="1200">
          <a:solidFill>
            <a:schemeClr val="tx1"/>
          </a:solidFill>
          <a:latin typeface="Arial Unicode MS" pitchFamily="34" charset="-120"/>
          <a:ea typeface="微軟正黑體" pitchFamily="34" charset="-12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副標題 6"/>
          <p:cNvSpPr>
            <a:spLocks noGrp="1"/>
          </p:cNvSpPr>
          <p:nvPr>
            <p:ph type="body" idx="1"/>
          </p:nvPr>
        </p:nvSpPr>
        <p:spPr>
          <a:xfrm>
            <a:off x="900113" y="4572008"/>
            <a:ext cx="4814895" cy="1714512"/>
          </a:xfrm>
        </p:spPr>
        <p:txBody>
          <a:bodyPr/>
          <a:lstStyle/>
          <a:p>
            <a:pPr marL="342900" indent="-342900">
              <a:lnSpc>
                <a:spcPct val="80000"/>
              </a:lnSpc>
            </a:pPr>
            <a:r>
              <a:rPr lang="zh-TW" altLang="en-US" sz="2100" dirty="0" smtClean="0">
                <a:latin typeface="微軟正黑體" pitchFamily="34" charset="-120"/>
              </a:rPr>
              <a:t>簡報者：陳豪欽 </a:t>
            </a:r>
            <a:r>
              <a:rPr lang="en-US" altLang="zh-TW" sz="2100" dirty="0" smtClean="0">
                <a:latin typeface="微軟正黑體" pitchFamily="34" charset="-120"/>
              </a:rPr>
              <a:t>Elton</a:t>
            </a:r>
            <a:r>
              <a:rPr lang="zh-TW" altLang="en-US" sz="2100" dirty="0" smtClean="0">
                <a:latin typeface="微軟正黑體" pitchFamily="34" charset="-120"/>
              </a:rPr>
              <a:t> </a:t>
            </a:r>
            <a:endParaRPr lang="en-US" altLang="zh-TW" sz="2100" dirty="0" smtClean="0">
              <a:latin typeface="微軟正黑體" pitchFamily="34" charset="-120"/>
            </a:endParaRPr>
          </a:p>
          <a:p>
            <a:pPr marL="342900" indent="-342900">
              <a:lnSpc>
                <a:spcPct val="80000"/>
              </a:lnSpc>
            </a:pPr>
            <a:endParaRPr lang="en-US" altLang="zh-TW" sz="2100" dirty="0" smtClean="0">
              <a:latin typeface="Calibri" pitchFamily="34" charset="0"/>
            </a:endParaRPr>
          </a:p>
          <a:p>
            <a:pPr marL="342900" indent="-342900">
              <a:lnSpc>
                <a:spcPct val="80000"/>
              </a:lnSpc>
            </a:pPr>
            <a:r>
              <a:rPr lang="en-US" altLang="zh-TW" sz="2100" dirty="0" smtClean="0">
                <a:latin typeface="Calibri" pitchFamily="34" charset="0"/>
              </a:rPr>
              <a:t>PMP</a:t>
            </a:r>
            <a:r>
              <a:rPr lang="zh-TW" altLang="en-US" sz="2100" dirty="0" smtClean="0">
                <a:latin typeface="Calibri" pitchFamily="34" charset="0"/>
              </a:rPr>
              <a:t>、</a:t>
            </a:r>
            <a:r>
              <a:rPr lang="en-US" altLang="zh-TW" sz="2100" dirty="0" smtClean="0">
                <a:latin typeface="Calibri" pitchFamily="34" charset="0"/>
              </a:rPr>
              <a:t>RHCE</a:t>
            </a:r>
            <a:r>
              <a:rPr lang="zh-TW" altLang="en-US" sz="2100" dirty="0" smtClean="0">
                <a:latin typeface="Calibri" pitchFamily="34" charset="0"/>
              </a:rPr>
              <a:t>、</a:t>
            </a:r>
            <a:r>
              <a:rPr lang="en-US" altLang="zh-TW" sz="2100" dirty="0" smtClean="0">
                <a:latin typeface="Calibri" pitchFamily="34" charset="0"/>
              </a:rPr>
              <a:t>BS7799</a:t>
            </a:r>
          </a:p>
          <a:p>
            <a:pPr marL="342900" indent="-342900">
              <a:lnSpc>
                <a:spcPct val="80000"/>
              </a:lnSpc>
            </a:pPr>
            <a:r>
              <a:rPr lang="en-US" altLang="zh-TW" sz="2100" dirty="0" err="1" smtClean="0">
                <a:latin typeface="Calibri" pitchFamily="34" charset="0"/>
              </a:rPr>
              <a:t>TUVïT</a:t>
            </a:r>
            <a:r>
              <a:rPr lang="en-US" altLang="zh-TW" sz="2100" dirty="0" smtClean="0">
                <a:latin typeface="Calibri" pitchFamily="34" charset="0"/>
              </a:rPr>
              <a:t> </a:t>
            </a:r>
            <a:r>
              <a:rPr lang="zh-TW" altLang="en-US" sz="2100" dirty="0" smtClean="0">
                <a:latin typeface="Calibri" pitchFamily="34" charset="0"/>
              </a:rPr>
              <a:t>個資認證顧問</a:t>
            </a:r>
            <a:endParaRPr lang="en-US" altLang="zh-TW" sz="2100" dirty="0" smtClean="0">
              <a:latin typeface="Calibri" pitchFamily="34" charset="0"/>
            </a:endParaRPr>
          </a:p>
        </p:txBody>
      </p:sp>
      <p:sp>
        <p:nvSpPr>
          <p:cNvPr id="4099" name="Rectangle 5"/>
          <p:cNvSpPr>
            <a:spLocks noGrp="1"/>
          </p:cNvSpPr>
          <p:nvPr>
            <p:ph type="title" idx="4294967295"/>
          </p:nvPr>
        </p:nvSpPr>
        <p:spPr>
          <a:xfrm>
            <a:off x="1115616" y="1916832"/>
            <a:ext cx="7488832" cy="1727200"/>
          </a:xfrm>
        </p:spPr>
        <p:txBody>
          <a:bodyPr/>
          <a:lstStyle/>
          <a:p>
            <a:pPr algn="l">
              <a:defRPr/>
            </a:pPr>
            <a:r>
              <a:rPr lang="zh-TW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個資保護工作</a:t>
            </a:r>
            <a:r>
              <a:rPr lang="en-US" altLang="zh-TW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/>
            </a:r>
            <a:br>
              <a:rPr lang="en-US" altLang="zh-TW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</a:br>
            <a:r>
              <a:rPr lang="en-US" altLang="zh-TW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-</a:t>
            </a:r>
            <a:r>
              <a:rPr lang="zh-TW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個資流程</a:t>
            </a:r>
            <a:endParaRPr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副標題 6"/>
          <p:cNvSpPr txBox="1">
            <a:spLocks/>
          </p:cNvSpPr>
          <p:nvPr/>
        </p:nvSpPr>
        <p:spPr bwMode="auto">
          <a:xfrm>
            <a:off x="3419872" y="476920"/>
            <a:ext cx="2483768" cy="4318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defRPr/>
            </a:pPr>
            <a:r>
              <a:rPr kumimoji="0" lang="zh-TW" altLang="en-US" sz="1600" b="1" baseline="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微軟正黑體" pitchFamily="34" charset="-120"/>
              </a:rPr>
              <a:t>企業資安  </a:t>
            </a:r>
            <a:r>
              <a:rPr kumimoji="0" lang="en-US" altLang="zh-TW" sz="1600" b="1" baseline="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微軟正黑體" pitchFamily="34" charset="-120"/>
              </a:rPr>
              <a:t>,</a:t>
            </a:r>
            <a:r>
              <a:rPr kumimoji="0" lang="zh-TW" altLang="en-US" sz="1600" b="1" baseline="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微軟正黑體" pitchFamily="34" charset="-120"/>
              </a:rPr>
              <a:t>桓基把關</a:t>
            </a:r>
            <a:endParaRPr kumimoji="0" lang="en-US" altLang="zh-TW" sz="1600" b="1" i="1" baseline="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微軟正黑體" pitchFamily="34" charset="-120"/>
            </a:endParaRP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  <a:defRPr/>
            </a:pPr>
            <a:r>
              <a:rPr kumimoji="0" lang="en-US" altLang="zh-TW" sz="1600" b="1" i="1" baseline="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微軟正黑體" pitchFamily="34" charset="-120"/>
              </a:rPr>
              <a:t>Your Security , Our Mission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/>
          </p:nvPr>
        </p:nvSpPr>
        <p:spPr/>
        <p:txBody>
          <a:bodyPr/>
          <a:lstStyle/>
          <a:p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3" name="標題 2"/>
          <p:cNvSpPr>
            <a:spLocks noGrp="1"/>
          </p:cNvSpPr>
          <p:nvPr>
            <p:ph type="title" idx="11"/>
          </p:nvPr>
        </p:nvSpPr>
        <p:spPr/>
        <p:txBody>
          <a:bodyPr/>
          <a:lstStyle/>
          <a:p>
            <a:r>
              <a:rPr lang="zh-TW" altLang="en-US" dirty="0" smtClean="0"/>
              <a:t>產出個人資料類別保有清單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7D2274-2B88-4D95-8819-E0E6ECDB6317}" type="slidenum">
              <a:rPr lang="zh-TW" altLang="en-US" smtClean="0"/>
              <a:pPr>
                <a:defRPr/>
              </a:pPr>
              <a:t>10</a:t>
            </a:fld>
            <a:endParaRPr lang="en-US" altLang="zh-TW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1072881"/>
              </p:ext>
            </p:extLst>
          </p:nvPr>
        </p:nvGraphicFramePr>
        <p:xfrm>
          <a:off x="0" y="1412776"/>
          <a:ext cx="9144001" cy="48324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3157"/>
                <a:gridCol w="1620478"/>
                <a:gridCol w="1452747"/>
                <a:gridCol w="1452747"/>
                <a:gridCol w="2378068"/>
                <a:gridCol w="925438"/>
                <a:gridCol w="991366"/>
              </a:tblGrid>
              <a:tr h="7870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Calibri" pitchFamily="34" charset="0"/>
                          <a:ea typeface="微軟正黑體" pitchFamily="34" charset="-120"/>
                          <a:cs typeface="Calibri" pitchFamily="34" charset="0"/>
                        </a:rPr>
                        <a:t>編號</a:t>
                      </a:r>
                    </a:p>
                  </a:txBody>
                  <a:tcPr marL="72000" marR="72000" marT="72000" marB="720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>
                          <a:effectLst/>
                          <a:latin typeface="Calibri" pitchFamily="34" charset="0"/>
                          <a:ea typeface="微軟正黑體" pitchFamily="34" charset="-120"/>
                          <a:cs typeface="Calibri" pitchFamily="34" charset="0"/>
                        </a:rPr>
                        <a:t>個人資料檔案名稱</a:t>
                      </a:r>
                    </a:p>
                  </a:txBody>
                  <a:tcPr marL="72000" marR="72000" marT="72000" marB="720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>
                          <a:effectLst/>
                          <a:latin typeface="Calibri" pitchFamily="34" charset="0"/>
                          <a:ea typeface="微軟正黑體" pitchFamily="34" charset="-120"/>
                          <a:cs typeface="Calibri" pitchFamily="34" charset="0"/>
                        </a:rPr>
                        <a:t>保有依據</a:t>
                      </a:r>
                    </a:p>
                  </a:txBody>
                  <a:tcPr marL="72000" marR="72000" marT="72000" marB="720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>
                          <a:effectLst/>
                          <a:latin typeface="Calibri" pitchFamily="34" charset="0"/>
                          <a:ea typeface="微軟正黑體" pitchFamily="34" charset="-120"/>
                          <a:cs typeface="Calibri" pitchFamily="34" charset="0"/>
                        </a:rPr>
                        <a:t>保有及管理之特定目的</a:t>
                      </a:r>
                    </a:p>
                  </a:txBody>
                  <a:tcPr marL="72000" marR="72000" marT="72000" marB="720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微軟正黑體" pitchFamily="34" charset="-120"/>
                          <a:cs typeface="Calibri" pitchFamily="34" charset="0"/>
                        </a:rPr>
                        <a:t>個人資料類別</a:t>
                      </a:r>
                    </a:p>
                  </a:txBody>
                  <a:tcPr marL="72000" marR="72000" marT="72000" marB="720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>
                          <a:effectLst/>
                          <a:latin typeface="Calibri" pitchFamily="34" charset="0"/>
                          <a:ea typeface="微軟正黑體" pitchFamily="34" charset="-120"/>
                          <a:cs typeface="Calibri" pitchFamily="34" charset="0"/>
                        </a:rPr>
                        <a:t>保有單位</a:t>
                      </a:r>
                    </a:p>
                  </a:txBody>
                  <a:tcPr marL="72000" marR="72000" marT="72000" marB="720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Calibri" pitchFamily="34" charset="0"/>
                          <a:ea typeface="微軟正黑體" pitchFamily="34" charset="-120"/>
                          <a:cs typeface="Calibri" pitchFamily="34" charset="0"/>
                        </a:rPr>
                        <a:t>保有期間</a:t>
                      </a:r>
                    </a:p>
                  </a:txBody>
                  <a:tcPr marL="72000" marR="72000" marT="72000" marB="72000" anchor="ctr"/>
                </a:tc>
              </a:tr>
              <a:tr h="33174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Calibri" pitchFamily="34" charset="0"/>
                          <a:ea typeface="微軟正黑體" pitchFamily="34" charset="-120"/>
                          <a:cs typeface="Calibri" pitchFamily="34" charset="0"/>
                        </a:rPr>
                        <a:t>1</a:t>
                      </a:r>
                      <a:endParaRPr lang="zh-TW" sz="1400" kern="100" dirty="0">
                        <a:effectLst/>
                        <a:latin typeface="Calibri" pitchFamily="34" charset="0"/>
                        <a:ea typeface="微軟正黑體" pitchFamily="34" charset="-120"/>
                        <a:cs typeface="Calibri" pitchFamily="34" charset="0"/>
                      </a:endParaRPr>
                    </a:p>
                  </a:txBody>
                  <a:tcPr marL="72000" marR="72000" marT="72000" marB="7200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kumimoji="1" lang="en-US" altLang="zh-TW" sz="1400" dirty="0" smtClean="0"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kumimoji="1" lang="zh-TW" altLang="en-US" sz="1400" kern="100" dirty="0" smtClean="0">
                          <a:solidFill>
                            <a:srgbClr val="FF00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Calibri" pitchFamily="34" charset="0"/>
                        </a:rPr>
                        <a:t>學籍資料檔</a:t>
                      </a:r>
                      <a:endParaRPr lang="zh-TW" altLang="zh-TW" sz="1400" kern="100" dirty="0" smtClean="0">
                        <a:solidFill>
                          <a:srgbClr val="FF0000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Calibri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kumimoji="1" lang="zh-TW" altLang="en-US" sz="1400" dirty="0" smtClean="0">
                          <a:latin typeface="微軟正黑體" pitchFamily="34" charset="-120"/>
                          <a:ea typeface="微軟正黑體" pitchFamily="34" charset="-120"/>
                        </a:rPr>
                        <a:t>系統蒐集、處理及利用之個人處理檔案</a:t>
                      </a:r>
                      <a:endParaRPr lang="zh-TW" sz="1400" kern="100" dirty="0">
                        <a:solidFill>
                          <a:srgbClr val="FF0000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Calibri" pitchFamily="34" charset="0"/>
                      </a:endParaRPr>
                    </a:p>
                  </a:txBody>
                  <a:tcPr marL="72000" marR="72000" marT="72000" marB="7200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Calibri" pitchFamily="34" charset="0"/>
                          <a:ea typeface="微軟正黑體" pitchFamily="34" charset="-120"/>
                          <a:cs typeface="Calibri" pitchFamily="34" charset="0"/>
                        </a:rPr>
                        <a:t>一、法律明文規定</a:t>
                      </a:r>
                      <a:r>
                        <a:rPr lang="zh-TW" sz="1400" kern="100" dirty="0" smtClean="0">
                          <a:effectLst/>
                          <a:latin typeface="Calibri" pitchFamily="34" charset="0"/>
                          <a:ea typeface="微軟正黑體" pitchFamily="34" charset="-120"/>
                          <a:cs typeface="Calibri" pitchFamily="34" charset="0"/>
                        </a:rPr>
                        <a:t>。</a:t>
                      </a:r>
                      <a:endParaRPr lang="zh-TW" sz="1400" kern="100" dirty="0">
                        <a:effectLst/>
                        <a:latin typeface="Calibri" pitchFamily="34" charset="0"/>
                        <a:ea typeface="微軟正黑體" pitchFamily="34" charset="-120"/>
                        <a:cs typeface="Calibri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Calibri" pitchFamily="34" charset="0"/>
                          <a:ea typeface="微軟正黑體" pitchFamily="34" charset="-120"/>
                          <a:cs typeface="Calibri" pitchFamily="34" charset="0"/>
                        </a:rPr>
                        <a:t>二、與當事人有契約或類似契約之關係。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Calibri" pitchFamily="34" charset="0"/>
                          <a:ea typeface="微軟正黑體" pitchFamily="34" charset="-120"/>
                          <a:cs typeface="Calibri" pitchFamily="34" charset="0"/>
                        </a:rPr>
                        <a:t>三、經當事人書面同意</a:t>
                      </a:r>
                      <a:r>
                        <a:rPr lang="zh-TW" sz="1400" kern="100" dirty="0" smtClean="0">
                          <a:effectLst/>
                          <a:latin typeface="Calibri" pitchFamily="34" charset="0"/>
                          <a:ea typeface="微軟正黑體" pitchFamily="34" charset="-120"/>
                          <a:cs typeface="Calibri" pitchFamily="34" charset="0"/>
                        </a:rPr>
                        <a:t>。</a:t>
                      </a:r>
                      <a:endParaRPr lang="en-US" altLang="zh-TW" sz="1400" kern="100" dirty="0" smtClean="0">
                        <a:effectLst/>
                        <a:latin typeface="Calibri" pitchFamily="34" charset="0"/>
                        <a:ea typeface="微軟正黑體" pitchFamily="34" charset="-120"/>
                        <a:cs typeface="Calibri" pitchFamily="34" charset="0"/>
                      </a:endParaRPr>
                    </a:p>
                  </a:txBody>
                  <a:tcPr marL="72000" marR="72000" marT="72000" marB="7200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Calibri" pitchFamily="34" charset="0"/>
                          <a:ea typeface="微軟正黑體" pitchFamily="34" charset="-120"/>
                          <a:cs typeface="Calibri" pitchFamily="34" charset="0"/>
                        </a:rPr>
                        <a:t>○○二 人事行政管理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Calibri" pitchFamily="34" charset="0"/>
                          <a:ea typeface="微軟正黑體" pitchFamily="34" charset="-120"/>
                          <a:cs typeface="Calibri" pitchFamily="34" charset="0"/>
                        </a:rPr>
                        <a:t>○三一 科技</a:t>
                      </a:r>
                      <a:r>
                        <a:rPr lang="zh-TW" sz="1400" kern="100" dirty="0" smtClean="0">
                          <a:effectLst/>
                          <a:latin typeface="Calibri" pitchFamily="34" charset="0"/>
                          <a:ea typeface="微軟正黑體" pitchFamily="34" charset="-120"/>
                          <a:cs typeface="Calibri" pitchFamily="34" charset="0"/>
                        </a:rPr>
                        <a:t>管理</a:t>
                      </a:r>
                      <a:endParaRPr lang="en-US" altLang="zh-TW" sz="1400" kern="100" dirty="0" smtClean="0">
                        <a:effectLst/>
                        <a:latin typeface="Calibri" pitchFamily="34" charset="0"/>
                        <a:ea typeface="微軟正黑體" pitchFamily="34" charset="-120"/>
                        <a:cs typeface="Calibri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○</a:t>
                      </a:r>
                      <a:r>
                        <a:rPr lang="zh-TW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五三</a:t>
                      </a:r>
                      <a:r>
                        <a:rPr lang="en-US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zh-TW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教育或訓練行政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○</a:t>
                      </a:r>
                      <a:r>
                        <a:rPr lang="zh-TW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六</a:t>
                      </a:r>
                      <a:r>
                        <a:rPr lang="en-US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○  </a:t>
                      </a:r>
                      <a:r>
                        <a:rPr lang="zh-TW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統計調查與分析</a:t>
                      </a:r>
                      <a:endParaRPr lang="zh-TW" sz="1400" kern="100" dirty="0">
                        <a:effectLst/>
                        <a:latin typeface="Calibri" pitchFamily="34" charset="0"/>
                        <a:ea typeface="微軟正黑體" pitchFamily="34" charset="-120"/>
                        <a:cs typeface="Calibri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400" kern="100" dirty="0" smtClean="0">
                          <a:effectLst/>
                          <a:latin typeface="Calibri" pitchFamily="34" charset="0"/>
                          <a:ea typeface="微軟正黑體" pitchFamily="34" charset="-120"/>
                          <a:cs typeface="Calibri" pitchFamily="34" charset="0"/>
                        </a:rPr>
                        <a:t>○六五 </a:t>
                      </a:r>
                      <a:r>
                        <a:rPr lang="zh-TW" sz="1400" kern="100" dirty="0">
                          <a:effectLst/>
                          <a:latin typeface="Calibri" pitchFamily="34" charset="0"/>
                          <a:ea typeface="微軟正黑體" pitchFamily="34" charset="-120"/>
                          <a:cs typeface="Calibri" pitchFamily="34" charset="0"/>
                        </a:rPr>
                        <a:t>資訊與資料庫</a:t>
                      </a:r>
                      <a:r>
                        <a:rPr lang="zh-TW" sz="1400" kern="100" dirty="0" smtClean="0">
                          <a:effectLst/>
                          <a:latin typeface="Calibri" pitchFamily="34" charset="0"/>
                          <a:ea typeface="微軟正黑體" pitchFamily="34" charset="-120"/>
                          <a:cs typeface="Calibri" pitchFamily="34" charset="0"/>
                        </a:rPr>
                        <a:t>管理</a:t>
                      </a:r>
                      <a:endParaRPr lang="en-US" altLang="zh-TW" sz="1400" kern="100" dirty="0" smtClean="0">
                        <a:effectLst/>
                        <a:latin typeface="Calibri" pitchFamily="34" charset="0"/>
                        <a:ea typeface="微軟正黑體" pitchFamily="34" charset="-120"/>
                        <a:cs typeface="Calibri" pitchFamily="34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○</a:t>
                      </a:r>
                      <a:r>
                        <a:rPr lang="zh-TW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七九</a:t>
                      </a:r>
                      <a:r>
                        <a:rPr lang="en-US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zh-TW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學生資料管理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zh-TW" sz="1400" kern="100" dirty="0">
                        <a:effectLst/>
                        <a:latin typeface="Calibri" pitchFamily="34" charset="0"/>
                        <a:ea typeface="微軟正黑體" pitchFamily="34" charset="-120"/>
                        <a:cs typeface="Calibri" pitchFamily="34" charset="0"/>
                      </a:endParaRPr>
                    </a:p>
                  </a:txBody>
                  <a:tcPr marL="72000" marR="72000" marT="72000" marB="7200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1400" kern="100" dirty="0" smtClean="0"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微軟正黑體" pitchFamily="34" charset="-120"/>
                          <a:cs typeface="Calibri" pitchFamily="34" charset="0"/>
                        </a:rPr>
                        <a:t>Ｃ○○一 辨識個人者</a:t>
                      </a:r>
                      <a:endParaRPr lang="en-US" altLang="zh-TW" sz="1400" kern="100" dirty="0" smtClean="0"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微軟正黑體" pitchFamily="34" charset="-120"/>
                        <a:cs typeface="Calibri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Ｃ</a:t>
                      </a:r>
                      <a:r>
                        <a:rPr lang="en-US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○○</a:t>
                      </a:r>
                      <a:r>
                        <a:rPr lang="zh-TW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三</a:t>
                      </a:r>
                      <a:r>
                        <a:rPr lang="en-US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zh-TW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政府資料中之辨識者</a:t>
                      </a:r>
                      <a:endParaRPr lang="en-US" altLang="zh-TW" sz="1400" kern="100" dirty="0" smtClean="0"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微軟正黑體" pitchFamily="34" charset="-120"/>
                        <a:cs typeface="Calibri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zh-TW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Ｃ</a:t>
                      </a:r>
                      <a:r>
                        <a:rPr lang="en-US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○</a:t>
                      </a:r>
                      <a:r>
                        <a:rPr lang="zh-TW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一一</a:t>
                      </a:r>
                      <a:r>
                        <a:rPr lang="en-US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zh-TW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個人描述</a:t>
                      </a:r>
                      <a:endParaRPr lang="en-US" altLang="zh-TW" sz="1400" kern="100" dirty="0" smtClean="0"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微軟正黑體" pitchFamily="34" charset="-120"/>
                        <a:cs typeface="Calibri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C○</a:t>
                      </a:r>
                      <a:r>
                        <a:rPr lang="zh-TW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一二</a:t>
                      </a:r>
                      <a:r>
                        <a:rPr lang="en-US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zh-TW" alt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zh-TW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身體描述</a:t>
                      </a:r>
                      <a:endParaRPr lang="en-US" altLang="zh-TW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Ｃ</a:t>
                      </a:r>
                      <a:r>
                        <a:rPr lang="en-US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○</a:t>
                      </a:r>
                      <a:r>
                        <a:rPr lang="zh-TW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一四</a:t>
                      </a:r>
                      <a:r>
                        <a:rPr lang="en-US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zh-TW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個性</a:t>
                      </a:r>
                      <a:endParaRPr lang="en-US" altLang="zh-TW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Ｃ</a:t>
                      </a:r>
                      <a:r>
                        <a:rPr lang="en-US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○</a:t>
                      </a:r>
                      <a:r>
                        <a:rPr lang="zh-TW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二一</a:t>
                      </a:r>
                      <a:r>
                        <a:rPr lang="en-US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zh-TW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家庭情形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Ｃ</a:t>
                      </a:r>
                      <a:r>
                        <a:rPr lang="en-US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○</a:t>
                      </a:r>
                      <a:r>
                        <a:rPr lang="zh-TW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二三</a:t>
                      </a:r>
                      <a:r>
                        <a:rPr lang="en-US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zh-TW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家庭其他成員之細節</a:t>
                      </a:r>
                      <a:endParaRPr lang="en-US" altLang="zh-TW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Ｃ</a:t>
                      </a:r>
                      <a:r>
                        <a:rPr lang="en-US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○</a:t>
                      </a:r>
                      <a:r>
                        <a:rPr lang="zh-TW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三一</a:t>
                      </a:r>
                      <a:r>
                        <a:rPr lang="en-US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zh-TW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住家及設施</a:t>
                      </a:r>
                      <a:endParaRPr lang="en-US" altLang="zh-TW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Ｃ</a:t>
                      </a:r>
                      <a:r>
                        <a:rPr lang="en-US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○</a:t>
                      </a:r>
                      <a:r>
                        <a:rPr lang="zh-TW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三五</a:t>
                      </a:r>
                      <a:r>
                        <a:rPr lang="en-US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zh-TW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休閒活動及興趣</a:t>
                      </a:r>
                      <a:endParaRPr lang="en-US" altLang="zh-TW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Ｃ</a:t>
                      </a:r>
                      <a:r>
                        <a:rPr lang="en-US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○</a:t>
                      </a:r>
                      <a:r>
                        <a:rPr lang="zh-TW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五七</a:t>
                      </a:r>
                      <a:r>
                        <a:rPr lang="en-US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zh-TW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學生紀錄</a:t>
                      </a:r>
                      <a:endParaRPr lang="en-US" altLang="zh-TW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4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Ｃ一一一</a:t>
                      </a:r>
                      <a:r>
                        <a:rPr lang="en-US" altLang="zh-TW" sz="14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zh-TW" altLang="zh-TW" sz="14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健康紀錄</a:t>
                      </a:r>
                      <a:endParaRPr lang="en-US" altLang="zh-TW" sz="1400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Ｃ一二</a:t>
                      </a:r>
                      <a:r>
                        <a:rPr lang="en-US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○  </a:t>
                      </a:r>
                      <a:r>
                        <a:rPr lang="zh-TW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宗教信仰</a:t>
                      </a:r>
                      <a:endParaRPr lang="en-US" altLang="zh-TW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Ｃ一三一</a:t>
                      </a:r>
                      <a:r>
                        <a:rPr lang="en-US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zh-TW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書面文件之檢索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zh-TW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zh-TW" altLang="zh-TW" sz="1400" kern="100" dirty="0" smtClean="0"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微軟正黑體" pitchFamily="34" charset="-120"/>
                        <a:cs typeface="Calibri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zh-TW" sz="1400" kern="100" dirty="0"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微軟正黑體" pitchFamily="34" charset="-120"/>
                        <a:cs typeface="Calibri" pitchFamily="34" charset="0"/>
                      </a:endParaRPr>
                    </a:p>
                  </a:txBody>
                  <a:tcPr marL="72000" marR="72000" marT="72000" marB="7200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400" kern="100" dirty="0" smtClean="0">
                          <a:effectLst/>
                          <a:latin typeface="Calibri" pitchFamily="34" charset="0"/>
                          <a:ea typeface="微軟正黑體" pitchFamily="34" charset="-120"/>
                          <a:cs typeface="Calibri" pitchFamily="34" charset="0"/>
                        </a:rPr>
                        <a:t>教務處</a:t>
                      </a:r>
                      <a:endParaRPr lang="en-US" altLang="zh-TW" sz="1400" kern="100" dirty="0" smtClean="0">
                        <a:effectLst/>
                        <a:latin typeface="Calibri" pitchFamily="34" charset="0"/>
                        <a:ea typeface="微軟正黑體" pitchFamily="34" charset="-120"/>
                        <a:cs typeface="Calibri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400" kern="100" dirty="0" smtClean="0">
                          <a:effectLst/>
                          <a:latin typeface="Calibri" pitchFamily="34" charset="0"/>
                          <a:ea typeface="微軟正黑體" pitchFamily="34" charset="-120"/>
                          <a:cs typeface="Calibri" pitchFamily="34" charset="0"/>
                        </a:rPr>
                        <a:t>資訊組</a:t>
                      </a:r>
                      <a:endParaRPr lang="en-US" altLang="zh-TW" sz="1400" kern="100" dirty="0" smtClean="0">
                        <a:effectLst/>
                        <a:latin typeface="Calibri" pitchFamily="34" charset="0"/>
                        <a:ea typeface="微軟正黑體" pitchFamily="34" charset="-120"/>
                        <a:cs typeface="Calibri" pitchFamily="34" charset="0"/>
                      </a:endParaRPr>
                    </a:p>
                  </a:txBody>
                  <a:tcPr marL="72000" marR="72000" marT="72000" marB="7200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Calibri" pitchFamily="34" charset="0"/>
                          <a:ea typeface="微軟正黑體" pitchFamily="34" charset="-120"/>
                          <a:cs typeface="Calibri" pitchFamily="34" charset="0"/>
                        </a:rPr>
                        <a:t>特定目的消失或期限屆滿，但因</a:t>
                      </a:r>
                      <a:r>
                        <a:rPr lang="zh-TW" sz="1400" kern="100" dirty="0"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微軟正黑體" pitchFamily="34" charset="-120"/>
                          <a:cs typeface="Calibri" pitchFamily="34" charset="0"/>
                        </a:rPr>
                        <a:t>執行職務</a:t>
                      </a:r>
                      <a:r>
                        <a:rPr lang="zh-TW" sz="1400" kern="100" dirty="0">
                          <a:effectLst/>
                          <a:latin typeface="Calibri" pitchFamily="34" charset="0"/>
                          <a:ea typeface="微軟正黑體" pitchFamily="34" charset="-120"/>
                          <a:cs typeface="Calibri" pitchFamily="34" charset="0"/>
                        </a:rPr>
                        <a:t>或業務所必須，或經當事人書面同意者不在此限。</a:t>
                      </a:r>
                    </a:p>
                  </a:txBody>
                  <a:tcPr marL="72000" marR="72000" marT="72000" marB="7200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0137090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0"/>
            <a:ext cx="7704856" cy="936104"/>
          </a:xfrm>
        </p:spPr>
        <p:txBody>
          <a:bodyPr/>
          <a:lstStyle/>
          <a:p>
            <a:r>
              <a:rPr lang="zh-TW" altLang="en-US" dirty="0" smtClean="0"/>
              <a:t>個人資料檔案之衝擊評鑑報告</a:t>
            </a:r>
            <a:endParaRPr lang="zh-TW" altLang="en-US" dirty="0"/>
          </a:p>
        </p:txBody>
      </p:sp>
      <p:graphicFrame>
        <p:nvGraphicFramePr>
          <p:cNvPr id="6" name="內容版面配置區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1" cy="4617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34680"/>
                <a:gridCol w="648072"/>
                <a:gridCol w="648072"/>
                <a:gridCol w="648072"/>
                <a:gridCol w="648072"/>
                <a:gridCol w="648072"/>
                <a:gridCol w="648072"/>
                <a:gridCol w="648072"/>
                <a:gridCol w="658417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 smtClean="0"/>
                        <a:t>個人資料檔案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 smtClean="0"/>
                        <a:t>電子檔案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 smtClean="0"/>
                        <a:t>網頁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 smtClean="0"/>
                        <a:t>資料庫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 smtClean="0"/>
                        <a:t>備份</a:t>
                      </a:r>
                    </a:p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 smtClean="0"/>
                        <a:t>紙本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普級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中級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高級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 smtClean="0"/>
                        <a:t>學籍資料表</a:t>
                      </a:r>
                      <a:endParaRPr lang="zh-TW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◎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◎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◎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◎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◎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1"/>
                      <a:r>
                        <a:rPr lang="zh-TW" altLang="en-US" dirty="0" smtClean="0"/>
                        <a:t>可識別性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◎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1"/>
                      <a:r>
                        <a:rPr lang="zh-TW" altLang="en-US" dirty="0" smtClean="0"/>
                        <a:t>個資數量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◎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1"/>
                      <a:r>
                        <a:rPr lang="zh-TW" altLang="en-US" dirty="0" smtClean="0"/>
                        <a:t>資料之敏感程度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◎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1"/>
                      <a:r>
                        <a:rPr lang="zh-TW" altLang="en-US" dirty="0" smtClean="0"/>
                        <a:t>特定目的範圍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◎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1"/>
                      <a:r>
                        <a:rPr lang="zh-TW" altLang="en-US" dirty="0" smtClean="0"/>
                        <a:t>執行法定職務或是履行法定義務所必要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◎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1"/>
                      <a:r>
                        <a:rPr lang="zh-TW" altLang="en-US" dirty="0" smtClean="0"/>
                        <a:t>外部利用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◎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1"/>
                      <a:r>
                        <a:rPr lang="zh-TW" altLang="en-US" dirty="0" smtClean="0"/>
                        <a:t>國際傳輸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◎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 smtClean="0"/>
                        <a:t>檔案名稱</a:t>
                      </a:r>
                      <a:r>
                        <a:rPr lang="en-US" altLang="zh-TW" dirty="0" smtClean="0"/>
                        <a:t>2</a:t>
                      </a:r>
                      <a:endParaRPr lang="zh-TW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◎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◎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 smtClean="0"/>
                        <a:t>…</a:t>
                      </a:r>
                      <a:endParaRPr lang="zh-TW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投影片編號版面配置區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32839F9-51C1-4620-8F04-376A9867E07A}" type="slidenum">
              <a:rPr lang="zh-TW" altLang="en-US" smtClean="0"/>
              <a:pPr/>
              <a:t>11</a:t>
            </a:fld>
            <a:endParaRPr lang="zh-TW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7" descr="圖片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714348" y="5874269"/>
            <a:ext cx="5572164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TW" altLang="en-US" sz="44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桓基科技 </a:t>
            </a:r>
            <a:r>
              <a:rPr lang="zh-TW" altLang="en-US" sz="18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企業資安 桓基把關</a:t>
            </a:r>
            <a:endParaRPr lang="zh-TW" altLang="en-US" sz="1800" baseline="0" dirty="0">
              <a:latin typeface="Calibri" charset="0"/>
              <a:ea typeface="微軟正黑體" pitchFamily="34" charset="-12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00034" y="1862728"/>
            <a:ext cx="5572164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TW" altLang="en-US" sz="5400" b="1" spc="5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alibri" charset="0"/>
                <a:ea typeface="微軟正黑體" pitchFamily="34" charset="-120"/>
              </a:rPr>
              <a:t>謝謝指教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個人資料檔案風險評鑑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個人資料檔案風險評鑑報告，包含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個人資料盤點與流程清查</a:t>
            </a:r>
            <a:r>
              <a:rPr lang="en-US" altLang="zh-TW" dirty="0" smtClean="0"/>
              <a:t>(DFD</a:t>
            </a:r>
            <a:r>
              <a:rPr lang="zh-TW" altLang="en-US" dirty="0" smtClean="0"/>
              <a:t>資料流程圖</a:t>
            </a:r>
            <a:r>
              <a:rPr lang="en-US" altLang="zh-TW" dirty="0" smtClean="0"/>
              <a:t>)</a:t>
            </a:r>
          </a:p>
          <a:p>
            <a:pPr lvl="1"/>
            <a:r>
              <a:rPr lang="zh-TW" altLang="en-US" dirty="0" smtClean="0"/>
              <a:t>個人資料檔案之衝擊評鑑報告</a:t>
            </a:r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32839F9-51C1-4620-8F04-376A9867E07A}" type="slidenum">
              <a:rPr lang="zh-TW" altLang="en-US" smtClean="0"/>
              <a:pPr/>
              <a:t>2</a:t>
            </a:fld>
            <a:endParaRPr lang="zh-TW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4000" dirty="0" smtClean="0"/>
              <a:t>建立與維護個人資料檔案清冊</a:t>
            </a:r>
            <a:endParaRPr lang="zh-TW" altLang="en-US" sz="4000" dirty="0"/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</p:nvPr>
        </p:nvGraphicFramePr>
        <p:xfrm>
          <a:off x="611560" y="2492896"/>
          <a:ext cx="823058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576"/>
                <a:gridCol w="1512168"/>
                <a:gridCol w="1080120"/>
                <a:gridCol w="1296144"/>
                <a:gridCol w="1008112"/>
                <a:gridCol w="1235468"/>
              </a:tblGrid>
              <a:tr h="370840"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個人資料檔案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 smtClean="0"/>
                        <a:t>電子檔案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網頁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資料庫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備份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紙本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檔案名稱</a:t>
                      </a:r>
                      <a:r>
                        <a:rPr lang="en-US" altLang="zh-TW" dirty="0" smtClean="0"/>
                        <a:t>1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◎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◎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檔案名稱</a:t>
                      </a:r>
                      <a:r>
                        <a:rPr lang="en-US" altLang="zh-TW" dirty="0" smtClean="0"/>
                        <a:t>2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◎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檔案名稱</a:t>
                      </a:r>
                      <a:r>
                        <a:rPr lang="en-US" altLang="zh-TW" dirty="0" smtClean="0"/>
                        <a:t>3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◎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檔案名稱</a:t>
                      </a:r>
                      <a:r>
                        <a:rPr lang="en-US" altLang="zh-TW" dirty="0" smtClean="0"/>
                        <a:t>4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◎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◎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投影片編號版面配置區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32839F9-51C1-4620-8F04-376A9867E07A}" type="slidenum">
              <a:rPr lang="zh-TW" altLang="en-US" smtClean="0"/>
              <a:pPr/>
              <a:t>3</a:t>
            </a:fld>
            <a:endParaRPr lang="zh-TW" altLang="en-US"/>
          </a:p>
        </p:txBody>
      </p:sp>
      <p:sp>
        <p:nvSpPr>
          <p:cNvPr id="6" name="文字方塊 5"/>
          <p:cNvSpPr txBox="1"/>
          <p:nvPr/>
        </p:nvSpPr>
        <p:spPr>
          <a:xfrm>
            <a:off x="611560" y="1412776"/>
            <a:ext cx="8208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/>
              <a:t>個人資料檔案清冊，包含：</a:t>
            </a:r>
            <a:endParaRPr lang="en-US" altLang="zh-TW" dirty="0" smtClean="0"/>
          </a:p>
          <a:p>
            <a:pPr marL="342900" lvl="1" indent="-342900"/>
            <a:r>
              <a:rPr lang="en-US" altLang="zh-TW" dirty="0" smtClean="0"/>
              <a:t>1.</a:t>
            </a:r>
            <a:r>
              <a:rPr lang="zh-TW" altLang="en-US" dirty="0" smtClean="0"/>
              <a:t>個人資料流程清查</a:t>
            </a:r>
            <a:r>
              <a:rPr lang="en-US" altLang="zh-TW" dirty="0" smtClean="0"/>
              <a:t>(DFD</a:t>
            </a:r>
            <a:r>
              <a:rPr lang="zh-TW" altLang="en-US" dirty="0" smtClean="0"/>
              <a:t>資料流程圖</a:t>
            </a:r>
            <a:r>
              <a:rPr lang="en-US" altLang="zh-TW" dirty="0" smtClean="0"/>
              <a:t>)</a:t>
            </a:r>
          </a:p>
          <a:p>
            <a:pPr marL="342900" lvl="1" indent="-342900"/>
            <a:r>
              <a:rPr lang="en-US" altLang="zh-TW" dirty="0" smtClean="0"/>
              <a:t>2.</a:t>
            </a:r>
            <a:r>
              <a:rPr lang="zh-TW" altLang="en-US" dirty="0" smtClean="0"/>
              <a:t>產出個人資料檔案清查列表</a:t>
            </a:r>
            <a:r>
              <a:rPr lang="en-US" altLang="zh-TW" dirty="0" smtClean="0"/>
              <a:t>(</a:t>
            </a:r>
            <a:r>
              <a:rPr lang="zh-TW" altLang="en-US" dirty="0" smtClean="0"/>
              <a:t>如下</a:t>
            </a:r>
            <a:r>
              <a:rPr lang="en-US" altLang="zh-TW" dirty="0" smtClean="0"/>
              <a:t>)</a:t>
            </a:r>
            <a:endParaRPr lang="zh-TW" altLang="en-US" dirty="0"/>
          </a:p>
        </p:txBody>
      </p:sp>
      <p:sp>
        <p:nvSpPr>
          <p:cNvPr id="7" name="文字方塊 6"/>
          <p:cNvSpPr txBox="1"/>
          <p:nvPr/>
        </p:nvSpPr>
        <p:spPr>
          <a:xfrm>
            <a:off x="683568" y="4653136"/>
            <a:ext cx="82089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/>
              <a:t>個人資料檔案盤點</a:t>
            </a:r>
            <a:r>
              <a:rPr lang="en-US" altLang="zh-TW" dirty="0" smtClean="0"/>
              <a:t>:</a:t>
            </a:r>
          </a:p>
          <a:p>
            <a:r>
              <a:rPr lang="en-US" altLang="zh-TW" dirty="0" smtClean="0"/>
              <a:t>1.</a:t>
            </a:r>
            <a:r>
              <a:rPr lang="zh-TW" altLang="en-US" dirty="0" smtClean="0"/>
              <a:t>人工盤點</a:t>
            </a:r>
            <a:r>
              <a:rPr lang="en-US" altLang="zh-TW" dirty="0" smtClean="0"/>
              <a:t>:</a:t>
            </a:r>
            <a:r>
              <a:rPr lang="zh-TW" altLang="en-US" dirty="0" smtClean="0"/>
              <a:t>使用</a:t>
            </a:r>
            <a:r>
              <a:rPr lang="en-US" altLang="zh-TW" dirty="0" smtClean="0"/>
              <a:t>DFD</a:t>
            </a:r>
            <a:r>
              <a:rPr lang="zh-TW" altLang="en-US" dirty="0" smtClean="0"/>
              <a:t>流程圖尋找個資檔案</a:t>
            </a:r>
            <a:endParaRPr lang="en-US" altLang="zh-TW" dirty="0" smtClean="0"/>
          </a:p>
          <a:p>
            <a:r>
              <a:rPr lang="en-US" altLang="zh-TW" dirty="0" smtClean="0"/>
              <a:t>2.</a:t>
            </a:r>
            <a:r>
              <a:rPr lang="zh-TW" altLang="en-US" dirty="0" smtClean="0"/>
              <a:t>使用工具盤點</a:t>
            </a:r>
            <a:r>
              <a:rPr lang="en-US" altLang="zh-TW" dirty="0" smtClean="0"/>
              <a:t>:</a:t>
            </a:r>
            <a:r>
              <a:rPr lang="zh-TW" altLang="en-US" dirty="0" smtClean="0"/>
              <a:t>如中華民國資料保護協會</a:t>
            </a:r>
            <a:endParaRPr lang="en-US" altLang="zh-TW" dirty="0" smtClean="0"/>
          </a:p>
          <a:p>
            <a:r>
              <a:rPr lang="en-US" altLang="zh-TW" dirty="0" smtClean="0"/>
              <a:t>3.</a:t>
            </a:r>
            <a:r>
              <a:rPr lang="zh-TW" altLang="en-US" dirty="0" smtClean="0"/>
              <a:t>使用雲端工具</a:t>
            </a:r>
            <a:r>
              <a:rPr lang="en-US" altLang="zh-TW" dirty="0" smtClean="0"/>
              <a:t>:</a:t>
            </a:r>
            <a:r>
              <a:rPr lang="zh-TW" altLang="zh-TW" dirty="0" smtClean="0"/>
              <a:t>教育機構防洩漏個資掃瞄平台</a:t>
            </a:r>
            <a:r>
              <a:rPr lang="en-US" altLang="zh-TW" dirty="0" smtClean="0"/>
              <a:t>(</a:t>
            </a:r>
            <a:r>
              <a:rPr lang="zh-TW" altLang="zh-TW" dirty="0" smtClean="0"/>
              <a:t>成大資通安全研發中心</a:t>
            </a:r>
            <a:r>
              <a:rPr lang="en-US" altLang="zh-TW" dirty="0" smtClean="0"/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彙整各單位檔案清單與個資類別清單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sz="2400" b="0" dirty="0" smtClean="0"/>
              <a:t>以教務處為例，必須清楚盤點究竟擁有哪些表單資料，先列出檔案清單後</a:t>
            </a:r>
            <a:r>
              <a:rPr lang="en-US" altLang="zh-TW" sz="2400" b="0" dirty="0" smtClean="0"/>
              <a:t>,</a:t>
            </a:r>
            <a:r>
              <a:rPr lang="zh-TW" altLang="en-US" sz="2400" b="0" dirty="0" smtClean="0"/>
              <a:t>再彙整出與個資相關的類別清單，例如學籍資料檔包含學制、系所、班級、學號、姓名、性別、出生年月日、家長姓名、聯絡電話、地址等內容。</a:t>
            </a:r>
          </a:p>
          <a:p>
            <a:pPr>
              <a:buNone/>
            </a:pPr>
            <a:endParaRPr lang="en-US" altLang="zh-TW" sz="2400" b="0" dirty="0" smtClean="0"/>
          </a:p>
          <a:p>
            <a:pPr>
              <a:buNone/>
            </a:pPr>
            <a:r>
              <a:rPr lang="zh-TW" altLang="en-US" sz="2400" b="0" dirty="0" smtClean="0"/>
              <a:t>學籍資</a:t>
            </a:r>
            <a:r>
              <a:rPr lang="zh-TW" altLang="en-US" sz="2400" b="0" dirty="0" smtClean="0"/>
              <a:t>料</a:t>
            </a:r>
            <a:r>
              <a:rPr lang="zh-TW" altLang="en-US" sz="2400" b="0" dirty="0" smtClean="0"/>
              <a:t>檔</a:t>
            </a:r>
            <a:endParaRPr lang="zh-TW" altLang="en-US" sz="2400" b="0" dirty="0" smtClean="0"/>
          </a:p>
          <a:p>
            <a:pPr>
              <a:buNone/>
            </a:pPr>
            <a:r>
              <a:rPr lang="zh-TW" altLang="en-US" sz="2400" b="0" dirty="0" smtClean="0"/>
              <a:t>成績表</a:t>
            </a:r>
          </a:p>
          <a:p>
            <a:pPr>
              <a:buNone/>
            </a:pPr>
            <a:r>
              <a:rPr lang="zh-TW" altLang="en-US" sz="2400" b="0" dirty="0" smtClean="0"/>
              <a:t>缺曠課表</a:t>
            </a:r>
          </a:p>
          <a:p>
            <a:pPr>
              <a:buNone/>
            </a:pPr>
            <a:r>
              <a:rPr lang="zh-TW" altLang="en-US" sz="2400" b="0" dirty="0" smtClean="0"/>
              <a:t>學習狀況表</a:t>
            </a:r>
          </a:p>
          <a:p>
            <a:pPr>
              <a:buNone/>
            </a:pPr>
            <a:r>
              <a:rPr lang="zh-TW" altLang="en-US" sz="1800" b="0" dirty="0" smtClean="0"/>
              <a:t>●</a:t>
            </a:r>
          </a:p>
          <a:p>
            <a:pPr>
              <a:buNone/>
            </a:pPr>
            <a:r>
              <a:rPr lang="zh-TW" altLang="en-US" sz="1800" b="0" dirty="0" smtClean="0"/>
              <a:t>●</a:t>
            </a:r>
          </a:p>
          <a:p>
            <a:pPr>
              <a:buNone/>
            </a:pPr>
            <a:r>
              <a:rPr lang="zh-TW" altLang="en-US" sz="1800" b="0" dirty="0" smtClean="0"/>
              <a:t>●</a:t>
            </a:r>
            <a:endParaRPr lang="zh-TW" altLang="en-US" sz="1800" b="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1DDB34-43F2-4FA4-97AE-C28BE7D621EA}" type="slidenum">
              <a:rPr lang="zh-TW" altLang="en-US" smtClean="0"/>
              <a:pPr>
                <a:defRPr/>
              </a:pPr>
              <a:t>4</a:t>
            </a:fld>
            <a:endParaRPr lang="en-US" altLang="zh-TW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3501008"/>
            <a:ext cx="6276975" cy="2259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600" dirty="0" smtClean="0"/>
              <a:t>盤點個資類別清單在各單位流向</a:t>
            </a:r>
            <a:endParaRPr lang="zh-TW" altLang="en-US" sz="36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b="0" dirty="0" smtClean="0"/>
              <a:t>將各單位彙整出的個資類別清單，逐一確認學校各單位對各個個資類別清單的蒐集、處理、利用的經手流程。</a:t>
            </a:r>
            <a:r>
              <a:rPr lang="en-US" altLang="zh-TW" b="0" dirty="0" smtClean="0"/>
              <a:t>(</a:t>
            </a:r>
            <a:r>
              <a:rPr lang="zh-TW" altLang="en-US" b="0" dirty="0" smtClean="0"/>
              <a:t>使用</a:t>
            </a:r>
            <a:r>
              <a:rPr lang="en-US" altLang="zh-TW" b="0" dirty="0" smtClean="0"/>
              <a:t>DFD</a:t>
            </a:r>
            <a:r>
              <a:rPr lang="zh-TW" altLang="en-US" b="0" dirty="0" smtClean="0"/>
              <a:t>流程方法</a:t>
            </a:r>
            <a:r>
              <a:rPr lang="en-US" altLang="zh-TW" b="0" dirty="0" smtClean="0"/>
              <a:t>)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1DDB34-43F2-4FA4-97AE-C28BE7D621EA}" type="slidenum">
              <a:rPr lang="zh-TW" altLang="en-US" smtClean="0"/>
              <a:pPr>
                <a:defRPr/>
              </a:pPr>
              <a:t>5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DFD</a:t>
            </a:r>
            <a:r>
              <a:rPr lang="zh-TW" altLang="en-US" dirty="0" smtClean="0"/>
              <a:t>基本符號說明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1DDB34-43F2-4FA4-97AE-C28BE7D621EA}" type="slidenum">
              <a:rPr lang="zh-TW" altLang="en-US" smtClean="0"/>
              <a:pPr>
                <a:defRPr/>
              </a:pPr>
              <a:t>6</a:t>
            </a:fld>
            <a:endParaRPr lang="en-US" altLang="zh-TW"/>
          </a:p>
        </p:txBody>
      </p:sp>
      <p:pic>
        <p:nvPicPr>
          <p:cNvPr id="155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5625" y="1533525"/>
            <a:ext cx="5286375" cy="454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DFD</a:t>
            </a:r>
            <a:r>
              <a:rPr lang="zh-TW" altLang="en-US" dirty="0" smtClean="0"/>
              <a:t>流程圖第</a:t>
            </a:r>
            <a:r>
              <a:rPr lang="en-US" altLang="zh-TW" dirty="0" smtClean="0"/>
              <a:t>0</a:t>
            </a:r>
            <a:r>
              <a:rPr lang="zh-TW" altLang="en-US" dirty="0" smtClean="0"/>
              <a:t>階</a:t>
            </a:r>
            <a:r>
              <a:rPr lang="en-US" altLang="zh-TW" dirty="0" smtClean="0"/>
              <a:t>-</a:t>
            </a:r>
            <a:r>
              <a:rPr lang="zh-TW" altLang="en-US" dirty="0" smtClean="0"/>
              <a:t>外部互動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1DDB34-43F2-4FA4-97AE-C28BE7D621EA}" type="slidenum">
              <a:rPr lang="zh-TW" altLang="en-US" smtClean="0"/>
              <a:pPr>
                <a:defRPr/>
              </a:pPr>
              <a:t>7</a:t>
            </a:fld>
            <a:endParaRPr lang="en-US" altLang="zh-TW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24744"/>
            <a:ext cx="8352928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DFD</a:t>
            </a:r>
            <a:r>
              <a:rPr lang="zh-TW" altLang="en-US" dirty="0" smtClean="0"/>
              <a:t>流程圖第</a:t>
            </a:r>
            <a:r>
              <a:rPr lang="en-US" altLang="zh-TW" dirty="0" smtClean="0"/>
              <a:t>1</a:t>
            </a:r>
            <a:r>
              <a:rPr lang="zh-TW" altLang="en-US" dirty="0" smtClean="0"/>
              <a:t>階</a:t>
            </a:r>
            <a:r>
              <a:rPr lang="en-US" altLang="zh-TW" dirty="0" smtClean="0"/>
              <a:t>-</a:t>
            </a:r>
            <a:r>
              <a:rPr lang="zh-TW" altLang="en-US" dirty="0" smtClean="0"/>
              <a:t>系統內部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1DDB34-43F2-4FA4-97AE-C28BE7D621EA}" type="slidenum">
              <a:rPr lang="zh-TW" altLang="en-US" smtClean="0"/>
              <a:pPr>
                <a:defRPr/>
              </a:pPr>
              <a:t>8</a:t>
            </a:fld>
            <a:endParaRPr lang="en-US" altLang="zh-TW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96752"/>
            <a:ext cx="8064896" cy="5328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產生各保有單位彙總表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1DDB34-43F2-4FA4-97AE-C28BE7D621EA}" type="slidenum">
              <a:rPr lang="zh-TW" altLang="en-US" smtClean="0"/>
              <a:pPr>
                <a:defRPr/>
              </a:pPr>
              <a:t>9</a:t>
            </a:fld>
            <a:endParaRPr lang="en-US" altLang="zh-TW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8136904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15403</TotalTime>
  <Words>679</Words>
  <Application>Microsoft Office PowerPoint</Application>
  <PresentationFormat>如螢幕大小 (4:3)</PresentationFormat>
  <Paragraphs>143</Paragraphs>
  <Slides>12</Slides>
  <Notes>2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12</vt:i4>
      </vt:variant>
    </vt:vector>
  </HeadingPairs>
  <TitlesOfParts>
    <vt:vector size="13" baseType="lpstr">
      <vt:lpstr>Office 佈景主題</vt:lpstr>
      <vt:lpstr>個資保護工作 -個資流程</vt:lpstr>
      <vt:lpstr>個人資料檔案風險評鑑</vt:lpstr>
      <vt:lpstr>建立與維護個人資料檔案清冊</vt:lpstr>
      <vt:lpstr>彙整各單位檔案清單與個資類別清單</vt:lpstr>
      <vt:lpstr>盤點個資類別清單在各單位流向</vt:lpstr>
      <vt:lpstr>DFD基本符號說明</vt:lpstr>
      <vt:lpstr>DFD流程圖第0階-外部互動</vt:lpstr>
      <vt:lpstr>DFD流程圖第1階-系統內部</vt:lpstr>
      <vt:lpstr>產生各保有單位彙總表</vt:lpstr>
      <vt:lpstr>產出個人資料類別保有清單</vt:lpstr>
      <vt:lpstr>個人資料檔案之衝擊評鑑報告</vt:lpstr>
      <vt:lpstr>投影片 12</vt:lpstr>
    </vt:vector>
  </TitlesOfParts>
  <Company>C.M.T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tingchou</dc:creator>
  <cp:lastModifiedBy>Elton</cp:lastModifiedBy>
  <cp:revision>925</cp:revision>
  <dcterms:created xsi:type="dcterms:W3CDTF">2008-10-22T05:45:11Z</dcterms:created>
  <dcterms:modified xsi:type="dcterms:W3CDTF">2012-10-04T03:52:44Z</dcterms:modified>
</cp:coreProperties>
</file>