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theme/themeOverride7.xml" ContentType="application/vnd.openxmlformats-officedocument.themeOverride+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theme/themeOverride8.xml" ContentType="application/vnd.openxmlformats-officedocument.themeOverr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Override6.xml" ContentType="application/vnd.openxmlformats-officedocument.themeOverr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heme/themeOverride4.xml" ContentType="application/vnd.openxmlformats-officedocument.themeOverride+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56" r:id="rId2"/>
    <p:sldId id="298" r:id="rId3"/>
    <p:sldId id="366" r:id="rId4"/>
    <p:sldId id="367" r:id="rId5"/>
    <p:sldId id="370" r:id="rId6"/>
    <p:sldId id="371" r:id="rId7"/>
    <p:sldId id="372" r:id="rId8"/>
    <p:sldId id="299" r:id="rId9"/>
    <p:sldId id="300" r:id="rId10"/>
    <p:sldId id="301" r:id="rId11"/>
    <p:sldId id="365" r:id="rId12"/>
    <p:sldId id="303" r:id="rId13"/>
    <p:sldId id="304" r:id="rId14"/>
    <p:sldId id="305" r:id="rId15"/>
    <p:sldId id="306" r:id="rId16"/>
    <p:sldId id="307" r:id="rId17"/>
    <p:sldId id="375" r:id="rId18"/>
    <p:sldId id="341" r:id="rId19"/>
    <p:sldId id="352" r:id="rId20"/>
    <p:sldId id="376" r:id="rId21"/>
    <p:sldId id="377" r:id="rId22"/>
    <p:sldId id="378" r:id="rId23"/>
    <p:sldId id="379" r:id="rId24"/>
    <p:sldId id="380" r:id="rId25"/>
    <p:sldId id="381" r:id="rId26"/>
    <p:sldId id="382" r:id="rId27"/>
    <p:sldId id="385" r:id="rId28"/>
    <p:sldId id="386" r:id="rId29"/>
    <p:sldId id="387" r:id="rId30"/>
    <p:sldId id="388" r:id="rId31"/>
    <p:sldId id="389" r:id="rId32"/>
    <p:sldId id="390" r:id="rId33"/>
    <p:sldId id="391" r:id="rId34"/>
    <p:sldId id="392" r:id="rId35"/>
    <p:sldId id="394" r:id="rId36"/>
    <p:sldId id="395" r:id="rId37"/>
    <p:sldId id="396" r:id="rId38"/>
    <p:sldId id="400" r:id="rId39"/>
    <p:sldId id="397" r:id="rId40"/>
    <p:sldId id="398" r:id="rId41"/>
    <p:sldId id="399" r:id="rId42"/>
    <p:sldId id="296" r:id="rId43"/>
  </p:sldIdLst>
  <p:sldSz cx="9144000" cy="6858000" type="screen4x3"/>
  <p:notesSz cx="7102475" cy="89916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00"/>
    <a:srgbClr val="FF9999"/>
    <a:srgbClr val="FFCCFF"/>
    <a:srgbClr val="009900"/>
    <a:srgbClr val="467CE8"/>
    <a:srgbClr val="FF3399"/>
    <a:srgbClr val="FF6600"/>
    <a:srgbClr val="A5C8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1" autoAdjust="0"/>
    <p:restoredTop sz="94660" autoAdjust="0"/>
  </p:normalViewPr>
  <p:slideViewPr>
    <p:cSldViewPr>
      <p:cViewPr varScale="1">
        <p:scale>
          <a:sx n="105" d="100"/>
          <a:sy n="105" d="100"/>
        </p:scale>
        <p:origin x="-179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1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B50A83-E0DB-4EDF-B94D-2B115FD538AE}" type="doc">
      <dgm:prSet loTypeId="urn:microsoft.com/office/officeart/2005/8/layout/matrix1" loCatId="matrix" qsTypeId="urn:microsoft.com/office/officeart/2005/8/quickstyle/simple1#2" qsCatId="simple" csTypeId="urn:microsoft.com/office/officeart/2005/8/colors/accent1_2#2" csCatId="accent1" phldr="1"/>
      <dgm:spPr/>
      <dgm:t>
        <a:bodyPr/>
        <a:lstStyle/>
        <a:p>
          <a:endParaRPr lang="zh-TW" altLang="en-US"/>
        </a:p>
      </dgm:t>
    </dgm:pt>
    <dgm:pt modelId="{BEBA1D5E-DE6B-40A0-9767-D2865D7F75D1}">
      <dgm:prSet phldrT="[文字]" custT="1"/>
      <dgm:spPr/>
      <dgm:t>
        <a:bodyPr/>
        <a:lstStyle/>
        <a:p>
          <a:r>
            <a:rPr lang="zh-TW" altLang="en-US" sz="2400" b="1" i="0" dirty="0" smtClean="0">
              <a:solidFill>
                <a:schemeClr val="accent2">
                  <a:lumMod val="75000"/>
                </a:schemeClr>
              </a:solidFill>
            </a:rPr>
            <a:t>全方位</a:t>
          </a:r>
          <a:endParaRPr lang="en-US" altLang="zh-TW" sz="2400" b="1" i="0" dirty="0" smtClean="0">
            <a:solidFill>
              <a:schemeClr val="accent2">
                <a:lumMod val="75000"/>
              </a:schemeClr>
            </a:solidFill>
          </a:endParaRPr>
        </a:p>
        <a:p>
          <a:r>
            <a:rPr lang="zh-TW" altLang="en-US" sz="2400" b="1" i="0" dirty="0" smtClean="0">
              <a:solidFill>
                <a:schemeClr val="accent2">
                  <a:lumMod val="75000"/>
                </a:schemeClr>
              </a:solidFill>
            </a:rPr>
            <a:t>個資防護</a:t>
          </a:r>
          <a:endParaRPr lang="zh-TW" altLang="en-US" sz="2400" b="1" i="0" dirty="0">
            <a:solidFill>
              <a:schemeClr val="accent2">
                <a:lumMod val="75000"/>
              </a:schemeClr>
            </a:solidFill>
          </a:endParaRPr>
        </a:p>
      </dgm:t>
    </dgm:pt>
    <dgm:pt modelId="{A23941FA-CAD2-4478-B621-62B80D53E8D3}" type="parTrans" cxnId="{25D973C2-9403-4BA8-B81D-A905593A3F2B}">
      <dgm:prSet/>
      <dgm:spPr/>
      <dgm:t>
        <a:bodyPr/>
        <a:lstStyle/>
        <a:p>
          <a:endParaRPr lang="zh-TW" altLang="en-US"/>
        </a:p>
      </dgm:t>
    </dgm:pt>
    <dgm:pt modelId="{0000E009-4933-4C6D-BDB6-E0CF3BBAE61E}" type="sibTrans" cxnId="{25D973C2-9403-4BA8-B81D-A905593A3F2B}">
      <dgm:prSet/>
      <dgm:spPr/>
      <dgm:t>
        <a:bodyPr/>
        <a:lstStyle/>
        <a:p>
          <a:endParaRPr lang="zh-TW" altLang="en-US"/>
        </a:p>
      </dgm:t>
    </dgm:pt>
    <dgm:pt modelId="{B0484D93-02E9-4237-BC3C-FC23410AC4D7}">
      <dgm:prSet phldrT="[文字]" custT="1"/>
      <dgm:spPr/>
      <dgm:t>
        <a:bodyPr/>
        <a:lstStyle/>
        <a:p>
          <a:pPr algn="ctr"/>
          <a:r>
            <a:rPr lang="zh-TW" altLang="zh-TW" sz="2000" b="1" dirty="0" smtClean="0">
              <a:solidFill>
                <a:srgbClr val="002060"/>
              </a:solidFill>
              <a:latin typeface="標楷體" pitchFamily="65" charset="-120"/>
              <a:ea typeface="標楷體" pitchFamily="65" charset="-120"/>
            </a:rPr>
            <a:t>單機版</a:t>
          </a:r>
          <a:r>
            <a:rPr lang="zh-TW" altLang="en-US" sz="2000" b="1" dirty="0" smtClean="0">
              <a:solidFill>
                <a:srgbClr val="002060"/>
              </a:solidFill>
              <a:latin typeface="標楷體" pitchFamily="65" charset="-120"/>
              <a:ea typeface="標楷體" pitchFamily="65" charset="-120"/>
            </a:rPr>
            <a:t>個資檢測</a:t>
          </a:r>
          <a:endParaRPr lang="en-US" altLang="zh-TW" sz="2000" b="1" dirty="0" smtClean="0">
            <a:solidFill>
              <a:srgbClr val="002060"/>
            </a:solidFill>
            <a:latin typeface="標楷體" pitchFamily="65" charset="-120"/>
            <a:ea typeface="標楷體" pitchFamily="65" charset="-120"/>
          </a:endParaRPr>
        </a:p>
        <a:p>
          <a:pPr algn="l"/>
          <a:r>
            <a:rPr lang="zh-TW" altLang="en-US" sz="1800" dirty="0" smtClean="0">
              <a:solidFill>
                <a:srgbClr val="002060"/>
              </a:solidFill>
              <a:latin typeface="標楷體" pitchFamily="65" charset="-120"/>
              <a:ea typeface="標楷體" pitchFamily="65" charset="-120"/>
            </a:rPr>
            <a:t>電腦內檔案千萬個，時間一久就忘記是否有敏感個資檔案存於角落。立即掃描電腦內檔案，揪出系統中被遺忘的個資文件。</a:t>
          </a:r>
          <a:endParaRPr lang="zh-TW" altLang="en-US" sz="1800" dirty="0">
            <a:solidFill>
              <a:srgbClr val="002060"/>
            </a:solidFill>
            <a:latin typeface="標楷體" pitchFamily="65" charset="-120"/>
            <a:ea typeface="標楷體" pitchFamily="65" charset="-120"/>
          </a:endParaRPr>
        </a:p>
      </dgm:t>
    </dgm:pt>
    <dgm:pt modelId="{901F6531-3C32-4928-AF50-F8622621E9AC}" type="parTrans" cxnId="{FB03147B-EBC1-4F6B-A1AB-92701F33D702}">
      <dgm:prSet/>
      <dgm:spPr/>
      <dgm:t>
        <a:bodyPr/>
        <a:lstStyle/>
        <a:p>
          <a:endParaRPr lang="zh-TW" altLang="en-US"/>
        </a:p>
      </dgm:t>
    </dgm:pt>
    <dgm:pt modelId="{9F303970-F6DF-4D58-9163-7DC7C9F572B8}" type="sibTrans" cxnId="{FB03147B-EBC1-4F6B-A1AB-92701F33D702}">
      <dgm:prSet/>
      <dgm:spPr/>
      <dgm:t>
        <a:bodyPr/>
        <a:lstStyle/>
        <a:p>
          <a:endParaRPr lang="zh-TW" altLang="en-US"/>
        </a:p>
      </dgm:t>
    </dgm:pt>
    <dgm:pt modelId="{D34EBFDD-9D2F-45AC-A358-DB435AA47188}">
      <dgm:prSet phldrT="[文字]"/>
      <dgm:spPr/>
      <dgm:t>
        <a:bodyPr/>
        <a:lstStyle/>
        <a:p>
          <a:endParaRPr lang="en-US" altLang="zh-TW" dirty="0" smtClean="0"/>
        </a:p>
      </dgm:t>
    </dgm:pt>
    <dgm:pt modelId="{C2ADF10F-22B3-4534-85C1-0019F55C0EF0}" type="parTrans" cxnId="{B37D3822-14CD-4C6A-B96D-B888D6A2CE8C}">
      <dgm:prSet/>
      <dgm:spPr/>
      <dgm:t>
        <a:bodyPr/>
        <a:lstStyle/>
        <a:p>
          <a:endParaRPr lang="zh-TW" altLang="en-US"/>
        </a:p>
      </dgm:t>
    </dgm:pt>
    <dgm:pt modelId="{B76343FC-0519-4EFD-8FC6-A5505D9529E7}" type="sibTrans" cxnId="{B37D3822-14CD-4C6A-B96D-B888D6A2CE8C}">
      <dgm:prSet/>
      <dgm:spPr/>
      <dgm:t>
        <a:bodyPr/>
        <a:lstStyle/>
        <a:p>
          <a:endParaRPr lang="zh-TW" altLang="en-US"/>
        </a:p>
      </dgm:t>
    </dgm:pt>
    <dgm:pt modelId="{15854717-C107-4E79-BC89-291DC1A389A1}">
      <dgm:prSet phldrT="[文字]" custT="1"/>
      <dgm:spPr/>
      <dgm:t>
        <a:bodyPr/>
        <a:lstStyle/>
        <a:p>
          <a:pPr algn="ctr"/>
          <a:r>
            <a:rPr lang="zh-TW" altLang="en-US" sz="2000" b="1" dirty="0" smtClean="0">
              <a:solidFill>
                <a:srgbClr val="002060"/>
              </a:solidFill>
              <a:latin typeface="標楷體" pitchFamily="65" charset="-120"/>
              <a:ea typeface="標楷體" pitchFamily="65" charset="-120"/>
            </a:rPr>
            <a:t>主網站個資檢測</a:t>
          </a:r>
          <a:endParaRPr lang="en-US" altLang="zh-TW" sz="2000" b="1" dirty="0" smtClean="0">
            <a:solidFill>
              <a:srgbClr val="002060"/>
            </a:solidFill>
            <a:latin typeface="標楷體" pitchFamily="65" charset="-120"/>
            <a:ea typeface="標楷體" pitchFamily="65" charset="-120"/>
          </a:endParaRPr>
        </a:p>
        <a:p>
          <a:pPr algn="l"/>
          <a:r>
            <a:rPr lang="zh-TW" altLang="en-US" sz="1800" dirty="0" smtClean="0">
              <a:solidFill>
                <a:srgbClr val="002060"/>
              </a:solidFill>
              <a:latin typeface="標楷體" pitchFamily="65" charset="-120"/>
              <a:ea typeface="標楷體" pitchFamily="65" charset="-120"/>
            </a:rPr>
            <a:t>網站就是公司的透明展示櫃，資料放上去即大家都可連結取用。檢測公司網站所有的資料，確保人為疏忽上傳了敏感資料所造成的損失。</a:t>
          </a:r>
          <a:endParaRPr lang="en-US" altLang="zh-TW" sz="1800" dirty="0" smtClean="0">
            <a:solidFill>
              <a:srgbClr val="002060"/>
            </a:solidFill>
            <a:latin typeface="標楷體" pitchFamily="65" charset="-120"/>
            <a:ea typeface="標楷體" pitchFamily="65" charset="-120"/>
          </a:endParaRPr>
        </a:p>
      </dgm:t>
    </dgm:pt>
    <dgm:pt modelId="{40D83806-EA72-48B8-B48B-2AE8ADC28517}" type="parTrans" cxnId="{2847BB52-DA4F-4FA0-945C-8FAACFEE36E9}">
      <dgm:prSet/>
      <dgm:spPr/>
      <dgm:t>
        <a:bodyPr/>
        <a:lstStyle/>
        <a:p>
          <a:endParaRPr lang="zh-TW" altLang="en-US"/>
        </a:p>
      </dgm:t>
    </dgm:pt>
    <dgm:pt modelId="{BE90C0B1-2A5E-4EC3-80AD-22DF7095C1BB}" type="sibTrans" cxnId="{2847BB52-DA4F-4FA0-945C-8FAACFEE36E9}">
      <dgm:prSet/>
      <dgm:spPr/>
      <dgm:t>
        <a:bodyPr/>
        <a:lstStyle/>
        <a:p>
          <a:endParaRPr lang="zh-TW" altLang="en-US"/>
        </a:p>
      </dgm:t>
    </dgm:pt>
    <dgm:pt modelId="{7C878F98-7783-4E68-801D-B9297E27B31F}" type="pres">
      <dgm:prSet presAssocID="{F5B50A83-E0DB-4EDF-B94D-2B115FD538AE}" presName="diagram" presStyleCnt="0">
        <dgm:presLayoutVars>
          <dgm:chMax val="1"/>
          <dgm:dir/>
          <dgm:animLvl val="ctr"/>
          <dgm:resizeHandles val="exact"/>
        </dgm:presLayoutVars>
      </dgm:prSet>
      <dgm:spPr/>
      <dgm:t>
        <a:bodyPr/>
        <a:lstStyle/>
        <a:p>
          <a:endParaRPr lang="zh-TW" altLang="en-US"/>
        </a:p>
      </dgm:t>
    </dgm:pt>
    <dgm:pt modelId="{50E940C0-4426-48AF-97FE-B4951296F997}" type="pres">
      <dgm:prSet presAssocID="{F5B50A83-E0DB-4EDF-B94D-2B115FD538AE}" presName="matrix" presStyleCnt="0"/>
      <dgm:spPr/>
    </dgm:pt>
    <dgm:pt modelId="{6C4A56BA-2268-41A4-BAAF-0149144E526F}" type="pres">
      <dgm:prSet presAssocID="{F5B50A83-E0DB-4EDF-B94D-2B115FD538AE}" presName="tile1" presStyleLbl="node1" presStyleIdx="0" presStyleCnt="4"/>
      <dgm:spPr/>
      <dgm:t>
        <a:bodyPr/>
        <a:lstStyle/>
        <a:p>
          <a:endParaRPr lang="zh-TW" altLang="en-US"/>
        </a:p>
      </dgm:t>
    </dgm:pt>
    <dgm:pt modelId="{A9635B2D-2894-4AD2-86FC-F283294FE726}" type="pres">
      <dgm:prSet presAssocID="{F5B50A83-E0DB-4EDF-B94D-2B115FD538AE}" presName="tile1text" presStyleLbl="node1" presStyleIdx="0" presStyleCnt="4">
        <dgm:presLayoutVars>
          <dgm:chMax val="0"/>
          <dgm:chPref val="0"/>
          <dgm:bulletEnabled val="1"/>
        </dgm:presLayoutVars>
      </dgm:prSet>
      <dgm:spPr/>
      <dgm:t>
        <a:bodyPr/>
        <a:lstStyle/>
        <a:p>
          <a:endParaRPr lang="zh-TW" altLang="en-US"/>
        </a:p>
      </dgm:t>
    </dgm:pt>
    <dgm:pt modelId="{086F794A-A491-4C53-A1BF-843FB89C4F83}" type="pres">
      <dgm:prSet presAssocID="{F5B50A83-E0DB-4EDF-B94D-2B115FD538AE}" presName="tile2" presStyleLbl="node1" presStyleIdx="1" presStyleCnt="4"/>
      <dgm:spPr/>
      <dgm:t>
        <a:bodyPr/>
        <a:lstStyle/>
        <a:p>
          <a:endParaRPr lang="zh-TW" altLang="en-US"/>
        </a:p>
      </dgm:t>
    </dgm:pt>
    <dgm:pt modelId="{1042BCAB-7DC6-4433-8536-B11F57348447}" type="pres">
      <dgm:prSet presAssocID="{F5B50A83-E0DB-4EDF-B94D-2B115FD538AE}" presName="tile2text" presStyleLbl="node1" presStyleIdx="1" presStyleCnt="4">
        <dgm:presLayoutVars>
          <dgm:chMax val="0"/>
          <dgm:chPref val="0"/>
          <dgm:bulletEnabled val="1"/>
        </dgm:presLayoutVars>
      </dgm:prSet>
      <dgm:spPr/>
      <dgm:t>
        <a:bodyPr/>
        <a:lstStyle/>
        <a:p>
          <a:endParaRPr lang="zh-TW" altLang="en-US"/>
        </a:p>
      </dgm:t>
    </dgm:pt>
    <dgm:pt modelId="{A9DA9666-F137-48F5-886E-0DAE22F27766}" type="pres">
      <dgm:prSet presAssocID="{F5B50A83-E0DB-4EDF-B94D-2B115FD538AE}" presName="tile3" presStyleLbl="node1" presStyleIdx="2" presStyleCnt="4"/>
      <dgm:spPr/>
      <dgm:t>
        <a:bodyPr/>
        <a:lstStyle/>
        <a:p>
          <a:endParaRPr lang="zh-TW" altLang="en-US"/>
        </a:p>
      </dgm:t>
    </dgm:pt>
    <dgm:pt modelId="{9363E62B-096D-4D11-9C2A-2D026F48731B}" type="pres">
      <dgm:prSet presAssocID="{F5B50A83-E0DB-4EDF-B94D-2B115FD538AE}" presName="tile3text" presStyleLbl="node1" presStyleIdx="2" presStyleCnt="4">
        <dgm:presLayoutVars>
          <dgm:chMax val="0"/>
          <dgm:chPref val="0"/>
          <dgm:bulletEnabled val="1"/>
        </dgm:presLayoutVars>
      </dgm:prSet>
      <dgm:spPr/>
      <dgm:t>
        <a:bodyPr/>
        <a:lstStyle/>
        <a:p>
          <a:endParaRPr lang="zh-TW" altLang="en-US"/>
        </a:p>
      </dgm:t>
    </dgm:pt>
    <dgm:pt modelId="{C1B7A188-D64E-4C56-96F2-3DA9ED303491}" type="pres">
      <dgm:prSet presAssocID="{F5B50A83-E0DB-4EDF-B94D-2B115FD538AE}" presName="tile4" presStyleLbl="node1" presStyleIdx="3" presStyleCnt="4"/>
      <dgm:spPr/>
      <dgm:t>
        <a:bodyPr/>
        <a:lstStyle/>
        <a:p>
          <a:endParaRPr lang="zh-TW" altLang="en-US"/>
        </a:p>
      </dgm:t>
    </dgm:pt>
    <dgm:pt modelId="{45E0F292-64D8-4EAF-B969-66D71650752E}" type="pres">
      <dgm:prSet presAssocID="{F5B50A83-E0DB-4EDF-B94D-2B115FD538AE}" presName="tile4text" presStyleLbl="node1" presStyleIdx="3" presStyleCnt="4">
        <dgm:presLayoutVars>
          <dgm:chMax val="0"/>
          <dgm:chPref val="0"/>
          <dgm:bulletEnabled val="1"/>
        </dgm:presLayoutVars>
      </dgm:prSet>
      <dgm:spPr/>
      <dgm:t>
        <a:bodyPr/>
        <a:lstStyle/>
        <a:p>
          <a:endParaRPr lang="zh-TW" altLang="en-US"/>
        </a:p>
      </dgm:t>
    </dgm:pt>
    <dgm:pt modelId="{BAD0C420-B285-4C24-99B3-2EDF17E0C6AB}" type="pres">
      <dgm:prSet presAssocID="{F5B50A83-E0DB-4EDF-B94D-2B115FD538AE}" presName="centerTile" presStyleLbl="fgShp" presStyleIdx="0" presStyleCnt="1">
        <dgm:presLayoutVars>
          <dgm:chMax val="0"/>
          <dgm:chPref val="0"/>
        </dgm:presLayoutVars>
      </dgm:prSet>
      <dgm:spPr/>
      <dgm:t>
        <a:bodyPr/>
        <a:lstStyle/>
        <a:p>
          <a:endParaRPr lang="zh-TW" altLang="en-US"/>
        </a:p>
      </dgm:t>
    </dgm:pt>
  </dgm:ptLst>
  <dgm:cxnLst>
    <dgm:cxn modelId="{2B7213DC-A170-45BE-AB32-8E5912286A44}" type="presOf" srcId="{BEBA1D5E-DE6B-40A0-9767-D2865D7F75D1}" destId="{BAD0C420-B285-4C24-99B3-2EDF17E0C6AB}" srcOrd="0" destOrd="0" presId="urn:microsoft.com/office/officeart/2005/8/layout/matrix1"/>
    <dgm:cxn modelId="{E178DBE5-74FD-4182-9A77-8DCC6778984D}" type="presOf" srcId="{B0484D93-02E9-4237-BC3C-FC23410AC4D7}" destId="{A9635B2D-2894-4AD2-86FC-F283294FE726}" srcOrd="1" destOrd="0" presId="urn:microsoft.com/office/officeart/2005/8/layout/matrix1"/>
    <dgm:cxn modelId="{D312F3D3-2504-4694-A0BF-1EB60CAA477F}" type="presOf" srcId="{15854717-C107-4E79-BC89-291DC1A389A1}" destId="{1042BCAB-7DC6-4433-8536-B11F57348447}" srcOrd="1" destOrd="0" presId="urn:microsoft.com/office/officeart/2005/8/layout/matrix1"/>
    <dgm:cxn modelId="{2847BB52-DA4F-4FA0-945C-8FAACFEE36E9}" srcId="{BEBA1D5E-DE6B-40A0-9767-D2865D7F75D1}" destId="{15854717-C107-4E79-BC89-291DC1A389A1}" srcOrd="1" destOrd="0" parTransId="{40D83806-EA72-48B8-B48B-2AE8ADC28517}" sibTransId="{BE90C0B1-2A5E-4EC3-80AD-22DF7095C1BB}"/>
    <dgm:cxn modelId="{571C9F42-5BD5-487C-9E1C-EBA2D9E950C4}" type="presOf" srcId="{F5B50A83-E0DB-4EDF-B94D-2B115FD538AE}" destId="{7C878F98-7783-4E68-801D-B9297E27B31F}" srcOrd="0" destOrd="0" presId="urn:microsoft.com/office/officeart/2005/8/layout/matrix1"/>
    <dgm:cxn modelId="{8EAC9187-088B-41CB-ACEC-2223672EEE9C}" type="presOf" srcId="{B0484D93-02E9-4237-BC3C-FC23410AC4D7}" destId="{6C4A56BA-2268-41A4-BAAF-0149144E526F}" srcOrd="0" destOrd="0" presId="urn:microsoft.com/office/officeart/2005/8/layout/matrix1"/>
    <dgm:cxn modelId="{FB03147B-EBC1-4F6B-A1AB-92701F33D702}" srcId="{BEBA1D5E-DE6B-40A0-9767-D2865D7F75D1}" destId="{B0484D93-02E9-4237-BC3C-FC23410AC4D7}" srcOrd="0" destOrd="0" parTransId="{901F6531-3C32-4928-AF50-F8622621E9AC}" sibTransId="{9F303970-F6DF-4D58-9163-7DC7C9F572B8}"/>
    <dgm:cxn modelId="{25D973C2-9403-4BA8-B81D-A905593A3F2B}" srcId="{F5B50A83-E0DB-4EDF-B94D-2B115FD538AE}" destId="{BEBA1D5E-DE6B-40A0-9767-D2865D7F75D1}" srcOrd="0" destOrd="0" parTransId="{A23941FA-CAD2-4478-B621-62B80D53E8D3}" sibTransId="{0000E009-4933-4C6D-BDB6-E0CF3BBAE61E}"/>
    <dgm:cxn modelId="{B37D3822-14CD-4C6A-B96D-B888D6A2CE8C}" srcId="{F5B50A83-E0DB-4EDF-B94D-2B115FD538AE}" destId="{D34EBFDD-9D2F-45AC-A358-DB435AA47188}" srcOrd="1" destOrd="0" parTransId="{C2ADF10F-22B3-4534-85C1-0019F55C0EF0}" sibTransId="{B76343FC-0519-4EFD-8FC6-A5505D9529E7}"/>
    <dgm:cxn modelId="{B59230E5-BA28-43F3-88F5-0C1294153476}" type="presOf" srcId="{15854717-C107-4E79-BC89-291DC1A389A1}" destId="{086F794A-A491-4C53-A1BF-843FB89C4F83}" srcOrd="0" destOrd="0" presId="urn:microsoft.com/office/officeart/2005/8/layout/matrix1"/>
    <dgm:cxn modelId="{14C9A6B6-918B-4BB3-B434-EF9241F02C4B}" type="presParOf" srcId="{7C878F98-7783-4E68-801D-B9297E27B31F}" destId="{50E940C0-4426-48AF-97FE-B4951296F997}" srcOrd="0" destOrd="0" presId="urn:microsoft.com/office/officeart/2005/8/layout/matrix1"/>
    <dgm:cxn modelId="{F634D3FE-5F40-4B39-B123-8BF42C2AF421}" type="presParOf" srcId="{50E940C0-4426-48AF-97FE-B4951296F997}" destId="{6C4A56BA-2268-41A4-BAAF-0149144E526F}" srcOrd="0" destOrd="0" presId="urn:microsoft.com/office/officeart/2005/8/layout/matrix1"/>
    <dgm:cxn modelId="{11C1742C-6C02-4629-B439-F53998DC19F9}" type="presParOf" srcId="{50E940C0-4426-48AF-97FE-B4951296F997}" destId="{A9635B2D-2894-4AD2-86FC-F283294FE726}" srcOrd="1" destOrd="0" presId="urn:microsoft.com/office/officeart/2005/8/layout/matrix1"/>
    <dgm:cxn modelId="{6FC67A55-A592-4264-9CD7-CED9A235FEA9}" type="presParOf" srcId="{50E940C0-4426-48AF-97FE-B4951296F997}" destId="{086F794A-A491-4C53-A1BF-843FB89C4F83}" srcOrd="2" destOrd="0" presId="urn:microsoft.com/office/officeart/2005/8/layout/matrix1"/>
    <dgm:cxn modelId="{3A20AB05-5AD4-4491-9ADE-76FF2A6D27E0}" type="presParOf" srcId="{50E940C0-4426-48AF-97FE-B4951296F997}" destId="{1042BCAB-7DC6-4433-8536-B11F57348447}" srcOrd="3" destOrd="0" presId="urn:microsoft.com/office/officeart/2005/8/layout/matrix1"/>
    <dgm:cxn modelId="{1740EA19-2FD6-492E-AF53-1D0CBF7BCA3E}" type="presParOf" srcId="{50E940C0-4426-48AF-97FE-B4951296F997}" destId="{A9DA9666-F137-48F5-886E-0DAE22F27766}" srcOrd="4" destOrd="0" presId="urn:microsoft.com/office/officeart/2005/8/layout/matrix1"/>
    <dgm:cxn modelId="{1E667937-5FDA-412B-BE72-68BF3DBC7AEC}" type="presParOf" srcId="{50E940C0-4426-48AF-97FE-B4951296F997}" destId="{9363E62B-096D-4D11-9C2A-2D026F48731B}" srcOrd="5" destOrd="0" presId="urn:microsoft.com/office/officeart/2005/8/layout/matrix1"/>
    <dgm:cxn modelId="{0C01EE3F-40FD-4223-A6AA-A29507F1583D}" type="presParOf" srcId="{50E940C0-4426-48AF-97FE-B4951296F997}" destId="{C1B7A188-D64E-4C56-96F2-3DA9ED303491}" srcOrd="6" destOrd="0" presId="urn:microsoft.com/office/officeart/2005/8/layout/matrix1"/>
    <dgm:cxn modelId="{E58FEE27-B91F-455E-ADC5-35E91707CEFD}" type="presParOf" srcId="{50E940C0-4426-48AF-97FE-B4951296F997}" destId="{45E0F292-64D8-4EAF-B969-66D71650752E}" srcOrd="7" destOrd="0" presId="urn:microsoft.com/office/officeart/2005/8/layout/matrix1"/>
    <dgm:cxn modelId="{F6859098-92E8-47C3-B9B6-8F4780272FB8}" type="presParOf" srcId="{7C878F98-7783-4E68-801D-B9297E27B31F}" destId="{BAD0C420-B285-4C24-99B3-2EDF17E0C6AB}"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078163" cy="4492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TW"/>
          </a:p>
        </p:txBody>
      </p:sp>
      <p:sp>
        <p:nvSpPr>
          <p:cNvPr id="94211" name="Rectangle 3"/>
          <p:cNvSpPr>
            <a:spLocks noGrp="1" noChangeArrowheads="1"/>
          </p:cNvSpPr>
          <p:nvPr>
            <p:ph type="dt" sz="quarter" idx="1"/>
          </p:nvPr>
        </p:nvSpPr>
        <p:spPr bwMode="auto">
          <a:xfrm>
            <a:off x="4022725" y="0"/>
            <a:ext cx="3078163" cy="4492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TW"/>
          </a:p>
        </p:txBody>
      </p:sp>
      <p:sp>
        <p:nvSpPr>
          <p:cNvPr id="94212" name="Rectangle 4"/>
          <p:cNvSpPr>
            <a:spLocks noGrp="1" noChangeArrowheads="1"/>
          </p:cNvSpPr>
          <p:nvPr>
            <p:ph type="ftr" sz="quarter" idx="2"/>
          </p:nvPr>
        </p:nvSpPr>
        <p:spPr bwMode="auto">
          <a:xfrm>
            <a:off x="0" y="8540750"/>
            <a:ext cx="3078163" cy="4492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TW"/>
          </a:p>
        </p:txBody>
      </p:sp>
      <p:sp>
        <p:nvSpPr>
          <p:cNvPr id="94213" name="Rectangle 5"/>
          <p:cNvSpPr>
            <a:spLocks noGrp="1" noChangeArrowheads="1"/>
          </p:cNvSpPr>
          <p:nvPr>
            <p:ph type="sldNum" sz="quarter" idx="3"/>
          </p:nvPr>
        </p:nvSpPr>
        <p:spPr bwMode="auto">
          <a:xfrm>
            <a:off x="4022725" y="8540750"/>
            <a:ext cx="3078163" cy="4492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6DF15C8-9BC7-4877-B96D-DD16C389C7BB}"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8163" cy="449263"/>
          </a:xfrm>
          <a:prstGeom prst="rect">
            <a:avLst/>
          </a:prstGeom>
        </p:spPr>
        <p:txBody>
          <a:bodyPr vert="horz" lIns="91440" tIns="45720" rIns="91440" bIns="45720" rtlCol="0"/>
          <a:lstStyle>
            <a:lvl1pPr algn="l">
              <a:defRPr sz="1200"/>
            </a:lvl1pPr>
          </a:lstStyle>
          <a:p>
            <a:pPr>
              <a:defRPr/>
            </a:pPr>
            <a:endParaRPr lang="zh-TW" altLang="en-US"/>
          </a:p>
        </p:txBody>
      </p:sp>
      <p:sp>
        <p:nvSpPr>
          <p:cNvPr id="3" name="日期版面配置區 2"/>
          <p:cNvSpPr>
            <a:spLocks noGrp="1"/>
          </p:cNvSpPr>
          <p:nvPr>
            <p:ph type="dt" idx="1"/>
          </p:nvPr>
        </p:nvSpPr>
        <p:spPr>
          <a:xfrm>
            <a:off x="4022725" y="0"/>
            <a:ext cx="3078163" cy="449263"/>
          </a:xfrm>
          <a:prstGeom prst="rect">
            <a:avLst/>
          </a:prstGeom>
        </p:spPr>
        <p:txBody>
          <a:bodyPr vert="horz" lIns="91440" tIns="45720" rIns="91440" bIns="45720" rtlCol="0"/>
          <a:lstStyle>
            <a:lvl1pPr algn="r">
              <a:defRPr sz="1200"/>
            </a:lvl1pPr>
          </a:lstStyle>
          <a:p>
            <a:pPr>
              <a:defRPr/>
            </a:pPr>
            <a:fld id="{9CFCCA91-E10F-45AA-9FDB-1BD65D4B665F}" type="datetimeFigureOut">
              <a:rPr lang="zh-TW" altLang="en-US"/>
              <a:pPr>
                <a:defRPr/>
              </a:pPr>
              <a:t>2012/10/2</a:t>
            </a:fld>
            <a:endParaRPr lang="zh-TW" altLang="en-US"/>
          </a:p>
        </p:txBody>
      </p:sp>
      <p:sp>
        <p:nvSpPr>
          <p:cNvPr id="4" name="投影片圖像版面配置區 3"/>
          <p:cNvSpPr>
            <a:spLocks noGrp="1" noRot="1" noChangeAspect="1"/>
          </p:cNvSpPr>
          <p:nvPr>
            <p:ph type="sldImg" idx="2"/>
          </p:nvPr>
        </p:nvSpPr>
        <p:spPr>
          <a:xfrm>
            <a:off x="1303338" y="674688"/>
            <a:ext cx="4495800" cy="3371850"/>
          </a:xfrm>
          <a:prstGeom prst="rect">
            <a:avLst/>
          </a:prstGeom>
          <a:noFill/>
          <a:ln w="12700">
            <a:solidFill>
              <a:prstClr val="black"/>
            </a:solidFill>
          </a:ln>
        </p:spPr>
        <p:txBody>
          <a:bodyPr vert="horz" lIns="91440" tIns="45720" rIns="91440" bIns="45720" rtlCol="0" anchor="ctr"/>
          <a:lstStyle/>
          <a:p>
            <a:pPr lvl="0"/>
            <a:endParaRPr lang="zh-TW" altLang="en-US" noProof="0" smtClean="0"/>
          </a:p>
        </p:txBody>
      </p:sp>
      <p:sp>
        <p:nvSpPr>
          <p:cNvPr id="5" name="備忘稿版面配置區 4"/>
          <p:cNvSpPr>
            <a:spLocks noGrp="1"/>
          </p:cNvSpPr>
          <p:nvPr>
            <p:ph type="body" sz="quarter" idx="3"/>
          </p:nvPr>
        </p:nvSpPr>
        <p:spPr>
          <a:xfrm>
            <a:off x="709613" y="4270375"/>
            <a:ext cx="5683250" cy="4046538"/>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6" name="頁尾版面配置區 5"/>
          <p:cNvSpPr>
            <a:spLocks noGrp="1"/>
          </p:cNvSpPr>
          <p:nvPr>
            <p:ph type="ftr" sz="quarter" idx="4"/>
          </p:nvPr>
        </p:nvSpPr>
        <p:spPr>
          <a:xfrm>
            <a:off x="0" y="8540750"/>
            <a:ext cx="3078163" cy="449263"/>
          </a:xfrm>
          <a:prstGeom prst="rect">
            <a:avLst/>
          </a:prstGeom>
        </p:spPr>
        <p:txBody>
          <a:bodyPr vert="horz" lIns="91440" tIns="45720" rIns="91440" bIns="45720" rtlCol="0" anchor="b"/>
          <a:lstStyle>
            <a:lvl1pPr algn="l">
              <a:defRPr sz="1200"/>
            </a:lvl1pPr>
          </a:lstStyle>
          <a:p>
            <a:pPr>
              <a:defRPr/>
            </a:pPr>
            <a:endParaRPr lang="zh-TW" altLang="en-US"/>
          </a:p>
        </p:txBody>
      </p:sp>
      <p:sp>
        <p:nvSpPr>
          <p:cNvPr id="7" name="投影片編號版面配置區 6"/>
          <p:cNvSpPr>
            <a:spLocks noGrp="1"/>
          </p:cNvSpPr>
          <p:nvPr>
            <p:ph type="sldNum" sz="quarter" idx="5"/>
          </p:nvPr>
        </p:nvSpPr>
        <p:spPr>
          <a:xfrm>
            <a:off x="4022725" y="8540750"/>
            <a:ext cx="3078163" cy="449263"/>
          </a:xfrm>
          <a:prstGeom prst="rect">
            <a:avLst/>
          </a:prstGeom>
        </p:spPr>
        <p:txBody>
          <a:bodyPr vert="horz" lIns="91440" tIns="45720" rIns="91440" bIns="45720" rtlCol="0" anchor="b"/>
          <a:lstStyle>
            <a:lvl1pPr algn="r">
              <a:defRPr sz="1200"/>
            </a:lvl1pPr>
          </a:lstStyle>
          <a:p>
            <a:pPr>
              <a:defRPr/>
            </a:pPr>
            <a:fld id="{68F68FC9-2735-4B75-8DAD-FD41683A0FD1}"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ithome.com.tw/itadm/article.php?c=7489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3539FE8-3153-46B8-A8B9-2C585BC5BEB7}" type="slidenum">
              <a:rPr lang="en-US" altLang="zh-TW"/>
              <a:pPr>
                <a:defRPr/>
              </a:pPr>
              <a:t>3</a:t>
            </a:fld>
            <a:endParaRPr lang="en-US" altLang="zh-TW"/>
          </a:p>
        </p:txBody>
      </p:sp>
      <p:sp>
        <p:nvSpPr>
          <p:cNvPr id="28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59395"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latin typeface="Arial" charset="0"/>
            </a:endParaRPr>
          </a:p>
        </p:txBody>
      </p:sp>
      <p:sp>
        <p:nvSpPr>
          <p:cNvPr id="63492" name="投影片編號版面配置區 3"/>
          <p:cNvSpPr>
            <a:spLocks noGrp="1"/>
          </p:cNvSpPr>
          <p:nvPr>
            <p:ph type="sldNum" sz="quarter" idx="5"/>
          </p:nvPr>
        </p:nvSpPr>
        <p:spPr/>
        <p:txBody>
          <a:bodyPr/>
          <a:lstStyle/>
          <a:p>
            <a:pPr>
              <a:defRPr/>
            </a:pPr>
            <a:fld id="{52EC553C-0892-4CF0-B695-D0CA3DAD529D}" type="slidenum">
              <a:rPr lang="zh-TW" altLang="en-US" smtClean="0">
                <a:latin typeface="Arial" pitchFamily="34" charset="0"/>
              </a:rPr>
              <a:pPr>
                <a:defRPr/>
              </a:pPr>
              <a:t>18</a:t>
            </a:fld>
            <a:endParaRPr lang="zh-TW"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fontScale="47500" lnSpcReduction="20000"/>
          </a:bodyPr>
          <a:lstStyle/>
          <a:p>
            <a:pPr>
              <a:defRPr/>
            </a:pPr>
            <a:r>
              <a:rPr lang="en-US" altLang="zh-TW" dirty="0" smtClean="0">
                <a:hlinkClick r:id="rId3"/>
              </a:rPr>
              <a:t>http://www.ithome.com.tw/itadm/article.php?c=74895</a:t>
            </a:r>
            <a:endParaRPr lang="en-US" altLang="zh-TW" dirty="0" smtClean="0"/>
          </a:p>
          <a:p>
            <a:pPr>
              <a:defRPr/>
            </a:pPr>
            <a:endParaRPr lang="en-US" altLang="zh-TW" dirty="0" smtClean="0"/>
          </a:p>
          <a:p>
            <a:pPr>
              <a:defRPr/>
            </a:pPr>
            <a:r>
              <a:rPr lang="zh-TW" altLang="en-US" b="1" dirty="0" smtClean="0"/>
              <a:t>個資盤點是企業因應個資法時面臨的最大挑戰之一，從業務流程面開始進行個資盤點，掌握個資種類比數量重要的關鍵，若組織流程改變就重新個資盤點一次，都有助企業正面面對個資盤點 </a:t>
            </a:r>
            <a:br>
              <a:rPr lang="zh-TW" altLang="en-US" b="1" dirty="0" smtClean="0"/>
            </a:br>
            <a:r>
              <a:rPr lang="zh-TW" altLang="en-US" b="1" dirty="0" smtClean="0"/>
              <a:t/>
            </a:r>
            <a:br>
              <a:rPr lang="zh-TW" altLang="en-US" b="1" dirty="0" smtClean="0"/>
            </a:br>
            <a:r>
              <a:rPr lang="zh-TW" altLang="en-US" dirty="0" smtClean="0"/>
              <a:t>既然施行細則草案中的安全維護事項，已經將企業應該做的個資盤點列為必要，企業就得開始審視，個資盤點到底應該從何著手才是？範圍應該如何界定？都是企業面對個資盤點時最迷惑的部分。 </a:t>
            </a:r>
            <a:br>
              <a:rPr lang="zh-TW" altLang="en-US" dirty="0" smtClean="0"/>
            </a:br>
            <a:r>
              <a:rPr lang="zh-TW" altLang="en-US" dirty="0" smtClean="0"/>
              <a:t/>
            </a:r>
            <a:br>
              <a:rPr lang="zh-TW" altLang="en-US" dirty="0" smtClean="0"/>
            </a:br>
            <a:r>
              <a:rPr lang="zh-TW" altLang="en-US" b="1" dirty="0" smtClean="0"/>
              <a:t>個資盤點的困難在於過於分散</a:t>
            </a:r>
            <a:r>
              <a:rPr lang="zh-TW" altLang="en-US" dirty="0" smtClean="0"/>
              <a:t> </a:t>
            </a:r>
            <a:br>
              <a:rPr lang="zh-TW" altLang="en-US" dirty="0" smtClean="0"/>
            </a:br>
            <a:r>
              <a:rPr lang="zh-TW" altLang="en-US" dirty="0" smtClean="0"/>
              <a:t>要符合個資法規範，得先行掌握企業內部到底擁有多少個資，才知道需要保護的標的為何，並在合理的資源應用範圍內，採用最適當的個資保護方式。 </a:t>
            </a:r>
            <a:br>
              <a:rPr lang="zh-TW" altLang="en-US" dirty="0" smtClean="0"/>
            </a:br>
            <a:r>
              <a:rPr lang="zh-TW" altLang="en-US" dirty="0" smtClean="0"/>
              <a:t/>
            </a:r>
            <a:br>
              <a:rPr lang="zh-TW" altLang="en-US" dirty="0" smtClean="0"/>
            </a:br>
            <a:r>
              <a:rPr lang="zh-TW" altLang="en-US" dirty="0" smtClean="0"/>
              <a:t>根據「</a:t>
            </a:r>
            <a:r>
              <a:rPr lang="en-US" altLang="zh-TW" dirty="0" err="1" smtClean="0"/>
              <a:t>iThome</a:t>
            </a:r>
            <a:r>
              <a:rPr lang="en-US" altLang="zh-TW" dirty="0" smtClean="0"/>
              <a:t> 2012</a:t>
            </a:r>
            <a:r>
              <a:rPr lang="zh-TW" altLang="en-US" dirty="0" smtClean="0"/>
              <a:t>年</a:t>
            </a:r>
            <a:r>
              <a:rPr lang="en-US" altLang="zh-TW" dirty="0" smtClean="0"/>
              <a:t>CIO</a:t>
            </a:r>
            <a:r>
              <a:rPr lang="zh-TW" altLang="en-US" dirty="0" smtClean="0"/>
              <a:t>大調查」，臺灣多數企業都認為，新版個資法所面臨最大的困難與挑戰就是「個資分散在各部門」（</a:t>
            </a:r>
            <a:r>
              <a:rPr lang="en-US" altLang="zh-TW" dirty="0" smtClean="0"/>
              <a:t>39.8</a:t>
            </a:r>
            <a:r>
              <a:rPr lang="zh-TW" altLang="en-US" dirty="0" smtClean="0"/>
              <a:t>％），其次為「因應個資法為視為只是</a:t>
            </a:r>
            <a:r>
              <a:rPr lang="en-US" altLang="zh-TW" dirty="0" smtClean="0"/>
              <a:t>IT</a:t>
            </a:r>
            <a:r>
              <a:rPr lang="zh-TW" altLang="en-US" dirty="0" smtClean="0"/>
              <a:t>部門的責任」（</a:t>
            </a:r>
            <a:r>
              <a:rPr lang="en-US" altLang="zh-TW" dirty="0" smtClean="0"/>
              <a:t>37.7</a:t>
            </a:r>
            <a:r>
              <a:rPr lang="zh-TW" altLang="en-US" dirty="0" smtClean="0"/>
              <a:t>％），第三名是「缺乏一勞永逸的因應作法」（</a:t>
            </a:r>
            <a:r>
              <a:rPr lang="en-US" altLang="zh-TW" dirty="0" smtClean="0"/>
              <a:t>30.2</a:t>
            </a:r>
            <a:r>
              <a:rPr lang="zh-TW" altLang="en-US" dirty="0" smtClean="0"/>
              <a:t>％），第四名為「高階主管對個資法的了解不足」（</a:t>
            </a:r>
            <a:r>
              <a:rPr lang="en-US" altLang="zh-TW" dirty="0" smtClean="0"/>
              <a:t>26</a:t>
            </a:r>
            <a:r>
              <a:rPr lang="zh-TW" altLang="en-US" dirty="0" smtClean="0"/>
              <a:t>％），第五名則是「投入的人力和資源不足」（</a:t>
            </a:r>
            <a:r>
              <a:rPr lang="en-US" altLang="zh-TW" dirty="0" smtClean="0"/>
              <a:t>23</a:t>
            </a:r>
            <a:r>
              <a:rPr lang="zh-TW" altLang="en-US" dirty="0" smtClean="0"/>
              <a:t>％）。從上述五點都可以發現，第一名和第三名的困難，都和企業應該如何落實個資盤點息息相關。 </a:t>
            </a:r>
            <a:br>
              <a:rPr lang="zh-TW" altLang="en-US" dirty="0" smtClean="0"/>
            </a:br>
            <a:r>
              <a:rPr lang="zh-TW" altLang="en-US" dirty="0" smtClean="0"/>
              <a:t/>
            </a:r>
            <a:br>
              <a:rPr lang="zh-TW" altLang="en-US" dirty="0" smtClean="0"/>
            </a:br>
            <a:r>
              <a:rPr lang="zh-TW" altLang="en-US" dirty="0" smtClean="0"/>
              <a:t>若從其他產業別的數據來分析，包括金融業、服務業和醫療業面臨的最大挑戰都是「個資分散各部門」；對於高科技製造業、政府與學校都是排名第二名的困擾，只有對於一般製造業而言，個資分散在各部門的問題，並不在其面對的前三名挑戰排行榜中。從這份調查中也可以發現，「個資分散各部門」是企業進行因應個資法時的最難的關卡。 </a:t>
            </a:r>
            <a:br>
              <a:rPr lang="zh-TW" altLang="en-US" dirty="0" smtClean="0"/>
            </a:br>
            <a:r>
              <a:rPr lang="zh-TW" altLang="en-US" dirty="0" smtClean="0"/>
              <a:t/>
            </a:r>
            <a:br>
              <a:rPr lang="zh-TW" altLang="en-US" dirty="0" smtClean="0"/>
            </a:br>
            <a:r>
              <a:rPr lang="zh-TW" altLang="en-US" b="1" dirty="0" smtClean="0"/>
              <a:t>盤點原則</a:t>
            </a:r>
            <a:r>
              <a:rPr lang="en-US" altLang="zh-TW" b="1" dirty="0" smtClean="0"/>
              <a:t>1</a:t>
            </a:r>
            <a:r>
              <a:rPr lang="zh-TW" altLang="en-US" b="1" dirty="0" smtClean="0"/>
              <a:t>：個資盤點要涵蓋全公司的業務流程</a:t>
            </a:r>
            <a:r>
              <a:rPr lang="zh-TW" altLang="en-US" dirty="0" smtClean="0"/>
              <a:t> </a:t>
            </a:r>
            <a:br>
              <a:rPr lang="zh-TW" altLang="en-US" dirty="0" smtClean="0"/>
            </a:br>
            <a:r>
              <a:rPr lang="zh-TW" altLang="en-US" dirty="0" smtClean="0"/>
              <a:t>信義房屋集團資訊長蔡祈岩表示，法律規範其實是道德最低標準，公務機關只需要做到依法行政就不會有問題，但對於非公務機關而言，既然要做個資盤點，一定得要全公司每個部門，都對其業務流程是否擁有個人資料進行盤點。蔡祈岩說，唯有當企業全部流程都盤點過一次後，就知道哪一些業務流程看來很複雜，其實並沒有個資在內，哪一些業務流程看來很簡單，但個資含量其實很高。若能夠透過流程圖顯示個資流向，也將更為一目了然。 </a:t>
            </a:r>
            <a:br>
              <a:rPr lang="zh-TW" altLang="en-US" dirty="0" smtClean="0"/>
            </a:br>
            <a:r>
              <a:rPr lang="zh-TW" altLang="en-US" dirty="0" smtClean="0"/>
              <a:t/>
            </a:r>
            <a:br>
              <a:rPr lang="zh-TW" altLang="en-US" dirty="0" smtClean="0"/>
            </a:br>
            <a:r>
              <a:rPr lang="zh-TW" altLang="en-US" dirty="0" smtClean="0"/>
              <a:t>臺灣勤業眾信（</a:t>
            </a:r>
            <a:r>
              <a:rPr lang="en-US" altLang="zh-TW" dirty="0" smtClean="0"/>
              <a:t>Deloitte</a:t>
            </a:r>
            <a:r>
              <a:rPr lang="zh-TW" altLang="en-US" dirty="0" smtClean="0"/>
              <a:t>）企業風險管理部協理曾韵表示，一般對於輔導的企業都會建議從業務流程開始尋找、分析其所擁有的個資到底有多少。曾韵說，透過畫分業務流程，針對個資的資料流向、傳遞方式、記載類別、活動控管等方式，可以清楚區分清楚後，透過</a:t>
            </a:r>
            <a:r>
              <a:rPr lang="en-US" altLang="zh-TW" dirty="0" smtClean="0"/>
              <a:t>Visio</a:t>
            </a:r>
            <a:r>
              <a:rPr lang="zh-TW" altLang="en-US" dirty="0" smtClean="0"/>
              <a:t>的流程圖繪圖方式，將所有的業務流程清楚界定，一目了然。當然，中間如果遇到跨部門流程的個資流向產生疑義時，就需要進行跨部門的溝通，也必須同時在這個流程圖中清楚的界定出來。 </a:t>
            </a:r>
            <a:br>
              <a:rPr lang="zh-TW" altLang="en-US" dirty="0" smtClean="0"/>
            </a:br>
            <a:r>
              <a:rPr lang="zh-TW" altLang="en-US" dirty="0" smtClean="0"/>
              <a:t/>
            </a:r>
            <a:br>
              <a:rPr lang="zh-TW" altLang="en-US" dirty="0" smtClean="0"/>
            </a:br>
            <a:r>
              <a:rPr lang="zh-TW" altLang="en-US" dirty="0" smtClean="0"/>
              <a:t>曾韵指出，這個流程圖就是勤業眾信所謂的</a:t>
            </a:r>
            <a:r>
              <a:rPr lang="en-US" altLang="zh-TW" dirty="0" smtClean="0"/>
              <a:t>BIF</a:t>
            </a:r>
            <a:r>
              <a:rPr lang="zh-TW" altLang="en-US" dirty="0" smtClean="0"/>
              <a:t>（業務流程框架），而透過勤業眾信開發的工具，已經可以做到自動化將</a:t>
            </a:r>
            <a:r>
              <a:rPr lang="en-US" altLang="zh-TW" dirty="0" smtClean="0"/>
              <a:t>BIF</a:t>
            </a:r>
            <a:r>
              <a:rPr lang="zh-TW" altLang="en-US" dirty="0" smtClean="0"/>
              <a:t>轉成個資清冊的</a:t>
            </a:r>
            <a:r>
              <a:rPr lang="en-US" altLang="zh-TW" dirty="0" smtClean="0"/>
              <a:t>Excel</a:t>
            </a:r>
            <a:r>
              <a:rPr lang="zh-TW" altLang="en-US" dirty="0" smtClean="0"/>
              <a:t>檔案了。另外一種情況就是，部門業務流程清楚也少跨部門作業者，就可以以部門別做個資的業務流程分析。 </a:t>
            </a:r>
            <a:br>
              <a:rPr lang="zh-TW" altLang="en-US" dirty="0" smtClean="0"/>
            </a:br>
            <a:r>
              <a:rPr lang="zh-TW" altLang="en-US" dirty="0" smtClean="0"/>
              <a:t/>
            </a:r>
            <a:br>
              <a:rPr lang="zh-TW" altLang="en-US" dirty="0" smtClean="0"/>
            </a:br>
            <a:r>
              <a:rPr lang="zh-TW" altLang="en-US" b="1" dirty="0" smtClean="0"/>
              <a:t>盤點原則</a:t>
            </a:r>
            <a:r>
              <a:rPr lang="en-US" altLang="zh-TW" b="1" dirty="0" smtClean="0"/>
              <a:t>2</a:t>
            </a:r>
            <a:r>
              <a:rPr lang="zh-TW" altLang="en-US" b="1" dirty="0" smtClean="0"/>
              <a:t>：個資類別比數量更為重要</a:t>
            </a:r>
            <a:r>
              <a:rPr lang="zh-TW" altLang="en-US" dirty="0" smtClean="0"/>
              <a:t> </a:t>
            </a:r>
            <a:br>
              <a:rPr lang="zh-TW" altLang="en-US" dirty="0" smtClean="0"/>
            </a:br>
            <a:r>
              <a:rPr lang="zh-TW" altLang="en-US" dirty="0" smtClean="0"/>
              <a:t>很多企業非常在意個資的數量多寡，只有個資數量夠多，才會吸引企業的重視。但是，蔡祈岩卻認為，個資盤點時，要掌握個資的類別比掌握個資的數量更為重要。如果能找到的個資類別越多，表示企業進行個資盤點的流程拆解的越細緻，越不容易因為遺漏的業務流程而漏盤相關的個資。 </a:t>
            </a:r>
            <a:br>
              <a:rPr lang="zh-TW" altLang="en-US" dirty="0" smtClean="0"/>
            </a:br>
            <a:r>
              <a:rPr lang="zh-TW" altLang="en-US" dirty="0" smtClean="0"/>
              <a:t/>
            </a:r>
            <a:br>
              <a:rPr lang="zh-TW" altLang="en-US" dirty="0" smtClean="0"/>
            </a:br>
            <a:r>
              <a:rPr lang="zh-TW" altLang="en-US" dirty="0" smtClean="0"/>
              <a:t>蔡祈岩舉例，很多企業會架設官方網站吸引會員加入，許多企業的網站伺服器內就隱藏有很高的個資含量。不過，即便網站資料庫的會員個資數量已經超過一百萬筆，但在他的認定上，如果該份個資的來源、蒐集、處理、利用和流向其實都是一樣的，在企業進行個資盤點時，就可以把這一大類的網站伺服器的會員資料視為同一類的個資來看，而且，不論其數量多寡，其風險對應策略都是一模一樣的。但他也提醒，只要蒐集、處理或利用有任何一個環節有差異，就應該視為另一類的個資看待。 </a:t>
            </a:r>
            <a:br>
              <a:rPr lang="zh-TW" altLang="en-US" dirty="0" smtClean="0"/>
            </a:br>
            <a:r>
              <a:rPr lang="zh-TW" altLang="en-US" dirty="0" smtClean="0"/>
              <a:t/>
            </a:r>
            <a:br>
              <a:rPr lang="zh-TW" altLang="en-US" dirty="0" smtClean="0"/>
            </a:br>
            <a:r>
              <a:rPr lang="zh-TW" altLang="en-US" b="1" dirty="0" smtClean="0"/>
              <a:t>盤點原則</a:t>
            </a:r>
            <a:r>
              <a:rPr lang="en-US" altLang="zh-TW" b="1" dirty="0" smtClean="0"/>
              <a:t>3</a:t>
            </a:r>
            <a:r>
              <a:rPr lang="zh-TW" altLang="en-US" b="1" dirty="0" smtClean="0"/>
              <a:t>：個資盤點是持續性工作，而非做一次就好</a:t>
            </a:r>
            <a:r>
              <a:rPr lang="zh-TW" altLang="en-US" dirty="0" smtClean="0"/>
              <a:t> </a:t>
            </a:r>
            <a:br>
              <a:rPr lang="zh-TW" altLang="en-US" dirty="0" smtClean="0"/>
            </a:br>
            <a:r>
              <a:rPr lang="zh-TW" altLang="en-US" dirty="0" smtClean="0"/>
              <a:t>不過，勤業眾信（</a:t>
            </a:r>
            <a:r>
              <a:rPr lang="en-US" altLang="zh-TW" dirty="0" smtClean="0"/>
              <a:t>Deloitte</a:t>
            </a:r>
            <a:r>
              <a:rPr lang="zh-TW" altLang="en-US" dirty="0" smtClean="0"/>
              <a:t>）會計師事務所副總經理萬幼筠也提醒，很多企業為了因應新版個資法的施行，開始在進行各部門業務流程的個資盤點，但個資盤點不是「只做一次」就可以大功告成、永遠不需要再調整的工作項目。 </a:t>
            </a:r>
            <a:br>
              <a:rPr lang="zh-TW" altLang="en-US" dirty="0" smtClean="0"/>
            </a:br>
            <a:r>
              <a:rPr lang="zh-TW" altLang="en-US" dirty="0" smtClean="0"/>
              <a:t/>
            </a:r>
            <a:br>
              <a:rPr lang="zh-TW" altLang="en-US" dirty="0" smtClean="0"/>
            </a:br>
            <a:r>
              <a:rPr lang="zh-TW" altLang="en-US" dirty="0" smtClean="0"/>
              <a:t>萬幼筠強調，只要企業的組織有新的異動，部門同仁業務有新的調整，公司營運項目有新的增減，對於個資法規定的個資盤點流程而言，只要經歷過類似上述業務、組織或作業流程上的變動時，企業就必須重新進行一次個資盤點。當然，相較於第一次進行的個資盤點而言，因為異動而必須進行的個資盤點內容，所花費的心力就沒有像第一次執行時那麼勞心勞力。 </a:t>
            </a:r>
            <a:br>
              <a:rPr lang="zh-TW" altLang="en-US" dirty="0" smtClean="0"/>
            </a:br>
            <a:r>
              <a:rPr lang="zh-TW" altLang="en-US" dirty="0" smtClean="0"/>
              <a:t/>
            </a:r>
            <a:br>
              <a:rPr lang="zh-TW" altLang="en-US" dirty="0" smtClean="0"/>
            </a:br>
            <a:r>
              <a:rPr lang="zh-TW" altLang="en-US" dirty="0" smtClean="0"/>
              <a:t>他舉例解釋，曾經有一個金控公司做完個資盤點後，就面臨到組織改組，當時該金控重新進行一次個資盤點，盤點結果與組織異動前的結果相同，萬幼筠指出，這也證明了，原先該金控每一個業務流程所進行的個資盤點，沒有遺漏任何業務流程環節的個資。「這種因為組織變動而必須重新進行的個資盤點，也是一種個資盤點的</a:t>
            </a:r>
            <a:r>
              <a:rPr lang="en-US" altLang="zh-TW" dirty="0" smtClean="0"/>
              <a:t>QA</a:t>
            </a:r>
            <a:r>
              <a:rPr lang="zh-TW" altLang="en-US" dirty="0" smtClean="0"/>
              <a:t>（品質保證）和驗證過程。」萬幼筠說。</a:t>
            </a:r>
            <a:endParaRPr lang="zh-TW" altLang="en-US" dirty="0"/>
          </a:p>
        </p:txBody>
      </p:sp>
      <p:sp>
        <p:nvSpPr>
          <p:cNvPr id="3072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9C6B68-CA43-49A6-9DD1-767720ED4CA4}" type="slidenum">
              <a:rPr lang="zh-TW" altLang="en-US" smtClean="0"/>
              <a:pPr/>
              <a:t>22</a:t>
            </a:fld>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bg>
      <p:bgPr>
        <a:solidFill>
          <a:schemeClr val="bg1"/>
        </a:solidFill>
        <a:effectLst/>
      </p:bgPr>
    </p:bg>
    <p:spTree>
      <p:nvGrpSpPr>
        <p:cNvPr id="1" name=""/>
        <p:cNvGrpSpPr/>
        <p:nvPr/>
      </p:nvGrpSpPr>
      <p:grpSpPr>
        <a:xfrm>
          <a:off x="0" y="0"/>
          <a:ext cx="0" cy="0"/>
          <a:chOff x="0" y="0"/>
          <a:chExt cx="0" cy="0"/>
        </a:xfrm>
      </p:grpSpPr>
      <p:pic>
        <p:nvPicPr>
          <p:cNvPr id="8" name="圖片 18" descr="保險櫃拷貝.jpg"/>
          <p:cNvPicPr>
            <a:picLocks noChangeAspect="1"/>
          </p:cNvPicPr>
          <p:nvPr userDrawn="1"/>
        </p:nvPicPr>
        <p:blipFill>
          <a:blip r:embed="rId3" cstate="print"/>
          <a:srcRect/>
          <a:stretch>
            <a:fillRect/>
          </a:stretch>
        </p:blipFill>
        <p:spPr bwMode="auto">
          <a:xfrm>
            <a:off x="0" y="0"/>
            <a:ext cx="9144000" cy="6388100"/>
          </a:xfrm>
          <a:prstGeom prst="rect">
            <a:avLst/>
          </a:prstGeom>
          <a:noFill/>
          <a:ln w="9525">
            <a:noFill/>
            <a:miter lim="800000"/>
            <a:headEnd/>
            <a:tailEnd/>
          </a:ln>
        </p:spPr>
      </p:pic>
      <p:sp>
        <p:nvSpPr>
          <p:cNvPr id="9" name="Rectangle 18"/>
          <p:cNvSpPr>
            <a:spLocks noChangeArrowheads="1"/>
          </p:cNvSpPr>
          <p:nvPr userDrawn="1"/>
        </p:nvSpPr>
        <p:spPr bwMode="gray">
          <a:xfrm>
            <a:off x="33338" y="4868863"/>
            <a:ext cx="9091612" cy="1939925"/>
          </a:xfrm>
          <a:prstGeom prst="rect">
            <a:avLst/>
          </a:prstGeom>
          <a:solidFill>
            <a:srgbClr val="920000"/>
          </a:solidFill>
          <a:ln w="9525">
            <a:noFill/>
            <a:miter lim="800000"/>
            <a:headEnd/>
            <a:tailEnd/>
          </a:ln>
          <a:effectLst/>
        </p:spPr>
        <p:txBody>
          <a:bodyPr wrap="none" anchor="ctr"/>
          <a:lstStyle/>
          <a:p>
            <a:pPr algn="ctr" eaLnBrk="0" hangingPunct="0">
              <a:defRPr/>
            </a:pPr>
            <a:endParaRPr lang="zh-TW" altLang="en-US">
              <a:ea typeface="新細明體" charset="-120"/>
            </a:endParaRPr>
          </a:p>
        </p:txBody>
      </p:sp>
      <p:sp>
        <p:nvSpPr>
          <p:cNvPr id="10" name="Rectangle 26"/>
          <p:cNvSpPr>
            <a:spLocks noChangeArrowheads="1"/>
          </p:cNvSpPr>
          <p:nvPr userDrawn="1"/>
        </p:nvSpPr>
        <p:spPr bwMode="gray">
          <a:xfrm>
            <a:off x="2617788" y="4868863"/>
            <a:ext cx="6526212" cy="384175"/>
          </a:xfrm>
          <a:prstGeom prst="rect">
            <a:avLst/>
          </a:prstGeom>
          <a:solidFill>
            <a:srgbClr val="000000"/>
          </a:solidFill>
          <a:ln w="9525">
            <a:noFill/>
            <a:miter lim="800000"/>
            <a:headEnd/>
            <a:tailEnd/>
          </a:ln>
          <a:effectLst/>
        </p:spPr>
        <p:txBody>
          <a:bodyPr wrap="none" anchor="ctr"/>
          <a:lstStyle/>
          <a:p>
            <a:pPr algn="ctr" eaLnBrk="0" hangingPunct="0">
              <a:defRPr/>
            </a:pPr>
            <a:endParaRPr lang="zh-TW" altLang="en-US">
              <a:ea typeface="新細明體" charset="-120"/>
            </a:endParaRPr>
          </a:p>
        </p:txBody>
      </p:sp>
      <p:grpSp>
        <p:nvGrpSpPr>
          <p:cNvPr id="11" name="Group 19"/>
          <p:cNvGrpSpPr>
            <a:grpSpLocks/>
          </p:cNvGrpSpPr>
          <p:nvPr userDrawn="1"/>
        </p:nvGrpSpPr>
        <p:grpSpPr bwMode="auto">
          <a:xfrm>
            <a:off x="-6350" y="0"/>
            <a:ext cx="9155113" cy="6859588"/>
            <a:chOff x="0" y="0"/>
            <a:chExt cx="5764" cy="4321"/>
          </a:xfrm>
        </p:grpSpPr>
        <p:sp>
          <p:nvSpPr>
            <p:cNvPr id="12" name="AutoShape 20"/>
            <p:cNvSpPr>
              <a:spLocks noChangeArrowheads="1"/>
            </p:cNvSpPr>
            <p:nvPr/>
          </p:nvSpPr>
          <p:spPr bwMode="gray">
            <a:xfrm>
              <a:off x="27" y="24"/>
              <a:ext cx="5712" cy="4274"/>
            </a:xfrm>
            <a:prstGeom prst="roundRect">
              <a:avLst>
                <a:gd name="adj" fmla="val 6227"/>
              </a:avLst>
            </a:prstGeom>
            <a:noFill/>
            <a:ln w="76200">
              <a:solidFill>
                <a:schemeClr val="bg1"/>
              </a:solidFill>
              <a:round/>
              <a:headEnd/>
              <a:tailEnd/>
            </a:ln>
            <a:effectLst/>
          </p:spPr>
          <p:txBody>
            <a:bodyPr wrap="none" anchor="ctr"/>
            <a:lstStyle/>
            <a:p>
              <a:pPr algn="ctr" eaLnBrk="0" hangingPunct="0">
                <a:defRPr/>
              </a:pPr>
              <a:endParaRPr lang="zh-TW" altLang="en-US">
                <a:ea typeface="新細明體" charset="-120"/>
              </a:endParaRPr>
            </a:p>
          </p:txBody>
        </p:sp>
        <p:sp>
          <p:nvSpPr>
            <p:cNvPr id="13" name="Freeform 21"/>
            <p:cNvSpPr>
              <a:spLocks/>
            </p:cNvSpPr>
            <p:nvPr/>
          </p:nvSpPr>
          <p:spPr bwMode="gray">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headEnd/>
              <a:tailEnd/>
            </a:ln>
            <a:effectLst/>
          </p:spPr>
          <p:txBody>
            <a:bodyPr/>
            <a:lstStyle/>
            <a:p>
              <a:pPr algn="ctr" eaLnBrk="0" hangingPunct="0">
                <a:defRPr/>
              </a:pPr>
              <a:endParaRPr lang="zh-TW" altLang="en-US">
                <a:ea typeface="新細明體" charset="-120"/>
              </a:endParaRPr>
            </a:p>
          </p:txBody>
        </p:sp>
        <p:sp>
          <p:nvSpPr>
            <p:cNvPr id="14" name="Freeform 22"/>
            <p:cNvSpPr>
              <a:spLocks/>
            </p:cNvSpPr>
            <p:nvPr/>
          </p:nvSpPr>
          <p:spPr bwMode="gray">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headEnd/>
              <a:tailEnd/>
            </a:ln>
            <a:effectLst/>
          </p:spPr>
          <p:txBody>
            <a:bodyPr/>
            <a:lstStyle/>
            <a:p>
              <a:pPr algn="ctr" eaLnBrk="0" hangingPunct="0">
                <a:defRPr/>
              </a:pPr>
              <a:endParaRPr lang="zh-TW" altLang="en-US">
                <a:ea typeface="新細明體" charset="-120"/>
              </a:endParaRPr>
            </a:p>
          </p:txBody>
        </p:sp>
        <p:sp>
          <p:nvSpPr>
            <p:cNvPr id="15" name="Freeform 23"/>
            <p:cNvSpPr>
              <a:spLocks/>
            </p:cNvSpPr>
            <p:nvPr/>
          </p:nvSpPr>
          <p:spPr bwMode="gray">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headEnd/>
              <a:tailEnd/>
            </a:ln>
            <a:effectLst/>
          </p:spPr>
          <p:txBody>
            <a:bodyPr/>
            <a:lstStyle/>
            <a:p>
              <a:pPr algn="ctr" eaLnBrk="0" hangingPunct="0">
                <a:defRPr/>
              </a:pPr>
              <a:endParaRPr lang="zh-TW" altLang="en-US">
                <a:ea typeface="新細明體" charset="-120"/>
              </a:endParaRPr>
            </a:p>
          </p:txBody>
        </p:sp>
        <p:sp>
          <p:nvSpPr>
            <p:cNvPr id="16" name="Freeform 24"/>
            <p:cNvSpPr>
              <a:spLocks/>
            </p:cNvSpPr>
            <p:nvPr/>
          </p:nvSpPr>
          <p:spPr bwMode="gray">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headEnd/>
              <a:tailEnd/>
            </a:ln>
            <a:effectLst/>
          </p:spPr>
          <p:txBody>
            <a:bodyPr/>
            <a:lstStyle/>
            <a:p>
              <a:pPr algn="ctr" eaLnBrk="0" hangingPunct="0">
                <a:defRPr/>
              </a:pPr>
              <a:endParaRPr lang="zh-TW" altLang="en-US">
                <a:ea typeface="新細明體" charset="-120"/>
              </a:endParaRPr>
            </a:p>
          </p:txBody>
        </p:sp>
      </p:grpSp>
      <p:sp>
        <p:nvSpPr>
          <p:cNvPr id="17" name="Rectangle 3"/>
          <p:cNvSpPr>
            <a:spLocks noGrp="1" noChangeArrowheads="1"/>
          </p:cNvSpPr>
          <p:nvPr>
            <p:ph type="subTitle" idx="1"/>
          </p:nvPr>
        </p:nvSpPr>
        <p:spPr bwMode="white">
          <a:xfrm>
            <a:off x="2743200" y="4876800"/>
            <a:ext cx="6248400" cy="381000"/>
          </a:xfrm>
        </p:spPr>
        <p:txBody>
          <a:bodyPr/>
          <a:lstStyle>
            <a:lvl1pPr marL="0" indent="0">
              <a:buFont typeface="Wingdings" pitchFamily="2" charset="2"/>
              <a:buNone/>
              <a:defRPr sz="1800">
                <a:solidFill>
                  <a:schemeClr val="bg1"/>
                </a:solidFill>
                <a:latin typeface="Arial" charset="0"/>
              </a:defRPr>
            </a:lvl1pPr>
          </a:lstStyle>
          <a:p>
            <a:r>
              <a:rPr lang="zh-TW" altLang="en-US" smtClean="0"/>
              <a:t>按一下以編輯母片副標題樣式</a:t>
            </a:r>
            <a:endParaRPr lang="en-US" altLang="zh-TW"/>
          </a:p>
        </p:txBody>
      </p:sp>
      <p:pic>
        <p:nvPicPr>
          <p:cNvPr id="18" name="Picture 3"/>
          <p:cNvPicPr>
            <a:picLocks noChangeAspect="1" noChangeArrowheads="1"/>
          </p:cNvPicPr>
          <p:nvPr userDrawn="1"/>
        </p:nvPicPr>
        <p:blipFill>
          <a:blip r:embed="rId4" cstate="print"/>
          <a:srcRect/>
          <a:stretch>
            <a:fillRect/>
          </a:stretch>
        </p:blipFill>
        <p:spPr bwMode="auto">
          <a:xfrm>
            <a:off x="2843808" y="5805264"/>
            <a:ext cx="3067050" cy="62865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bg>
      <p:bgPr>
        <a:solidFill>
          <a:schemeClr val="bg1"/>
        </a:solidFill>
        <a:effectLst/>
      </p:bgPr>
    </p:bg>
    <p:spTree>
      <p:nvGrpSpPr>
        <p:cNvPr id="1" name=""/>
        <p:cNvGrpSpPr/>
        <p:nvPr/>
      </p:nvGrpSpPr>
      <p:grpSpPr>
        <a:xfrm>
          <a:off x="0" y="0"/>
          <a:ext cx="0" cy="0"/>
          <a:chOff x="0" y="0"/>
          <a:chExt cx="0" cy="0"/>
        </a:xfrm>
      </p:grpSpPr>
      <p:pic>
        <p:nvPicPr>
          <p:cNvPr id="47106" name="Picture 2"/>
          <p:cNvPicPr>
            <a:picLocks noChangeAspect="1" noChangeArrowheads="1"/>
          </p:cNvPicPr>
          <p:nvPr userDrawn="1"/>
        </p:nvPicPr>
        <p:blipFill>
          <a:blip r:embed="rId3" cstate="print"/>
          <a:srcRect/>
          <a:stretch>
            <a:fillRect/>
          </a:stretch>
        </p:blipFill>
        <p:spPr bwMode="auto">
          <a:xfrm>
            <a:off x="0" y="0"/>
            <a:ext cx="9144000" cy="980728"/>
          </a:xfrm>
          <a:prstGeom prst="rect">
            <a:avLst/>
          </a:prstGeom>
          <a:noFill/>
          <a:ln w="9525">
            <a:noFill/>
            <a:miter lim="800000"/>
            <a:headEnd/>
            <a:tailEnd/>
          </a:ln>
        </p:spPr>
      </p:pic>
      <p:sp>
        <p:nvSpPr>
          <p:cNvPr id="2" name="標題 1"/>
          <p:cNvSpPr>
            <a:spLocks noGrp="1"/>
          </p:cNvSpPr>
          <p:nvPr>
            <p:ph type="title"/>
          </p:nvPr>
        </p:nvSpPr>
        <p:spPr>
          <a:xfrm>
            <a:off x="633413" y="319088"/>
            <a:ext cx="7896225" cy="563562"/>
          </a:xfrm>
          <a:prstGeom prst="rect">
            <a:avLst/>
          </a:prstGeom>
        </p:spPr>
        <p:txBody>
          <a:bodyPr/>
          <a:lstStyle>
            <a:lvl1pPr algn="l">
              <a:defRPr>
                <a:solidFill>
                  <a:srgbClr val="002060"/>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Rectangle 4"/>
          <p:cNvSpPr>
            <a:spLocks noGrp="1" noChangeArrowheads="1"/>
          </p:cNvSpPr>
          <p:nvPr>
            <p:ph type="dt" sz="half" idx="10"/>
          </p:nvPr>
        </p:nvSpPr>
        <p:spPr>
          <a:xfrm>
            <a:off x="1646312" y="6597352"/>
            <a:ext cx="2133600" cy="216024"/>
          </a:xfrm>
          <a:ln/>
        </p:spPr>
        <p:txBody>
          <a:bodyPr/>
          <a:lstStyle>
            <a:lvl1pPr>
              <a:defRPr baseline="0">
                <a:solidFill>
                  <a:srgbClr val="FF0000"/>
                </a:solidFill>
              </a:defRPr>
            </a:lvl1pPr>
          </a:lstStyle>
          <a:p>
            <a:pPr>
              <a:defRPr/>
            </a:pPr>
            <a:r>
              <a:rPr lang="en-US" altLang="zh-TW" dirty="0" smtClean="0"/>
              <a:t>www.cdpa.org.tw</a:t>
            </a:r>
            <a:endParaRPr lang="en-US" altLang="zh-TW" dirty="0"/>
          </a:p>
        </p:txBody>
      </p:sp>
      <p:sp>
        <p:nvSpPr>
          <p:cNvPr id="5" name="Rectangle 5"/>
          <p:cNvSpPr>
            <a:spLocks noGrp="1" noChangeArrowheads="1"/>
          </p:cNvSpPr>
          <p:nvPr>
            <p:ph type="ftr" sz="quarter" idx="11"/>
          </p:nvPr>
        </p:nvSpPr>
        <p:spPr>
          <a:ln/>
        </p:spPr>
        <p:txBody>
          <a:bodyPr/>
          <a:lstStyle>
            <a:lvl1pPr>
              <a:defRPr/>
            </a:lvl1pPr>
          </a:lstStyle>
          <a:p>
            <a:pPr>
              <a:defRPr/>
            </a:pPr>
            <a:fld id="{DFE4F54E-181E-4AFE-8C1A-99B971861CF3}" type="slidenum">
              <a:rPr lang="zh-TW" altLang="zh-TW"/>
              <a:pPr>
                <a:defRPr/>
              </a:pPr>
              <a:t>‹#›</a:t>
            </a:fld>
            <a:endParaRPr lang="zh-TW" altLang="zh-TW"/>
          </a:p>
        </p:txBody>
      </p:sp>
      <p:sp>
        <p:nvSpPr>
          <p:cNvPr id="6" name="Rectangle 6"/>
          <p:cNvSpPr>
            <a:spLocks noGrp="1" noChangeArrowheads="1"/>
          </p:cNvSpPr>
          <p:nvPr>
            <p:ph type="sldNum" sz="quarter" idx="12"/>
          </p:nvPr>
        </p:nvSpPr>
        <p:spPr>
          <a:ln/>
        </p:spPr>
        <p:txBody>
          <a:bodyPr/>
          <a:lstStyle>
            <a:lvl1pPr>
              <a:defRPr/>
            </a:lvl1pPr>
          </a:lstStyle>
          <a:p>
            <a:pPr>
              <a:defRPr/>
            </a:pPr>
            <a:fld id="{821E2BD2-E44D-4077-B28B-2396BB7DE6AF}" type="slidenum">
              <a:rPr lang="en-US" altLang="zh-TW"/>
              <a:pPr>
                <a:defRPr/>
              </a:pPr>
              <a:t>‹#›</a:t>
            </a:fld>
            <a:endParaRPr lang="en-US" altLang="zh-TW"/>
          </a:p>
        </p:txBody>
      </p:sp>
      <p:pic>
        <p:nvPicPr>
          <p:cNvPr id="7" name="Picture 3"/>
          <p:cNvPicPr>
            <a:picLocks noChangeAspect="1" noChangeArrowheads="1"/>
          </p:cNvPicPr>
          <p:nvPr userDrawn="1"/>
        </p:nvPicPr>
        <p:blipFill>
          <a:blip r:embed="rId4" cstate="print"/>
          <a:srcRect/>
          <a:stretch>
            <a:fillRect/>
          </a:stretch>
        </p:blipFill>
        <p:spPr bwMode="auto">
          <a:xfrm>
            <a:off x="0" y="6525344"/>
            <a:ext cx="1622963" cy="332656"/>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空白">
    <p:bg>
      <p:bgPr>
        <a:solidFill>
          <a:schemeClr val="bg1"/>
        </a:solidFill>
        <a:effectLst/>
      </p:bgPr>
    </p:bg>
    <p:spTree>
      <p:nvGrpSpPr>
        <p:cNvPr id="1" name=""/>
        <p:cNvGrpSpPr/>
        <p:nvPr/>
      </p:nvGrpSpPr>
      <p:grpSpPr>
        <a:xfrm>
          <a:off x="0" y="0"/>
          <a:ext cx="0" cy="0"/>
          <a:chOff x="0" y="0"/>
          <a:chExt cx="0" cy="0"/>
        </a:xfrm>
      </p:grpSpPr>
      <p:sp>
        <p:nvSpPr>
          <p:cNvPr id="16" name="Rectangle 10"/>
          <p:cNvSpPr>
            <a:spLocks noChangeArrowheads="1"/>
          </p:cNvSpPr>
          <p:nvPr userDrawn="1"/>
        </p:nvSpPr>
        <p:spPr bwMode="hidden">
          <a:xfrm>
            <a:off x="0" y="3360738"/>
            <a:ext cx="9144000" cy="3497262"/>
          </a:xfrm>
          <a:prstGeom prst="rect">
            <a:avLst/>
          </a:prstGeom>
          <a:gradFill rotWithShape="1">
            <a:gsLst>
              <a:gs pos="0">
                <a:srgbClr val="FFFFFF">
                  <a:alpha val="0"/>
                </a:srgbClr>
              </a:gs>
              <a:gs pos="100000">
                <a:srgbClr val="8E8E95">
                  <a:alpha val="50000"/>
                </a:srgbClr>
              </a:gs>
            </a:gsLst>
            <a:lin ang="5400000" scaled="1"/>
          </a:gradFill>
          <a:ln w="9525" algn="ctr">
            <a:noFill/>
            <a:miter lim="800000"/>
            <a:headEnd/>
            <a:tailEnd/>
          </a:ln>
        </p:spPr>
        <p:txBody>
          <a:bodyPr lIns="82124" tIns="41061" rIns="82124" bIns="41061" anchor="ctr"/>
          <a:lstStyle/>
          <a:p>
            <a:endParaRPr kumimoji="0" lang="en-US" altLang="zh-TW"/>
          </a:p>
        </p:txBody>
      </p:sp>
      <p:pic>
        <p:nvPicPr>
          <p:cNvPr id="14" name="Picture 2"/>
          <p:cNvPicPr>
            <a:picLocks noChangeAspect="1" noChangeArrowheads="1"/>
          </p:cNvPicPr>
          <p:nvPr userDrawn="1"/>
        </p:nvPicPr>
        <p:blipFill>
          <a:blip r:embed="rId3" cstate="print"/>
          <a:srcRect/>
          <a:stretch>
            <a:fillRect/>
          </a:stretch>
        </p:blipFill>
        <p:spPr bwMode="auto">
          <a:xfrm>
            <a:off x="0" y="0"/>
            <a:ext cx="9144000" cy="980728"/>
          </a:xfrm>
          <a:prstGeom prst="rect">
            <a:avLst/>
          </a:prstGeom>
          <a:noFill/>
          <a:ln w="9525">
            <a:noFill/>
            <a:miter lim="800000"/>
            <a:headEnd/>
            <a:tailEnd/>
          </a:ln>
        </p:spPr>
      </p:pic>
      <p:sp>
        <p:nvSpPr>
          <p:cNvPr id="9" name="內容版面配置區 2"/>
          <p:cNvSpPr>
            <a:spLocks noGrp="1"/>
          </p:cNvSpPr>
          <p:nvPr>
            <p:ph idx="1"/>
          </p:nvPr>
        </p:nvSpPr>
        <p:spPr>
          <a:xfrm>
            <a:off x="457200" y="1262063"/>
            <a:ext cx="8229600" cy="5248275"/>
          </a:xfrm>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10" name="Rectangle 4"/>
          <p:cNvSpPr>
            <a:spLocks noGrp="1" noChangeArrowheads="1"/>
          </p:cNvSpPr>
          <p:nvPr>
            <p:ph type="dt" sz="half" idx="10"/>
          </p:nvPr>
        </p:nvSpPr>
        <p:spPr>
          <a:xfrm>
            <a:off x="1646312" y="6597352"/>
            <a:ext cx="2133600" cy="216024"/>
          </a:xfrm>
          <a:ln/>
        </p:spPr>
        <p:txBody>
          <a:bodyPr/>
          <a:lstStyle>
            <a:lvl1pPr>
              <a:defRPr baseline="0">
                <a:solidFill>
                  <a:srgbClr val="FF0000"/>
                </a:solidFill>
              </a:defRPr>
            </a:lvl1pPr>
          </a:lstStyle>
          <a:p>
            <a:pPr>
              <a:defRPr/>
            </a:pPr>
            <a:r>
              <a:rPr lang="en-US" altLang="zh-TW" dirty="0" smtClean="0"/>
              <a:t>www.cdpa.org.tw</a:t>
            </a:r>
            <a:endParaRPr lang="en-US" altLang="zh-TW" dirty="0"/>
          </a:p>
        </p:txBody>
      </p:sp>
      <p:sp>
        <p:nvSpPr>
          <p:cNvPr id="11" name="Rectangle 5"/>
          <p:cNvSpPr>
            <a:spLocks noGrp="1" noChangeArrowheads="1"/>
          </p:cNvSpPr>
          <p:nvPr>
            <p:ph type="ftr" sz="quarter" idx="11"/>
          </p:nvPr>
        </p:nvSpPr>
        <p:spPr>
          <a:xfrm>
            <a:off x="5753100" y="6457950"/>
            <a:ext cx="2895600" cy="320675"/>
          </a:xfrm>
          <a:ln/>
        </p:spPr>
        <p:txBody>
          <a:bodyPr/>
          <a:lstStyle>
            <a:lvl1pPr>
              <a:defRPr/>
            </a:lvl1pPr>
          </a:lstStyle>
          <a:p>
            <a:pPr>
              <a:defRPr/>
            </a:pPr>
            <a:fld id="{DFE4F54E-181E-4AFE-8C1A-99B971861CF3}" type="slidenum">
              <a:rPr lang="zh-TW" altLang="zh-TW"/>
              <a:pPr>
                <a:defRPr/>
              </a:pPr>
              <a:t>‹#›</a:t>
            </a:fld>
            <a:endParaRPr lang="zh-TW" altLang="zh-TW"/>
          </a:p>
        </p:txBody>
      </p:sp>
      <p:sp>
        <p:nvSpPr>
          <p:cNvPr id="12" name="Rectangle 6"/>
          <p:cNvSpPr>
            <a:spLocks noGrp="1" noChangeArrowheads="1"/>
          </p:cNvSpPr>
          <p:nvPr>
            <p:ph type="sldNum" sz="quarter" idx="12"/>
          </p:nvPr>
        </p:nvSpPr>
        <p:spPr>
          <a:xfrm>
            <a:off x="3471863" y="6443663"/>
            <a:ext cx="2133600" cy="320675"/>
          </a:xfrm>
          <a:ln/>
        </p:spPr>
        <p:txBody>
          <a:bodyPr/>
          <a:lstStyle>
            <a:lvl1pPr>
              <a:defRPr/>
            </a:lvl1pPr>
          </a:lstStyle>
          <a:p>
            <a:pPr>
              <a:defRPr/>
            </a:pPr>
            <a:fld id="{821E2BD2-E44D-4077-B28B-2396BB7DE6AF}" type="slidenum">
              <a:rPr lang="en-US" altLang="zh-TW"/>
              <a:pPr>
                <a:defRPr/>
              </a:pPr>
              <a:t>‹#›</a:t>
            </a:fld>
            <a:endParaRPr lang="en-US" altLang="zh-TW"/>
          </a:p>
        </p:txBody>
      </p:sp>
      <p:pic>
        <p:nvPicPr>
          <p:cNvPr id="13" name="Picture 3"/>
          <p:cNvPicPr>
            <a:picLocks noChangeAspect="1" noChangeArrowheads="1"/>
          </p:cNvPicPr>
          <p:nvPr userDrawn="1"/>
        </p:nvPicPr>
        <p:blipFill>
          <a:blip r:embed="rId4" cstate="print"/>
          <a:srcRect/>
          <a:stretch>
            <a:fillRect/>
          </a:stretch>
        </p:blipFill>
        <p:spPr bwMode="auto">
          <a:xfrm>
            <a:off x="0" y="6525344"/>
            <a:ext cx="1622963" cy="332656"/>
          </a:xfrm>
          <a:prstGeom prst="rect">
            <a:avLst/>
          </a:prstGeom>
          <a:noFill/>
          <a:ln w="9525">
            <a:noFill/>
            <a:miter lim="800000"/>
            <a:headEnd/>
            <a:tailEnd/>
          </a:ln>
        </p:spPr>
      </p:pic>
      <p:sp>
        <p:nvSpPr>
          <p:cNvPr id="15" name="標題 1"/>
          <p:cNvSpPr>
            <a:spLocks noGrp="1"/>
          </p:cNvSpPr>
          <p:nvPr>
            <p:ph type="title"/>
          </p:nvPr>
        </p:nvSpPr>
        <p:spPr>
          <a:xfrm>
            <a:off x="633413" y="319088"/>
            <a:ext cx="7896225" cy="563562"/>
          </a:xfrm>
          <a:prstGeom prst="rect">
            <a:avLst/>
          </a:prstGeom>
        </p:spPr>
        <p:txBody>
          <a:bodyPr/>
          <a:lstStyle>
            <a:lvl1pPr algn="l">
              <a:defRPr>
                <a:solidFill>
                  <a:srgbClr val="002060"/>
                </a:solidFill>
              </a:defRPr>
            </a:lvl1pPr>
          </a:lstStyle>
          <a:p>
            <a:r>
              <a:rPr lang="zh-TW" altLang="en-US" dirty="0" smtClean="0"/>
              <a:t>按一下以編輯母片標題樣式</a:t>
            </a:r>
            <a:endParaRPr lang="zh-TW" altLang="en-US" dirty="0"/>
          </a:p>
        </p:txBody>
      </p:sp>
      <p:sp>
        <p:nvSpPr>
          <p:cNvPr id="17" name="Rectangle 15"/>
          <p:cNvSpPr>
            <a:spLocks noChangeArrowheads="1"/>
          </p:cNvSpPr>
          <p:nvPr userDrawn="1"/>
        </p:nvSpPr>
        <p:spPr bwMode="ltGray">
          <a:xfrm>
            <a:off x="0" y="981075"/>
            <a:ext cx="9144000" cy="144463"/>
          </a:xfrm>
          <a:prstGeom prst="rect">
            <a:avLst/>
          </a:prstGeom>
          <a:gradFill flip="none" rotWithShape="1">
            <a:gsLst>
              <a:gs pos="0">
                <a:srgbClr val="FF9999">
                  <a:shade val="30000"/>
                  <a:satMod val="115000"/>
                </a:srgbClr>
              </a:gs>
              <a:gs pos="50000">
                <a:srgbClr val="FF9999">
                  <a:shade val="67500"/>
                  <a:satMod val="115000"/>
                </a:srgbClr>
              </a:gs>
              <a:gs pos="100000">
                <a:srgbClr val="FF9999">
                  <a:shade val="100000"/>
                  <a:satMod val="115000"/>
                </a:srgbClr>
              </a:gs>
            </a:gsLst>
            <a:lin ang="2700000" scaled="1"/>
            <a:tileRect/>
          </a:gradFill>
          <a:ln w="9525">
            <a:noFill/>
            <a:miter lim="800000"/>
            <a:headEnd/>
            <a:tailEnd/>
          </a:ln>
          <a:effectLst/>
        </p:spPr>
        <p:txBody>
          <a:bodyPr wrap="none" anchor="ctr"/>
          <a:lstStyle/>
          <a:p>
            <a:pPr>
              <a:defRPr/>
            </a:pPr>
            <a:endParaRPr lang="zh-TW" altLang="en-US">
              <a:ea typeface="新細明體"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Grey Gradient">
    <p:bg>
      <p:bgPr>
        <a:solidFill>
          <a:schemeClr val="bg1"/>
        </a:solidFill>
        <a:effectLst/>
      </p:bgPr>
    </p:bg>
    <p:spTree>
      <p:nvGrpSpPr>
        <p:cNvPr id="1" name=""/>
        <p:cNvGrpSpPr/>
        <p:nvPr/>
      </p:nvGrpSpPr>
      <p:grpSpPr>
        <a:xfrm>
          <a:off x="0" y="0"/>
          <a:ext cx="0" cy="0"/>
          <a:chOff x="0" y="0"/>
          <a:chExt cx="0" cy="0"/>
        </a:xfrm>
      </p:grpSpPr>
      <p:sp>
        <p:nvSpPr>
          <p:cNvPr id="5" name="Rectangle 10"/>
          <p:cNvSpPr>
            <a:spLocks noChangeArrowheads="1"/>
          </p:cNvSpPr>
          <p:nvPr/>
        </p:nvSpPr>
        <p:spPr bwMode="hidden">
          <a:xfrm>
            <a:off x="0" y="3360738"/>
            <a:ext cx="9144000" cy="3497262"/>
          </a:xfrm>
          <a:prstGeom prst="rect">
            <a:avLst/>
          </a:prstGeom>
          <a:gradFill rotWithShape="1">
            <a:gsLst>
              <a:gs pos="0">
                <a:srgbClr val="FFFFFF">
                  <a:alpha val="0"/>
                </a:srgbClr>
              </a:gs>
              <a:gs pos="100000">
                <a:srgbClr val="8E8E95">
                  <a:alpha val="50000"/>
                </a:srgbClr>
              </a:gs>
            </a:gsLst>
            <a:lin ang="5400000" scaled="1"/>
          </a:gradFill>
          <a:ln w="9525" algn="ctr">
            <a:noFill/>
            <a:miter lim="800000"/>
            <a:headEnd/>
            <a:tailEnd/>
          </a:ln>
        </p:spPr>
        <p:txBody>
          <a:bodyPr lIns="82124" tIns="41061" rIns="82124" bIns="41061" anchor="ctr"/>
          <a:lstStyle/>
          <a:p>
            <a:endParaRPr kumimoji="0" lang="en-US" altLang="zh-TW"/>
          </a:p>
        </p:txBody>
      </p:sp>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8" name="Text Placeholder 7"/>
          <p:cNvSpPr>
            <a:spLocks noGrp="1"/>
          </p:cNvSpPr>
          <p:nvPr>
            <p:ph type="body" sz="quarter" idx="10"/>
          </p:nvPr>
        </p:nvSpPr>
        <p:spPr>
          <a:xfrm>
            <a:off x="438151" y="809625"/>
            <a:ext cx="8315324" cy="381000"/>
          </a:xfrm>
        </p:spPr>
        <p:txBody>
          <a:bodyPr anchor="ctr">
            <a:noAutofit/>
          </a:bodyPr>
          <a:lstStyle>
            <a:lvl1pPr>
              <a:buFontTx/>
              <a:buNone/>
              <a:defRPr sz="2400">
                <a:solidFill>
                  <a:srgbClr val="C00000"/>
                </a:solidFill>
              </a:defRPr>
            </a:lvl1pPr>
            <a:lvl2pPr>
              <a:defRPr sz="2400"/>
            </a:lvl2pPr>
            <a:lvl3pPr>
              <a:defRPr sz="2400"/>
            </a:lvl3pPr>
            <a:lvl4pPr>
              <a:defRPr sz="2400"/>
            </a:lvl4pPr>
            <a:lvl5pPr>
              <a:defRPr sz="2400"/>
            </a:lvl5pPr>
          </a:lstStyle>
          <a:p>
            <a:pPr lvl="0"/>
            <a:r>
              <a:rPr lang="zh-TW" altLang="en-US" smtClean="0"/>
              <a:t>按一下以編輯母片文字樣式</a:t>
            </a:r>
          </a:p>
        </p:txBody>
      </p:sp>
      <p:sp>
        <p:nvSpPr>
          <p:cNvPr id="6" name="Rectangle 4"/>
          <p:cNvSpPr>
            <a:spLocks noGrp="1" noChangeArrowheads="1"/>
          </p:cNvSpPr>
          <p:nvPr>
            <p:ph type="dt" sz="half" idx="11"/>
          </p:nvPr>
        </p:nvSpPr>
        <p:spPr>
          <a:xfrm>
            <a:off x="1646312" y="6597352"/>
            <a:ext cx="2133600" cy="216024"/>
          </a:xfrm>
          <a:ln/>
        </p:spPr>
        <p:txBody>
          <a:bodyPr/>
          <a:lstStyle>
            <a:lvl1pPr>
              <a:defRPr baseline="0">
                <a:solidFill>
                  <a:srgbClr val="FF0000"/>
                </a:solidFill>
              </a:defRPr>
            </a:lvl1pPr>
          </a:lstStyle>
          <a:p>
            <a:pPr>
              <a:defRPr/>
            </a:pPr>
            <a:r>
              <a:rPr lang="en-US" altLang="zh-TW" dirty="0" smtClean="0"/>
              <a:t>www.cdpa.org.tw</a:t>
            </a:r>
            <a:endParaRPr lang="en-US" altLang="zh-TW" dirty="0"/>
          </a:p>
        </p:txBody>
      </p:sp>
      <p:pic>
        <p:nvPicPr>
          <p:cNvPr id="7" name="Picture 3"/>
          <p:cNvPicPr>
            <a:picLocks noChangeAspect="1" noChangeArrowheads="1"/>
          </p:cNvPicPr>
          <p:nvPr userDrawn="1"/>
        </p:nvPicPr>
        <p:blipFill>
          <a:blip r:embed="rId3" cstate="print"/>
          <a:srcRect/>
          <a:stretch>
            <a:fillRect/>
          </a:stretch>
        </p:blipFill>
        <p:spPr bwMode="auto">
          <a:xfrm>
            <a:off x="0" y="6525344"/>
            <a:ext cx="1622963" cy="332656"/>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a:blip r:embed="rId6" cstate="print"/>
          <a:srcRect/>
          <a:stretch>
            <a:fillRect/>
          </a:stretch>
        </p:blipFill>
        <p:spPr bwMode="auto">
          <a:xfrm>
            <a:off x="0" y="0"/>
            <a:ext cx="9144000" cy="980728"/>
          </a:xfrm>
          <a:prstGeom prst="rect">
            <a:avLst/>
          </a:prstGeom>
          <a:noFill/>
          <a:ln w="9525">
            <a:noFill/>
            <a:miter lim="800000"/>
            <a:headEnd/>
            <a:tailEnd/>
          </a:ln>
        </p:spPr>
      </p:pic>
      <p:sp>
        <p:nvSpPr>
          <p:cNvPr id="1039" name="Rectangle 15"/>
          <p:cNvSpPr>
            <a:spLocks noChangeArrowheads="1"/>
          </p:cNvSpPr>
          <p:nvPr/>
        </p:nvSpPr>
        <p:spPr bwMode="ltGray">
          <a:xfrm>
            <a:off x="0" y="981075"/>
            <a:ext cx="9144000" cy="144463"/>
          </a:xfrm>
          <a:prstGeom prst="rect">
            <a:avLst/>
          </a:prstGeom>
          <a:gradFill flip="none" rotWithShape="1">
            <a:gsLst>
              <a:gs pos="0">
                <a:srgbClr val="FF9999">
                  <a:shade val="30000"/>
                  <a:satMod val="115000"/>
                </a:srgbClr>
              </a:gs>
              <a:gs pos="50000">
                <a:srgbClr val="FF9999">
                  <a:shade val="67500"/>
                  <a:satMod val="115000"/>
                </a:srgbClr>
              </a:gs>
              <a:gs pos="100000">
                <a:srgbClr val="FF9999">
                  <a:shade val="100000"/>
                  <a:satMod val="115000"/>
                </a:srgbClr>
              </a:gs>
            </a:gsLst>
            <a:lin ang="2700000" scaled="1"/>
            <a:tileRect/>
          </a:gradFill>
          <a:ln w="9525">
            <a:noFill/>
            <a:miter lim="800000"/>
            <a:headEnd/>
            <a:tailEnd/>
          </a:ln>
          <a:effectLst/>
        </p:spPr>
        <p:txBody>
          <a:bodyPr wrap="none" anchor="ctr"/>
          <a:lstStyle/>
          <a:p>
            <a:pPr>
              <a:defRPr/>
            </a:pPr>
            <a:endParaRPr lang="zh-TW" altLang="en-US">
              <a:ea typeface="新細明體" charset="-120"/>
            </a:endParaRPr>
          </a:p>
        </p:txBody>
      </p:sp>
      <p:sp>
        <p:nvSpPr>
          <p:cNvPr id="1029" name="Rectangle 3"/>
          <p:cNvSpPr>
            <a:spLocks noGrp="1" noChangeArrowheads="1"/>
          </p:cNvSpPr>
          <p:nvPr>
            <p:ph type="body" idx="1"/>
          </p:nvPr>
        </p:nvSpPr>
        <p:spPr bwMode="auto">
          <a:xfrm>
            <a:off x="457200" y="1262063"/>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ltLang="zh-TW" smtClean="0"/>
          </a:p>
        </p:txBody>
      </p:sp>
      <p:sp>
        <p:nvSpPr>
          <p:cNvPr id="1028" name="Rectangle 4"/>
          <p:cNvSpPr>
            <a:spLocks noGrp="1" noChangeArrowheads="1"/>
          </p:cNvSpPr>
          <p:nvPr>
            <p:ph type="dt" sz="half" idx="2"/>
          </p:nvPr>
        </p:nvSpPr>
        <p:spPr bwMode="auto">
          <a:xfrm>
            <a:off x="457200" y="6446838"/>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latin typeface="+mn-lt"/>
                <a:ea typeface="新細明體" charset="-120"/>
              </a:defRPr>
            </a:lvl1pPr>
          </a:lstStyle>
          <a:p>
            <a:pPr>
              <a:defRPr/>
            </a:pPr>
            <a:r>
              <a:rPr lang="en-US" altLang="zh-TW"/>
              <a:t>www.sinpao.com.tw</a:t>
            </a:r>
            <a:endParaRPr lang="en-US" altLang="zh-TW" dirty="0"/>
          </a:p>
        </p:txBody>
      </p:sp>
      <p:sp>
        <p:nvSpPr>
          <p:cNvPr id="2" name="Rectangle 5"/>
          <p:cNvSpPr>
            <a:spLocks noGrp="1" noChangeArrowheads="1"/>
          </p:cNvSpPr>
          <p:nvPr>
            <p:ph type="ftr" sz="quarter" idx="3"/>
          </p:nvPr>
        </p:nvSpPr>
        <p:spPr bwMode="auto">
          <a:xfrm>
            <a:off x="5753100" y="6457950"/>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smtClean="0">
                <a:latin typeface="Verdana" pitchFamily="34" charset="0"/>
                <a:ea typeface="新細明體" charset="-120"/>
              </a:defRPr>
            </a:lvl1pPr>
          </a:lstStyle>
          <a:p>
            <a:pPr>
              <a:defRPr/>
            </a:pPr>
            <a:fld id="{9C9D2EEA-8CDB-499F-A492-0E70BFDF7BAF}" type="slidenum">
              <a:rPr lang="zh-TW" altLang="zh-TW"/>
              <a:pPr>
                <a:defRPr/>
              </a:pPr>
              <a:t>‹#›</a:t>
            </a:fld>
            <a:endParaRPr lang="zh-TW" altLang="zh-TW"/>
          </a:p>
        </p:txBody>
      </p:sp>
      <p:sp>
        <p:nvSpPr>
          <p:cNvPr id="1030" name="Rectangle 6"/>
          <p:cNvSpPr>
            <a:spLocks noGrp="1" noChangeArrowheads="1"/>
          </p:cNvSpPr>
          <p:nvPr>
            <p:ph type="sldNum" sz="quarter" idx="4"/>
          </p:nvPr>
        </p:nvSpPr>
        <p:spPr bwMode="auto">
          <a:xfrm>
            <a:off x="3471863" y="6443663"/>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atin typeface="+mn-lt"/>
                <a:ea typeface="新細明體" charset="-120"/>
              </a:defRPr>
            </a:lvl1pPr>
          </a:lstStyle>
          <a:p>
            <a:pPr>
              <a:defRPr/>
            </a:pPr>
            <a:fld id="{2E182244-9634-4C57-BB99-E3A1B627D995}" type="slidenum">
              <a:rPr lang="en-US" altLang="zh-TW"/>
              <a:pPr>
                <a:defRPr/>
              </a:pPr>
              <a:t>‹#›</a:t>
            </a:fld>
            <a:endParaRPr lang="en-US" altLang="zh-TW"/>
          </a:p>
        </p:txBody>
      </p:sp>
      <p:sp>
        <p:nvSpPr>
          <p:cNvPr id="9" name="Rectangle 10"/>
          <p:cNvSpPr>
            <a:spLocks noChangeArrowheads="1"/>
          </p:cNvSpPr>
          <p:nvPr userDrawn="1"/>
        </p:nvSpPr>
        <p:spPr bwMode="hidden">
          <a:xfrm>
            <a:off x="0" y="3360738"/>
            <a:ext cx="9144000" cy="3497262"/>
          </a:xfrm>
          <a:prstGeom prst="rect">
            <a:avLst/>
          </a:prstGeom>
          <a:gradFill rotWithShape="1">
            <a:gsLst>
              <a:gs pos="0">
                <a:srgbClr val="FFFFFF">
                  <a:alpha val="0"/>
                </a:srgbClr>
              </a:gs>
              <a:gs pos="100000">
                <a:srgbClr val="8E8E95">
                  <a:alpha val="50000"/>
                </a:srgbClr>
              </a:gs>
            </a:gsLst>
            <a:lin ang="5400000" scaled="1"/>
          </a:gradFill>
          <a:ln w="9525" algn="ctr">
            <a:noFill/>
            <a:miter lim="800000"/>
            <a:headEnd/>
            <a:tailEnd/>
          </a:ln>
        </p:spPr>
        <p:txBody>
          <a:bodyPr lIns="82124" tIns="41061" rIns="82124" bIns="41061" anchor="ctr"/>
          <a:lstStyle/>
          <a:p>
            <a:endParaRPr kumimoji="0" lang="en-US" altLang="zh-TW"/>
          </a:p>
        </p:txBody>
      </p:sp>
    </p:spTree>
  </p:cSld>
  <p:clrMap bg1="lt1" tx1="dk1" bg2="lt2" tx2="dk2" accent1="accent1" accent2="accent2" accent3="accent3" accent4="accent4" accent5="accent5" accent6="accent6" hlink="hlink" folHlink="folHlink"/>
  <p:sldLayoutIdLst>
    <p:sldLayoutId id="2147483700" r:id="rId1"/>
    <p:sldLayoutId id="2147483699" r:id="rId2"/>
    <p:sldLayoutId id="2147483705" r:id="rId3"/>
    <p:sldLayoutId id="2147483712" r:id="rId4"/>
  </p:sldLayoutIdLst>
  <p:timing>
    <p:tnLst>
      <p:par>
        <p:cTn id="1" dur="indefinite" restart="never" nodeType="tmRoot"/>
      </p:par>
    </p:tnLst>
  </p:timing>
  <p:hf hdr="0" ftr="0" dt="0"/>
  <p:txStyles>
    <p:titleStyle>
      <a:lvl1pPr algn="r"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eaLnBrk="1" fontAlgn="base" hangingPunct="1">
        <a:spcBef>
          <a:spcPct val="0"/>
        </a:spcBef>
        <a:spcAft>
          <a:spcPct val="0"/>
        </a:spcAft>
        <a:defRPr sz="3200">
          <a:solidFill>
            <a:schemeClr val="bg1"/>
          </a:solidFill>
          <a:latin typeface="Verdana" pitchFamily="34" charset="0"/>
        </a:defRPr>
      </a:lvl6pPr>
      <a:lvl7pPr marL="914400" algn="r" rtl="0" eaLnBrk="1" fontAlgn="base" hangingPunct="1">
        <a:spcBef>
          <a:spcPct val="0"/>
        </a:spcBef>
        <a:spcAft>
          <a:spcPct val="0"/>
        </a:spcAft>
        <a:defRPr sz="3200">
          <a:solidFill>
            <a:schemeClr val="bg1"/>
          </a:solidFill>
          <a:latin typeface="Verdana" pitchFamily="34" charset="0"/>
        </a:defRPr>
      </a:lvl7pPr>
      <a:lvl8pPr marL="1371600" algn="r" rtl="0" eaLnBrk="1" fontAlgn="base" hangingPunct="1">
        <a:spcBef>
          <a:spcPct val="0"/>
        </a:spcBef>
        <a:spcAft>
          <a:spcPct val="0"/>
        </a:spcAft>
        <a:defRPr sz="3200">
          <a:solidFill>
            <a:schemeClr val="bg1"/>
          </a:solidFill>
          <a:latin typeface="Verdana" pitchFamily="34" charset="0"/>
        </a:defRPr>
      </a:lvl8pPr>
      <a:lvl9pPr marL="1828800" algn="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1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hyperlink" Target="http://www.cy.gov.tw/Ap_home/" TargetMode="External"/><Relationship Id="rId7"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21.jpeg"/><Relationship Id="rId5" Type="http://schemas.openxmlformats.org/officeDocument/2006/relationships/hyperlink" Target="http://www.kscg.gov.tw/" TargetMode="External"/><Relationship Id="rId4" Type="http://schemas.openxmlformats.org/officeDocument/2006/relationships/hyperlink" Target="http://www.tceb.edu.tw/new/"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cdpa.org.tw/privacyagent.html"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cdpa.org.tw/privacyagent.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cdpa.org.tw/"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cdpa.org.tw/pims/business.png" TargetMode="External"/><Relationship Id="rId2" Type="http://schemas.openxmlformats.org/officeDocument/2006/relationships/hyperlink" Target="mailto:&#35531;EMAIL&#33267;service@cdpa.org.tw"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4355976" y="1628800"/>
            <a:ext cx="4788024" cy="1012825"/>
          </a:xfrm>
          <a:prstGeom prst="rect">
            <a:avLst/>
          </a:prstGeom>
        </p:spPr>
        <p:txBody>
          <a:bodyPr/>
          <a:lstStyle/>
          <a:p>
            <a:pPr eaLnBrk="1" hangingPunct="1">
              <a:defRPr/>
            </a:pPr>
            <a:r>
              <a:rPr lang="zh-TW" altLang="en-US" sz="4000" b="1" dirty="0" smtClean="0">
                <a:solidFill>
                  <a:schemeClr val="tx2"/>
                </a:solidFill>
                <a:latin typeface="微軟正黑體" pitchFamily="34" charset="-120"/>
                <a:ea typeface="微軟正黑體" pitchFamily="34" charset="-120"/>
              </a:rPr>
              <a:t>個資盤點流程與工具</a:t>
            </a:r>
            <a:endParaRPr lang="en-US" altLang="zh-TW" sz="4000" b="1" dirty="0" smtClean="0">
              <a:latin typeface="微軟正黑體" pitchFamily="34" charset="-120"/>
              <a:ea typeface="微軟正黑體" pitchFamily="34" charset="-120"/>
            </a:endParaRPr>
          </a:p>
        </p:txBody>
      </p:sp>
      <p:sp>
        <p:nvSpPr>
          <p:cNvPr id="26627" name="Rectangle 3"/>
          <p:cNvSpPr>
            <a:spLocks noGrp="1" noChangeArrowheads="1"/>
          </p:cNvSpPr>
          <p:nvPr>
            <p:ph type="subTitle" idx="4294967295"/>
          </p:nvPr>
        </p:nvSpPr>
        <p:spPr>
          <a:xfrm>
            <a:off x="2699792" y="6381328"/>
            <a:ext cx="3384550" cy="381000"/>
          </a:xfrm>
        </p:spPr>
        <p:txBody>
          <a:bodyPr/>
          <a:lstStyle/>
          <a:p>
            <a:pPr algn="ctr" eaLnBrk="1" hangingPunct="1">
              <a:buNone/>
            </a:pPr>
            <a:r>
              <a:rPr lang="en-US" altLang="zh-TW" sz="1200" dirty="0" smtClean="0">
                <a:solidFill>
                  <a:schemeClr val="bg1"/>
                </a:solidFill>
                <a:ea typeface="新細明體" pitchFamily="18" charset="-120"/>
              </a:rPr>
              <a:t>http://www.cdpa.org.tw</a:t>
            </a:r>
          </a:p>
        </p:txBody>
      </p:sp>
      <p:sp>
        <p:nvSpPr>
          <p:cNvPr id="7" name="副標題 5"/>
          <p:cNvSpPr txBox="1">
            <a:spLocks/>
          </p:cNvSpPr>
          <p:nvPr/>
        </p:nvSpPr>
        <p:spPr bwMode="black">
          <a:xfrm>
            <a:off x="4860032" y="2564210"/>
            <a:ext cx="4283968" cy="23769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eaLnBrk="0" hangingPunct="0">
              <a:spcBef>
                <a:spcPct val="20000"/>
              </a:spcBef>
              <a:buClr>
                <a:schemeClr val="hlink"/>
              </a:buClr>
              <a:defRPr/>
            </a:pPr>
            <a:r>
              <a:rPr lang="zh-TW" altLang="zh-TW" sz="4000" b="1" kern="0" dirty="0">
                <a:solidFill>
                  <a:srgbClr val="000000"/>
                </a:solidFill>
                <a:latin typeface="標楷體" pitchFamily="65" charset="-120"/>
                <a:ea typeface="標楷體" pitchFamily="65" charset="-120"/>
                <a:cs typeface="+mn-cs"/>
              </a:rPr>
              <a:t>邱志傑</a:t>
            </a:r>
            <a:r>
              <a:rPr lang="en-US" altLang="zh-TW" sz="1600" b="1" kern="0" dirty="0" smtClean="0">
                <a:solidFill>
                  <a:srgbClr val="000000"/>
                </a:solidFill>
                <a:latin typeface="微軟正黑體" pitchFamily="34" charset="-120"/>
                <a:ea typeface="微軟正黑體" pitchFamily="34" charset="-120"/>
              </a:rPr>
              <a:t>(service@cdpa.org.tw</a:t>
            </a:r>
            <a:r>
              <a:rPr lang="en-US" altLang="zh-TW" sz="1600" b="1" kern="0" dirty="0">
                <a:solidFill>
                  <a:srgbClr val="000000"/>
                </a:solidFill>
                <a:latin typeface="微軟正黑體" pitchFamily="34" charset="-120"/>
                <a:ea typeface="微軟正黑體" pitchFamily="34" charset="-120"/>
              </a:rPr>
              <a:t>)</a:t>
            </a:r>
            <a:endParaRPr kumimoji="0" lang="en-US" altLang="zh-TW" sz="1600" b="1" i="0" u="none" strike="noStrike" kern="0" cap="none" spc="0" normalizeH="0" baseline="0" noProof="0" dirty="0" smtClean="0">
              <a:ln>
                <a:noFill/>
              </a:ln>
              <a:solidFill>
                <a:srgbClr val="000000"/>
              </a:solidFill>
              <a:effectLst/>
              <a:uLnTx/>
              <a:uFillTx/>
              <a:latin typeface="+mn-lt"/>
              <a:ea typeface="+mn-ea"/>
              <a:cs typeface="+mn-cs"/>
            </a:endParaRPr>
          </a:p>
          <a:p>
            <a:pPr marL="0" marR="0" lvl="0" indent="0" defTabSz="914400" rtl="0" eaLnBrk="0" fontAlgn="base" latinLnBrk="0" hangingPunct="0">
              <a:lnSpc>
                <a:spcPct val="100000"/>
              </a:lnSpc>
              <a:spcBef>
                <a:spcPct val="20000"/>
              </a:spcBef>
              <a:spcAft>
                <a:spcPct val="0"/>
              </a:spcAft>
              <a:buClr>
                <a:schemeClr val="hlink"/>
              </a:buClr>
              <a:buSzTx/>
              <a:buFont typeface="Wingdings" pitchFamily="2" charset="2"/>
              <a:buNone/>
              <a:tabLst/>
              <a:defRPr/>
            </a:pPr>
            <a:r>
              <a:rPr kumimoji="0" lang="zh-TW" altLang="zh-TW" sz="1600" b="1" i="0" u="none" strike="noStrike" kern="0" cap="none" spc="0" normalizeH="0" baseline="0" noProof="0" dirty="0" smtClean="0">
                <a:ln>
                  <a:noFill/>
                </a:ln>
                <a:solidFill>
                  <a:srgbClr val="000000"/>
                </a:solidFill>
                <a:effectLst/>
                <a:uLnTx/>
                <a:uFillTx/>
                <a:latin typeface="+mn-lt"/>
                <a:ea typeface="+mn-ea"/>
                <a:cs typeface="+mn-cs"/>
              </a:rPr>
              <a:t>中華民國資料保護協會理事長</a:t>
            </a:r>
          </a:p>
          <a:p>
            <a:pPr marL="0" marR="0" lvl="0" indent="0" defTabSz="914400" rtl="0" eaLnBrk="0" fontAlgn="base" latinLnBrk="0" hangingPunct="0">
              <a:lnSpc>
                <a:spcPct val="100000"/>
              </a:lnSpc>
              <a:spcBef>
                <a:spcPct val="20000"/>
              </a:spcBef>
              <a:spcAft>
                <a:spcPct val="0"/>
              </a:spcAft>
              <a:buClr>
                <a:schemeClr val="hlink"/>
              </a:buClr>
              <a:buSzTx/>
              <a:buFont typeface="Wingdings" pitchFamily="2" charset="2"/>
              <a:buNone/>
              <a:tabLst/>
              <a:defRPr/>
            </a:pPr>
            <a:r>
              <a:rPr kumimoji="0" lang="en-US" altLang="zh-TW" sz="1600" b="1" i="0" u="none" strike="noStrike" kern="0" cap="none" spc="0" normalizeH="0" baseline="0" noProof="0" dirty="0" smtClean="0">
                <a:ln>
                  <a:noFill/>
                </a:ln>
                <a:solidFill>
                  <a:srgbClr val="000000"/>
                </a:solidFill>
                <a:effectLst/>
                <a:uLnTx/>
                <a:uFillTx/>
                <a:latin typeface="+mn-lt"/>
                <a:ea typeface="+mn-ea"/>
                <a:cs typeface="+mn-cs"/>
              </a:rPr>
              <a:t>CSA</a:t>
            </a:r>
            <a:r>
              <a:rPr kumimoji="0" lang="zh-TW" altLang="en-US" sz="1600" b="1" i="0" u="none" strike="noStrike" kern="0" cap="none" spc="0" normalizeH="0" baseline="0" noProof="0" dirty="0" smtClean="0">
                <a:ln>
                  <a:noFill/>
                </a:ln>
                <a:solidFill>
                  <a:srgbClr val="000000"/>
                </a:solidFill>
                <a:effectLst/>
                <a:uLnTx/>
                <a:uFillTx/>
                <a:latin typeface="+mn-lt"/>
                <a:ea typeface="+mn-ea"/>
                <a:cs typeface="+mn-cs"/>
              </a:rPr>
              <a:t>雲端安全聯盟台灣分會</a:t>
            </a:r>
            <a:r>
              <a:rPr kumimoji="0" lang="en-US" altLang="zh-TW" sz="1600" b="1" i="0" u="none" strike="noStrike" kern="0" cap="none" spc="0" normalizeH="0" baseline="0" noProof="0" dirty="0" smtClean="0">
                <a:ln>
                  <a:noFill/>
                </a:ln>
                <a:solidFill>
                  <a:srgbClr val="000000"/>
                </a:solidFill>
                <a:effectLst/>
                <a:uLnTx/>
                <a:uFillTx/>
                <a:latin typeface="+mn-lt"/>
                <a:ea typeface="+mn-ea"/>
                <a:cs typeface="+mn-cs"/>
              </a:rPr>
              <a:t>-</a:t>
            </a:r>
            <a:r>
              <a:rPr kumimoji="0" lang="zh-TW" altLang="en-US" sz="1600" b="1" i="0" u="none" strike="noStrike" kern="0" cap="none" spc="0" normalizeH="0" baseline="0" noProof="0" dirty="0" smtClean="0">
                <a:ln>
                  <a:noFill/>
                </a:ln>
                <a:solidFill>
                  <a:srgbClr val="000000"/>
                </a:solidFill>
                <a:effectLst/>
                <a:uLnTx/>
                <a:uFillTx/>
                <a:latin typeface="+mn-lt"/>
                <a:ea typeface="+mn-ea"/>
                <a:cs typeface="+mn-cs"/>
              </a:rPr>
              <a:t>教育訓練召集人</a:t>
            </a:r>
            <a:endParaRPr kumimoji="0" lang="en-US" altLang="zh-TW" sz="1600" b="1" i="0" u="none" strike="noStrike" kern="0" cap="none" spc="0" normalizeH="0" baseline="0" noProof="0" dirty="0" smtClean="0">
              <a:ln>
                <a:noFill/>
              </a:ln>
              <a:solidFill>
                <a:srgbClr val="000000"/>
              </a:solidFill>
              <a:effectLst/>
              <a:uLnTx/>
              <a:uFillTx/>
              <a:latin typeface="+mn-lt"/>
              <a:ea typeface="+mn-ea"/>
              <a:cs typeface="+mn-cs"/>
            </a:endParaRPr>
          </a:p>
          <a:p>
            <a:pPr eaLnBrk="0" hangingPunct="0">
              <a:spcBef>
                <a:spcPct val="20000"/>
              </a:spcBef>
              <a:buClr>
                <a:schemeClr val="hlink"/>
              </a:buClr>
              <a:defRPr/>
            </a:pPr>
            <a:r>
              <a:rPr lang="zh-TW" altLang="zh-TW" sz="1600" b="1" kern="0" dirty="0">
                <a:solidFill>
                  <a:srgbClr val="000000"/>
                </a:solidFill>
              </a:rPr>
              <a:t>鈊保資訊有限公司</a:t>
            </a:r>
            <a:r>
              <a:rPr lang="zh-TW" altLang="zh-TW" sz="1600" b="1" kern="0" dirty="0" smtClean="0">
                <a:solidFill>
                  <a:srgbClr val="000000"/>
                </a:solidFill>
              </a:rPr>
              <a:t>總經理</a:t>
            </a:r>
            <a:endParaRPr kumimoji="0" lang="en-US" altLang="zh-TW" sz="1600" b="1" i="0" u="none" strike="noStrike" kern="0" cap="none" spc="0" normalizeH="0" baseline="0" noProof="0" dirty="0" smtClean="0">
              <a:ln>
                <a:noFill/>
              </a:ln>
              <a:solidFill>
                <a:srgbClr val="000000"/>
              </a:solidFill>
              <a:effectLst/>
              <a:uLnTx/>
              <a:uFillTx/>
              <a:latin typeface="微軟正黑體" pitchFamily="34" charset="-120"/>
              <a:ea typeface="微軟正黑體" pitchFamily="34" charset="-120"/>
              <a:cs typeface="+mn-cs"/>
            </a:endParaRPr>
          </a:p>
          <a:p>
            <a:pPr marL="342900" indent="-342900" eaLnBrk="0" hangingPunct="0">
              <a:spcBef>
                <a:spcPct val="20000"/>
              </a:spcBef>
              <a:buClr>
                <a:schemeClr val="hlink"/>
              </a:buClr>
              <a:buFont typeface="Wingdings" pitchFamily="2" charset="2"/>
              <a:buChar char="n"/>
            </a:pPr>
            <a:r>
              <a:rPr kumimoji="0" lang="zh-TW" altLang="en-US" sz="1600" b="0" i="0" u="none" strike="noStrike" kern="0" cap="none" spc="0" normalizeH="0" baseline="0" noProof="0" dirty="0" smtClean="0">
                <a:ln>
                  <a:noFill/>
                </a:ln>
                <a:solidFill>
                  <a:srgbClr val="000000"/>
                </a:solidFill>
                <a:effectLst/>
                <a:uLnTx/>
                <a:uFillTx/>
                <a:latin typeface="微軟正黑體" pitchFamily="34" charset="-120"/>
                <a:ea typeface="微軟正黑體" pitchFamily="34" charset="-120"/>
              </a:rPr>
              <a:t>協會電話：</a:t>
            </a:r>
            <a:r>
              <a:rPr kumimoji="0" lang="en-US" altLang="zh-TW" sz="1600" b="0" i="0" u="none" strike="noStrike" kern="0" cap="none" spc="0" normalizeH="0" baseline="0" noProof="0" dirty="0" smtClean="0">
                <a:ln>
                  <a:noFill/>
                </a:ln>
                <a:solidFill>
                  <a:srgbClr val="000000"/>
                </a:solidFill>
                <a:effectLst/>
                <a:uLnTx/>
                <a:uFillTx/>
                <a:latin typeface="微軟正黑體" pitchFamily="34" charset="-120"/>
                <a:ea typeface="微軟正黑體" pitchFamily="34" charset="-120"/>
              </a:rPr>
              <a:t>06-2088988</a:t>
            </a:r>
          </a:p>
          <a:p>
            <a:pPr marL="342900" indent="-342900" eaLnBrk="0" hangingPunct="0">
              <a:spcBef>
                <a:spcPct val="20000"/>
              </a:spcBef>
              <a:buClr>
                <a:schemeClr val="hlink"/>
              </a:buClr>
              <a:buFont typeface="Wingdings" pitchFamily="2" charset="2"/>
              <a:buChar char="n"/>
            </a:pPr>
            <a:r>
              <a:rPr kumimoji="0" lang="zh-TW" altLang="en-US" sz="1600" b="0" i="0" u="none" strike="noStrike" kern="0" cap="none" spc="0" normalizeH="0" baseline="0" noProof="0" dirty="0" smtClean="0">
                <a:ln>
                  <a:noFill/>
                </a:ln>
                <a:solidFill>
                  <a:srgbClr val="000000"/>
                </a:solidFill>
                <a:effectLst/>
                <a:uLnTx/>
                <a:uFillTx/>
                <a:latin typeface="微軟正黑體" pitchFamily="34" charset="-120"/>
                <a:ea typeface="微軟正黑體" pitchFamily="34" charset="-120"/>
              </a:rPr>
              <a:t>協會傳真：</a:t>
            </a:r>
            <a:r>
              <a:rPr kumimoji="0" lang="en-US" altLang="zh-TW" sz="1600" b="0" i="0" u="none" strike="noStrike" kern="0" cap="none" spc="0" normalizeH="0" baseline="0" noProof="0" dirty="0" smtClean="0">
                <a:ln>
                  <a:noFill/>
                </a:ln>
                <a:solidFill>
                  <a:srgbClr val="000000"/>
                </a:solidFill>
                <a:effectLst/>
                <a:uLnTx/>
                <a:uFillTx/>
                <a:latin typeface="微軟正黑體" pitchFamily="34" charset="-120"/>
                <a:ea typeface="微軟正黑體" pitchFamily="34" charset="-120"/>
              </a:rPr>
              <a:t>06-2083555</a:t>
            </a:r>
          </a:p>
        </p:txBody>
      </p:sp>
      <p:sp>
        <p:nvSpPr>
          <p:cNvPr id="8" name="Rectangle 2"/>
          <p:cNvSpPr txBox="1">
            <a:spLocks noChangeArrowheads="1"/>
          </p:cNvSpPr>
          <p:nvPr/>
        </p:nvSpPr>
        <p:spPr bwMode="white">
          <a:xfrm>
            <a:off x="2627784" y="4869160"/>
            <a:ext cx="3456384" cy="3647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eaLnBrk="0" hangingPunct="0">
              <a:spcBef>
                <a:spcPct val="20000"/>
              </a:spcBef>
              <a:buClr>
                <a:schemeClr val="hlink"/>
              </a:buClr>
              <a:buFont typeface="Wingdings" pitchFamily="2" charset="2"/>
              <a:buChar char="n"/>
            </a:pPr>
            <a:r>
              <a:rPr kumimoji="0" lang="zh-TW" altLang="en-US" sz="2000" b="0" i="0" u="none" strike="noStrike" kern="0" cap="none" spc="0" normalizeH="0" baseline="0" noProof="0" dirty="0" smtClean="0">
                <a:ln>
                  <a:noFill/>
                </a:ln>
                <a:solidFill>
                  <a:schemeClr val="bg1"/>
                </a:solidFill>
                <a:effectLst/>
                <a:uLnTx/>
                <a:uFillTx/>
                <a:latin typeface="微軟正黑體" pitchFamily="34" charset="-120"/>
                <a:ea typeface="微軟正黑體" pitchFamily="34" charset="-120"/>
              </a:rPr>
              <a:t>協會電話：</a:t>
            </a:r>
            <a:r>
              <a:rPr kumimoji="0" lang="en-US" altLang="zh-TW" sz="2000" b="0" i="0" u="none" strike="noStrike" kern="0" cap="none" spc="0" normalizeH="0" baseline="0" noProof="0" dirty="0" smtClean="0">
                <a:ln>
                  <a:noFill/>
                </a:ln>
                <a:solidFill>
                  <a:schemeClr val="bg1"/>
                </a:solidFill>
                <a:effectLst/>
                <a:uLnTx/>
                <a:uFillTx/>
                <a:latin typeface="微軟正黑體" pitchFamily="34" charset="-120"/>
                <a:ea typeface="微軟正黑體" pitchFamily="34" charset="-120"/>
              </a:rPr>
              <a:t>06-2088988</a:t>
            </a:r>
          </a:p>
        </p:txBody>
      </p:sp>
      <p:sp>
        <p:nvSpPr>
          <p:cNvPr id="9" name="Rectangle 2"/>
          <p:cNvSpPr txBox="1">
            <a:spLocks noChangeArrowheads="1"/>
          </p:cNvSpPr>
          <p:nvPr/>
        </p:nvSpPr>
        <p:spPr bwMode="white">
          <a:xfrm>
            <a:off x="5904656" y="4869160"/>
            <a:ext cx="3239344" cy="3647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indent="-342900" eaLnBrk="0" hangingPunct="0">
              <a:spcBef>
                <a:spcPct val="20000"/>
              </a:spcBef>
              <a:buClr>
                <a:schemeClr val="hlink"/>
              </a:buClr>
              <a:buFont typeface="Wingdings" pitchFamily="2" charset="2"/>
              <a:buChar char="n"/>
            </a:pPr>
            <a:r>
              <a:rPr kumimoji="0" lang="zh-TW" altLang="en-US" sz="2000" b="0" i="0" u="none" strike="noStrike" kern="0" cap="none" spc="0" normalizeH="0" baseline="0" noProof="0" dirty="0" smtClean="0">
                <a:ln>
                  <a:noFill/>
                </a:ln>
                <a:solidFill>
                  <a:schemeClr val="bg1"/>
                </a:solidFill>
                <a:effectLst/>
                <a:uLnTx/>
                <a:uFillTx/>
                <a:latin typeface="微軟正黑體" pitchFamily="34" charset="-120"/>
                <a:ea typeface="微軟正黑體" pitchFamily="34" charset="-120"/>
              </a:rPr>
              <a:t>協會傳真：</a:t>
            </a:r>
            <a:r>
              <a:rPr kumimoji="0" lang="en-US" altLang="zh-TW" sz="2000" b="0" i="0" u="none" strike="noStrike" kern="0" cap="none" spc="0" normalizeH="0" baseline="0" noProof="0" dirty="0" smtClean="0">
                <a:ln>
                  <a:noFill/>
                </a:ln>
                <a:solidFill>
                  <a:schemeClr val="bg1"/>
                </a:solidFill>
                <a:effectLst/>
                <a:uLnTx/>
                <a:uFillTx/>
                <a:latin typeface="微軟正黑體" pitchFamily="34" charset="-120"/>
                <a:ea typeface="微軟正黑體" pitchFamily="34" charset="-120"/>
              </a:rPr>
              <a:t>06-2083555</a:t>
            </a:r>
            <a:endParaRPr kumimoji="0" lang="en-US" altLang="zh-TW" sz="2000" b="1" i="0" u="none" strike="noStrike" kern="0" cap="none" spc="0" normalizeH="0" baseline="0" noProof="0" dirty="0" smtClean="0">
              <a:ln>
                <a:noFill/>
              </a:ln>
              <a:solidFill>
                <a:schemeClr val="bg1"/>
              </a:solidFill>
              <a:effectLst/>
              <a:uLnTx/>
              <a:uFillTx/>
              <a:latin typeface="微軟正黑體" pitchFamily="34" charset="-120"/>
              <a:ea typeface="微軟正黑體" pitchFamily="34" charset="-120"/>
              <a:cs typeface="+mj-cs"/>
            </a:endParaRPr>
          </a:p>
        </p:txBody>
      </p:sp>
      <p:pic>
        <p:nvPicPr>
          <p:cNvPr id="1026" name="Picture 2" descr="D:\鈊保資訊\公司相關事項\公司LOGO\sinpao.jpg"/>
          <p:cNvPicPr>
            <a:picLocks noChangeAspect="1" noChangeArrowheads="1"/>
          </p:cNvPicPr>
          <p:nvPr/>
        </p:nvPicPr>
        <p:blipFill>
          <a:blip r:embed="rId2" cstate="print"/>
          <a:srcRect/>
          <a:stretch>
            <a:fillRect/>
          </a:stretch>
        </p:blipFill>
        <p:spPr bwMode="auto">
          <a:xfrm>
            <a:off x="7596336" y="4214916"/>
            <a:ext cx="1080120" cy="654244"/>
          </a:xfrm>
          <a:prstGeom prst="rect">
            <a:avLst/>
          </a:prstGeom>
          <a:noFill/>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68344" y="3875449"/>
            <a:ext cx="1080120" cy="4176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a:xfrm>
            <a:off x="250825" y="274638"/>
            <a:ext cx="8642350" cy="777875"/>
          </a:xfrm>
        </p:spPr>
        <p:txBody>
          <a:bodyPr/>
          <a:lstStyle/>
          <a:p>
            <a:pPr>
              <a:defRPr/>
            </a:pPr>
            <a:r>
              <a:rPr lang="zh-TW" altLang="en-US" b="1" dirty="0" smtClean="0">
                <a:latin typeface="標楷體" pitchFamily="65" charset="-120"/>
                <a:ea typeface="標楷體" pitchFamily="65" charset="-120"/>
              </a:rPr>
              <a:t>你的個資在哪裡？</a:t>
            </a:r>
          </a:p>
        </p:txBody>
      </p:sp>
      <p:sp>
        <p:nvSpPr>
          <p:cNvPr id="12291" name="內容版面配置區 2"/>
          <p:cNvSpPr>
            <a:spLocks noGrp="1"/>
          </p:cNvSpPr>
          <p:nvPr>
            <p:ph idx="1"/>
          </p:nvPr>
        </p:nvSpPr>
        <p:spPr/>
        <p:txBody>
          <a:bodyPr/>
          <a:lstStyle/>
          <a:p>
            <a:r>
              <a:rPr lang="zh-TW" altLang="en-US" smtClean="0">
                <a:latin typeface="Times New Roman" pitchFamily="18" charset="0"/>
                <a:ea typeface="標楷體" pitchFamily="65" charset="-120"/>
                <a:cs typeface="Times New Roman" pitchFamily="18" charset="0"/>
              </a:rPr>
              <a:t>家人</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朋友、同學</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學校</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金融機構</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電信業者</a:t>
            </a:r>
            <a:endParaRPr lang="en-US" altLang="zh-TW" smtClean="0">
              <a:latin typeface="Times New Roman" pitchFamily="18" charset="0"/>
              <a:ea typeface="標楷體" pitchFamily="65" charset="-120"/>
              <a:cs typeface="Times New Roman" pitchFamily="18" charset="0"/>
            </a:endParaRPr>
          </a:p>
          <a:p>
            <a:r>
              <a:rPr lang="zh-TW" altLang="en-US" sz="4800" b="1" smtClean="0">
                <a:solidFill>
                  <a:srgbClr val="FF0000"/>
                </a:solidFill>
                <a:latin typeface="Times New Roman" pitchFamily="18" charset="0"/>
                <a:ea typeface="標楷體" pitchFamily="65" charset="-120"/>
                <a:cs typeface="Times New Roman" pitchFamily="18" charset="0"/>
              </a:rPr>
              <a:t>網路</a:t>
            </a:r>
            <a:endParaRPr lang="en-US" altLang="zh-TW" b="1" smtClean="0">
              <a:solidFill>
                <a:srgbClr val="FF0000"/>
              </a:solidFill>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normAutofit/>
          </a:bodyPr>
          <a:lstStyle/>
          <a:p>
            <a:pPr>
              <a:defRPr/>
            </a:pPr>
            <a:fld id="{FB0316B4-611F-421B-8399-37C0CD32C48E}" type="slidenum">
              <a:rPr lang="zh-TW" altLang="en-US" smtClean="0">
                <a:latin typeface="Times New Roman" pitchFamily="18" charset="0"/>
                <a:ea typeface="標楷體" pitchFamily="65" charset="-120"/>
                <a:cs typeface="Times New Roman" pitchFamily="18" charset="0"/>
              </a:rPr>
              <a:pPr>
                <a:defRPr/>
              </a:pPr>
              <a:t>10</a:t>
            </a:fld>
            <a:endParaRPr lang="zh-TW" altLang="en-US" dirty="0">
              <a:latin typeface="Times New Roman" pitchFamily="18" charset="0"/>
              <a:ea typeface="標楷體" pitchFamily="65" charset="-120"/>
              <a:cs typeface="Times New Roman" pitchFamily="18" charset="0"/>
            </a:endParaRPr>
          </a:p>
        </p:txBody>
      </p:sp>
      <p:pic>
        <p:nvPicPr>
          <p:cNvPr id="12293" name="Picture 4" descr="C:\Users\lnmaster\Desktop\永達個資圖片\MC900322353.WMF"/>
          <p:cNvPicPr>
            <a:picLocks noChangeAspect="1" noChangeArrowheads="1"/>
          </p:cNvPicPr>
          <p:nvPr/>
        </p:nvPicPr>
        <p:blipFill>
          <a:blip r:embed="rId2" cstate="print"/>
          <a:srcRect/>
          <a:stretch>
            <a:fillRect/>
          </a:stretch>
        </p:blipFill>
        <p:spPr bwMode="auto">
          <a:xfrm>
            <a:off x="4140200" y="2924175"/>
            <a:ext cx="4032250"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pPr>
              <a:defRPr/>
            </a:pPr>
            <a:fld id="{821E2BD2-E44D-4077-B28B-2396BB7DE6AF}" type="slidenum">
              <a:rPr lang="en-US" altLang="zh-TW" smtClean="0"/>
              <a:pPr>
                <a:defRPr/>
              </a:pPr>
              <a:t>11</a:t>
            </a:fld>
            <a:endParaRPr lang="en-US" altLang="zh-TW"/>
          </a:p>
        </p:txBody>
      </p:sp>
      <p:sp>
        <p:nvSpPr>
          <p:cNvPr id="5" name="標題 1"/>
          <p:cNvSpPr txBox="1">
            <a:spLocks/>
          </p:cNvSpPr>
          <p:nvPr/>
        </p:nvSpPr>
        <p:spPr>
          <a:xfrm>
            <a:off x="323528" y="260648"/>
            <a:ext cx="8315325" cy="504825"/>
          </a:xfrm>
          <a:prstGeom prst="rect">
            <a:avLst/>
          </a:prstGeom>
        </p:spPr>
        <p:txBody>
          <a:bodyPr>
            <a:noAutofit/>
          </a:bodyPr>
          <a:lstStyle/>
          <a:p>
            <a:pPr marL="0" marR="0" lvl="0" indent="0" defTabSz="914400" eaLnBrk="0" latinLnBrk="0" hangingPunct="0">
              <a:lnSpc>
                <a:spcPct val="100000"/>
              </a:lnSpc>
              <a:buClrTx/>
              <a:buSzTx/>
              <a:buFontTx/>
              <a:buNone/>
              <a:tabLst/>
              <a:defRPr/>
            </a:pPr>
            <a:r>
              <a:rPr lang="zh-TW" altLang="en-US" sz="3200" b="1" dirty="0" smtClean="0">
                <a:solidFill>
                  <a:srgbClr val="002060"/>
                </a:solidFill>
                <a:latin typeface="標楷體" pitchFamily="65" charset="-120"/>
                <a:ea typeface="標楷體" pitchFamily="65" charset="-120"/>
                <a:cs typeface="+mj-cs"/>
              </a:rPr>
              <a:t>個人資料，無所不在</a:t>
            </a:r>
            <a:endParaRPr lang="zh-TW" altLang="en-US" sz="3200" b="1" dirty="0">
              <a:solidFill>
                <a:srgbClr val="002060"/>
              </a:solidFill>
              <a:latin typeface="標楷體" pitchFamily="65" charset="-120"/>
              <a:ea typeface="標楷體" pitchFamily="65" charset="-120"/>
              <a:cs typeface="+mj-cs"/>
            </a:endParaRPr>
          </a:p>
        </p:txBody>
      </p:sp>
      <p:pic>
        <p:nvPicPr>
          <p:cNvPr id="6" name="Picture 2"/>
          <p:cNvPicPr>
            <a:picLocks noChangeAspect="1" noChangeArrowheads="1"/>
          </p:cNvPicPr>
          <p:nvPr/>
        </p:nvPicPr>
        <p:blipFill>
          <a:blip r:embed="rId2" cstate="print"/>
          <a:srcRect/>
          <a:stretch>
            <a:fillRect/>
          </a:stretch>
        </p:blipFill>
        <p:spPr bwMode="auto">
          <a:xfrm>
            <a:off x="395536" y="1124744"/>
            <a:ext cx="8112125" cy="5429250"/>
          </a:xfrm>
          <a:prstGeom prst="rect">
            <a:avLst/>
          </a:prstGeom>
          <a:solidFill>
            <a:schemeClr val="bg1"/>
          </a:solid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5"/>
          <p:cNvSpPr txBox="1">
            <a:spLocks noGrp="1"/>
          </p:cNvSpPr>
          <p:nvPr/>
        </p:nvSpPr>
        <p:spPr>
          <a:xfrm>
            <a:off x="8572500" y="6408738"/>
            <a:ext cx="496888" cy="365125"/>
          </a:xfrm>
          <a:prstGeom prst="rect">
            <a:avLst/>
          </a:prstGeom>
          <a:noFill/>
        </p:spPr>
        <p:txBody>
          <a:bodyPr anchor="b"/>
          <a:lstStyle/>
          <a:p>
            <a:pPr algn="r" fontAlgn="auto">
              <a:spcBef>
                <a:spcPts val="0"/>
              </a:spcBef>
              <a:spcAft>
                <a:spcPts val="0"/>
              </a:spcAft>
              <a:defRPr/>
            </a:pPr>
            <a:fld id="{64D153BB-A8B4-4647-B9C9-742B611FAB2A}" type="slidenum">
              <a:rPr kumimoji="0" lang="zh-TW" altLang="en-US" sz="1200">
                <a:latin typeface="+mn-lt"/>
                <a:ea typeface="+mn-ea"/>
              </a:rPr>
              <a:pPr algn="r" fontAlgn="auto">
                <a:spcBef>
                  <a:spcPts val="0"/>
                </a:spcBef>
                <a:spcAft>
                  <a:spcPts val="0"/>
                </a:spcAft>
                <a:defRPr/>
              </a:pPr>
              <a:t>12</a:t>
            </a:fld>
            <a:endParaRPr kumimoji="0" lang="zh-TW" altLang="en-US" sz="1200" dirty="0">
              <a:latin typeface="+mn-lt"/>
              <a:ea typeface="+mn-ea"/>
            </a:endParaRPr>
          </a:p>
        </p:txBody>
      </p:sp>
      <p:pic>
        <p:nvPicPr>
          <p:cNvPr id="38914" name="Picture 2"/>
          <p:cNvPicPr>
            <a:picLocks noChangeAspect="1" noChangeArrowheads="1"/>
          </p:cNvPicPr>
          <p:nvPr/>
        </p:nvPicPr>
        <p:blipFill>
          <a:blip r:embed="rId2" cstate="print"/>
          <a:srcRect/>
          <a:stretch>
            <a:fillRect/>
          </a:stretch>
        </p:blipFill>
        <p:spPr bwMode="auto">
          <a:xfrm>
            <a:off x="200025" y="1427757"/>
            <a:ext cx="8943975" cy="4881563"/>
          </a:xfrm>
          <a:prstGeom prst="rect">
            <a:avLst/>
          </a:prstGeom>
          <a:noFill/>
          <a:ln w="9525">
            <a:noFill/>
            <a:miter lim="800000"/>
            <a:headEnd/>
            <a:tailEnd/>
          </a:ln>
        </p:spPr>
      </p:pic>
      <p:pic>
        <p:nvPicPr>
          <p:cNvPr id="38915" name="Picture 3"/>
          <p:cNvPicPr>
            <a:picLocks noChangeAspect="1" noChangeArrowheads="1"/>
          </p:cNvPicPr>
          <p:nvPr/>
        </p:nvPicPr>
        <p:blipFill>
          <a:blip r:embed="rId3" cstate="print"/>
          <a:srcRect/>
          <a:stretch>
            <a:fillRect/>
          </a:stretch>
        </p:blipFill>
        <p:spPr bwMode="auto">
          <a:xfrm>
            <a:off x="0" y="1392262"/>
            <a:ext cx="8875713" cy="4845050"/>
          </a:xfrm>
          <a:prstGeom prst="rect">
            <a:avLst/>
          </a:prstGeom>
          <a:noFill/>
          <a:ln w="9525">
            <a:noFill/>
            <a:miter lim="800000"/>
            <a:headEnd/>
            <a:tailEnd/>
          </a:ln>
        </p:spPr>
      </p:pic>
      <p:sp>
        <p:nvSpPr>
          <p:cNvPr id="6" name="標題 1"/>
          <p:cNvSpPr>
            <a:spLocks noGrp="1"/>
          </p:cNvSpPr>
          <p:nvPr>
            <p:ph type="title"/>
          </p:nvPr>
        </p:nvSpPr>
        <p:spPr>
          <a:xfrm>
            <a:off x="250825" y="188640"/>
            <a:ext cx="8642350" cy="777875"/>
          </a:xfrm>
        </p:spPr>
        <p:txBody>
          <a:bodyPr/>
          <a:lstStyle/>
          <a:p>
            <a:pPr>
              <a:defRPr/>
            </a:pPr>
            <a:r>
              <a:rPr lang="zh-TW" altLang="en-US" b="1" dirty="0" smtClean="0">
                <a:latin typeface="標楷體" pitchFamily="65" charset="-120"/>
                <a:ea typeface="標楷體" pitchFamily="65" charset="-120"/>
              </a:rPr>
              <a:t>個資洩漏案例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ox(in)">
                                      <p:cBhvr>
                                        <p:cTn id="7" dur="500"/>
                                        <p:tgtEl>
                                          <p:spTgt spid="389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box(in)">
                                      <p:cBhvr>
                                        <p:cTn id="12"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標題 1"/>
          <p:cNvSpPr>
            <a:spLocks noGrp="1"/>
          </p:cNvSpPr>
          <p:nvPr>
            <p:ph type="title"/>
          </p:nvPr>
        </p:nvSpPr>
        <p:spPr>
          <a:xfrm>
            <a:off x="250825" y="274638"/>
            <a:ext cx="8642350" cy="777875"/>
          </a:xfrm>
        </p:spPr>
        <p:txBody>
          <a:bodyPr/>
          <a:lstStyle/>
          <a:p>
            <a:pPr>
              <a:defRPr/>
            </a:pPr>
            <a:r>
              <a:rPr lang="zh-TW" altLang="en-US" b="1" dirty="0" smtClean="0">
                <a:latin typeface="標楷體" pitchFamily="65" charset="-120"/>
                <a:ea typeface="標楷體" pitchFamily="65" charset="-120"/>
              </a:rPr>
              <a:t>個人資料保護責任</a:t>
            </a:r>
          </a:p>
        </p:txBody>
      </p:sp>
      <p:sp>
        <p:nvSpPr>
          <p:cNvPr id="15363" name="內容版面配置區 2"/>
          <p:cNvSpPr>
            <a:spLocks noGrp="1"/>
          </p:cNvSpPr>
          <p:nvPr>
            <p:ph idx="1"/>
          </p:nvPr>
        </p:nvSpPr>
        <p:spPr/>
        <p:txBody>
          <a:bodyPr/>
          <a:lstStyle/>
          <a:p>
            <a:r>
              <a:rPr lang="zh-TW" altLang="en-US" smtClean="0">
                <a:latin typeface="Times New Roman" pitchFamily="18" charset="0"/>
                <a:ea typeface="標楷體" pitchFamily="65" charset="-120"/>
                <a:cs typeface="Times New Roman" pitchFamily="18" charset="0"/>
              </a:rPr>
              <a:t>個人資料洩漏有何影響？</a:t>
            </a:r>
            <a:endParaRPr lang="en-US" altLang="zh-TW" smtClean="0">
              <a:latin typeface="Times New Roman" pitchFamily="18" charset="0"/>
              <a:ea typeface="標楷體" pitchFamily="65" charset="-120"/>
              <a:cs typeface="Times New Roman" pitchFamily="18" charset="0"/>
            </a:endParaRPr>
          </a:p>
          <a:p>
            <a:pPr lvl="1"/>
            <a:r>
              <a:rPr lang="zh-TW" altLang="en-US" smtClean="0">
                <a:latin typeface="Times New Roman" pitchFamily="18" charset="0"/>
                <a:ea typeface="標楷體" pitchFamily="65" charset="-120"/>
                <a:cs typeface="Times New Roman" pitchFamily="18" charset="0"/>
              </a:rPr>
              <a:t>反正我又不選總統。。。</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個人的責任？</a:t>
            </a:r>
            <a:endParaRPr lang="en-US" altLang="zh-TW" smtClean="0">
              <a:latin typeface="Times New Roman" pitchFamily="18" charset="0"/>
              <a:ea typeface="標楷體" pitchFamily="65" charset="-120"/>
              <a:cs typeface="Times New Roman" pitchFamily="18" charset="0"/>
            </a:endParaRPr>
          </a:p>
          <a:p>
            <a:pPr lvl="1"/>
            <a:r>
              <a:rPr lang="zh-TW" altLang="en-US" smtClean="0">
                <a:latin typeface="Times New Roman" pitchFamily="18" charset="0"/>
                <a:ea typeface="標楷體" pitchFamily="65" charset="-120"/>
                <a:cs typeface="Times New Roman" pitchFamily="18" charset="0"/>
              </a:rPr>
              <a:t>必要之資訊提供</a:t>
            </a:r>
            <a:endParaRPr lang="en-US" altLang="zh-TW" smtClean="0">
              <a:latin typeface="Times New Roman" pitchFamily="18" charset="0"/>
              <a:ea typeface="標楷體" pitchFamily="65" charset="-120"/>
              <a:cs typeface="Times New Roman" pitchFamily="18" charset="0"/>
            </a:endParaRPr>
          </a:p>
          <a:p>
            <a:pPr lvl="1"/>
            <a:r>
              <a:rPr lang="zh-TW" altLang="en-US" smtClean="0">
                <a:latin typeface="Times New Roman" pitchFamily="18" charset="0"/>
                <a:ea typeface="標楷體" pitchFamily="65" charset="-120"/>
                <a:cs typeface="Times New Roman" pitchFamily="18" charset="0"/>
              </a:rPr>
              <a:t>要求我就給？</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蒐集者的責任？</a:t>
            </a:r>
            <a:endParaRPr lang="en-US" altLang="zh-TW" smtClean="0">
              <a:latin typeface="Times New Roman" pitchFamily="18" charset="0"/>
              <a:ea typeface="標楷體" pitchFamily="65" charset="-120"/>
              <a:cs typeface="Times New Roman" pitchFamily="18" charset="0"/>
            </a:endParaRPr>
          </a:p>
          <a:p>
            <a:pPr lvl="1"/>
            <a:r>
              <a:rPr lang="zh-TW" altLang="en-US" smtClean="0">
                <a:latin typeface="Times New Roman" pitchFamily="18" charset="0"/>
                <a:ea typeface="標楷體" pitchFamily="65" charset="-120"/>
                <a:cs typeface="Times New Roman" pitchFamily="18" charset="0"/>
              </a:rPr>
              <a:t>合理的使用範圍</a:t>
            </a:r>
            <a:endParaRPr lang="en-US" altLang="zh-TW" smtClean="0">
              <a:latin typeface="Times New Roman" pitchFamily="18" charset="0"/>
              <a:ea typeface="標楷體" pitchFamily="65" charset="-120"/>
              <a:cs typeface="Times New Roman" pitchFamily="18" charset="0"/>
            </a:endParaRPr>
          </a:p>
          <a:p>
            <a:pPr lvl="1"/>
            <a:r>
              <a:rPr lang="zh-TW" altLang="en-US" smtClean="0">
                <a:latin typeface="Times New Roman" pitchFamily="18" charset="0"/>
                <a:ea typeface="標楷體" pitchFamily="65" charset="-120"/>
                <a:cs typeface="Times New Roman" pitchFamily="18" charset="0"/>
              </a:rPr>
              <a:t>適當保護之責任</a:t>
            </a:r>
            <a:endParaRPr lang="en-US" altLang="zh-TW" smtClean="0">
              <a:latin typeface="Times New Roman" pitchFamily="18" charset="0"/>
              <a:ea typeface="標楷體" pitchFamily="65" charset="-120"/>
              <a:cs typeface="Times New Roman" pitchFamily="18" charset="0"/>
            </a:endParaRPr>
          </a:p>
          <a:p>
            <a:endParaRPr lang="en-US" altLang="zh-TW" smtClean="0">
              <a:latin typeface="Times New Roman" pitchFamily="18" charset="0"/>
              <a:ea typeface="標楷體" pitchFamily="65" charset="-120"/>
              <a:cs typeface="Times New Roman" pitchFamily="18" charset="0"/>
            </a:endParaRPr>
          </a:p>
          <a:p>
            <a:endParaRPr lang="zh-TW" altLang="en-US" smtClean="0">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normAutofit/>
          </a:bodyPr>
          <a:lstStyle/>
          <a:p>
            <a:pPr>
              <a:defRPr/>
            </a:pPr>
            <a:fld id="{E0096D07-4A74-4940-BBF2-FFB3BBB98F5B}" type="slidenum">
              <a:rPr lang="zh-TW" altLang="en-US" smtClean="0">
                <a:latin typeface="Times New Roman" pitchFamily="18" charset="0"/>
                <a:ea typeface="標楷體" pitchFamily="65" charset="-120"/>
                <a:cs typeface="Times New Roman" pitchFamily="18" charset="0"/>
              </a:rPr>
              <a:pPr>
                <a:defRPr/>
              </a:pPr>
              <a:t>13</a:t>
            </a:fld>
            <a:endParaRPr lang="zh-TW" altLang="en-US">
              <a:latin typeface="Times New Roman" pitchFamily="18" charset="0"/>
              <a:ea typeface="標楷體" pitchFamily="65" charset="-12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投影片編號版面配置區 5"/>
          <p:cNvSpPr txBox="1">
            <a:spLocks noGrp="1"/>
          </p:cNvSpPr>
          <p:nvPr/>
        </p:nvSpPr>
        <p:spPr bwMode="auto">
          <a:xfrm>
            <a:off x="8572500" y="6080125"/>
            <a:ext cx="496888" cy="365125"/>
          </a:xfrm>
          <a:prstGeom prst="rect">
            <a:avLst/>
          </a:prstGeom>
          <a:noFill/>
          <a:ln w="9525">
            <a:noFill/>
            <a:miter lim="800000"/>
            <a:headEnd/>
            <a:tailEnd/>
          </a:ln>
        </p:spPr>
        <p:txBody>
          <a:bodyPr anchor="b"/>
          <a:lstStyle/>
          <a:p>
            <a:pPr algn="r"/>
            <a:fld id="{0CAAB1F8-29BC-46F8-8B99-D6BBE74FBC39}" type="slidenum">
              <a:rPr kumimoji="0" lang="zh-TW" altLang="en-US" sz="1200">
                <a:latin typeface="Times New Roman" pitchFamily="18" charset="0"/>
                <a:ea typeface="標楷體" pitchFamily="65" charset="-120"/>
                <a:cs typeface="Times New Roman" pitchFamily="18" charset="0"/>
              </a:rPr>
              <a:pPr algn="r"/>
              <a:t>14</a:t>
            </a:fld>
            <a:endParaRPr kumimoji="0" lang="zh-TW" altLang="en-US" sz="1200">
              <a:latin typeface="Times New Roman" pitchFamily="18" charset="0"/>
              <a:ea typeface="標楷體" pitchFamily="65" charset="-120"/>
              <a:cs typeface="Times New Roman" pitchFamily="18" charset="0"/>
            </a:endParaRPr>
          </a:p>
        </p:txBody>
      </p:sp>
      <p:graphicFrame>
        <p:nvGraphicFramePr>
          <p:cNvPr id="185387" name="Group 43"/>
          <p:cNvGraphicFramePr>
            <a:graphicFrameLocks noGrp="1"/>
          </p:cNvGraphicFramePr>
          <p:nvPr>
            <p:ph idx="1"/>
          </p:nvPr>
        </p:nvGraphicFramePr>
        <p:xfrm>
          <a:off x="188913" y="998538"/>
          <a:ext cx="8859837" cy="5671185"/>
        </p:xfrm>
        <a:graphic>
          <a:graphicData uri="http://schemas.openxmlformats.org/drawingml/2006/table">
            <a:tbl>
              <a:tblPr/>
              <a:tblGrid>
                <a:gridCol w="1165225"/>
                <a:gridCol w="5594126"/>
                <a:gridCol w="2100486"/>
              </a:tblGrid>
              <a:tr h="431580">
                <a:tc gridSpan="3">
                  <a:txBody>
                    <a:body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3" pitchFamily="18" charset="2"/>
                        <a:buChar char=""/>
                        <a:tabLst/>
                      </a:pPr>
                      <a:r>
                        <a:rPr kumimoji="0" lang="zh-TW" altLang="en-US" sz="2500" b="1" i="0" u="none" strike="noStrike" cap="none" normalizeH="0" baseline="0" dirty="0" smtClean="0">
                          <a:ln>
                            <a:noFill/>
                          </a:ln>
                          <a:solidFill>
                            <a:schemeClr val="tx1"/>
                          </a:solidFill>
                          <a:effectLst/>
                          <a:latin typeface="Times New Roman" pitchFamily="18" charset="0"/>
                          <a:ea typeface="標楷體" pitchFamily="65" charset="-120"/>
                          <a:cs typeface="Times New Roman" pitchFamily="18" charset="0"/>
                        </a:rPr>
                        <a:t>網路上有洩漏個人隱私之網站</a:t>
                      </a:r>
                    </a:p>
                  </a:txBody>
                  <a:tcPr horzOverflow="overflow">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FFFFC5"/>
                    </a:solidFill>
                  </a:tcPr>
                </a:tc>
                <a:tc hMerge="1">
                  <a:txBody>
                    <a:bodyPr/>
                    <a:lstStyle/>
                    <a:p>
                      <a:endParaRPr lang="zh-TW" altLang="en-US"/>
                    </a:p>
                  </a:txBody>
                  <a:tcPr/>
                </a:tc>
                <a:tc hMerge="1">
                  <a:txBody>
                    <a:bodyPr/>
                    <a:lstStyle/>
                    <a:p>
                      <a:endParaRPr lang="zh-TW" altLang="en-US"/>
                    </a:p>
                  </a:txBody>
                  <a:tcPr/>
                </a:tc>
              </a:tr>
              <a:tr h="714659">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來 源 處</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5FFFF"/>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監</a:t>
                      </a:r>
                      <a:r>
                        <a:rPr kumimoji="0"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X</a:t>
                      </a: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院網站</a:t>
                      </a:r>
                    </a:p>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en-US" altLang="zh-TW" sz="21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hlinkClick r:id="rId3"/>
                        </a:rPr>
                        <a:t>http://www.cy.gov.tw/Ap_home/</a:t>
                      </a:r>
                      <a:endParaRPr kumimoji="0" lang="en-US" altLang="zh-TW" sz="21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5FFFF"/>
                    </a:solidFill>
                  </a:tcPr>
                </a:tc>
                <a:tc rowSpan="2">
                  <a:txBody>
                    <a:bodyPr/>
                    <a:lstStyle/>
                    <a:p>
                      <a:pPr marL="0" marR="0" lvl="0" indent="0" algn="ctr"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endParaRPr kumimoji="0" lang="zh-TW" altLang="zh-TW" sz="25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noFill/>
                  </a:tcPr>
                </a:tc>
              </a:tr>
              <a:tr h="592200">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備    註</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5FFFF"/>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rgbClr val="0000CC"/>
                          </a:solidFill>
                          <a:effectLst/>
                          <a:latin typeface="Times New Roman" pitchFamily="18" charset="0"/>
                          <a:ea typeface="標楷體" pitchFamily="65" charset="-120"/>
                          <a:cs typeface="Times New Roman" pitchFamily="18" charset="0"/>
                        </a:rPr>
                        <a:t>內含收支憑證號數、收支帳簿頁次、姓名、國民身分證統一編號、金額、營利事業名稱、營利事業統一編號、負責人。</a:t>
                      </a:r>
                    </a:p>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endParaRPr kumimoji="0" lang="zh-TW" altLang="en-US" sz="1200" b="0" i="0" u="none" strike="noStrike" cap="none" normalizeH="0" baseline="0" smtClean="0">
                        <a:ln>
                          <a:noFill/>
                        </a:ln>
                        <a:solidFill>
                          <a:srgbClr val="0000CC"/>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5FFFF"/>
                    </a:solidFill>
                  </a:tcPr>
                </a:tc>
                <a:tc vMerge="1">
                  <a:txBody>
                    <a:bodyPr/>
                    <a:lstStyle/>
                    <a:p>
                      <a:endParaRPr lang="zh-TW" altLang="en-US"/>
                    </a:p>
                  </a:txBody>
                  <a:tcPr/>
                </a:tc>
              </a:tr>
              <a:tr h="714659">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來 源 處</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7FFA3"/>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台</a:t>
                      </a:r>
                      <a:r>
                        <a:rPr kumimoji="0"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X</a:t>
                      </a: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市政府教育處</a:t>
                      </a:r>
                    </a:p>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hlinkClick r:id="rId4"/>
                        </a:rPr>
                        <a:t>http://www.tceb.edu.tw/new/</a:t>
                      </a:r>
                      <a:endParaRPr kumimoji="0"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7FFA3"/>
                    </a:solidFill>
                  </a:tcPr>
                </a:tc>
                <a:tc rowSpan="2">
                  <a:txBody>
                    <a:bodyPr/>
                    <a:lstStyle/>
                    <a:p>
                      <a:pPr marL="0" marR="0" lvl="0" indent="0" algn="ctr"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endParaRPr kumimoji="0" lang="zh-TW" altLang="zh-TW" sz="25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noFill/>
                  </a:tcPr>
                </a:tc>
              </a:tr>
              <a:tr h="960613">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備    註</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7FFA3"/>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rgbClr val="0000CC"/>
                          </a:solidFill>
                          <a:effectLst/>
                          <a:latin typeface="Times New Roman" pitchFamily="18" charset="0"/>
                          <a:ea typeface="標楷體" pitchFamily="65" charset="-120"/>
                          <a:cs typeface="Times New Roman" pitchFamily="18" charset="0"/>
                        </a:rPr>
                        <a:t>內含幼童姓名、出生日期、郵撥戶名、聯絡地址、申領人、金額、就讀學校、身分證字號、郵撥帳號、身分證字號。</a:t>
                      </a: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7FFA3"/>
                    </a:solidFill>
                  </a:tcPr>
                </a:tc>
                <a:tc vMerge="1">
                  <a:txBody>
                    <a:bodyPr/>
                    <a:lstStyle/>
                    <a:p>
                      <a:endParaRPr lang="zh-TW" altLang="en-US"/>
                    </a:p>
                  </a:txBody>
                  <a:tcPr/>
                </a:tc>
              </a:tr>
              <a:tr h="714659">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來 源 處</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1E1FF"/>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高雄</a:t>
                      </a:r>
                      <a:r>
                        <a:rPr kumimoji="0" lang="en-US" altLang="zh-TW"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X</a:t>
                      </a: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政府</a:t>
                      </a:r>
                    </a:p>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en-US" altLang="zh-TW" sz="21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hlinkClick r:id="rId5"/>
                        </a:rPr>
                        <a:t>http://www.kscg.gov.tw/</a:t>
                      </a:r>
                      <a:endParaRPr kumimoji="0" lang="en-US" altLang="zh-TW" sz="21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a:noFill/>
                    </a:lnTlToBr>
                    <a:lnBlToTr>
                      <a:noFill/>
                    </a:lnBlToTr>
                    <a:solidFill>
                      <a:srgbClr val="E1E1FF"/>
                    </a:solidFill>
                  </a:tcPr>
                </a:tc>
                <a:tc rowSpan="2">
                  <a:txBody>
                    <a:bodyPr/>
                    <a:lstStyle/>
                    <a:p>
                      <a:pPr marL="0" marR="0" lvl="0" indent="0" algn="ctr"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endParaRPr kumimoji="0" lang="zh-TW" altLang="zh-TW" sz="25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horzOverflow="overflow">
                    <a:lnL w="19050"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147144">
                <a:tc>
                  <a:txBody>
                    <a:bodyPr/>
                    <a:lstStyle/>
                    <a:p>
                      <a:pPr marL="0" marR="0" lvl="0" indent="0" algn="ctr" defTabSz="914400" rtl="0" eaLnBrk="1" fontAlgn="base" latinLnBrk="0" hangingPunct="1">
                        <a:lnSpc>
                          <a:spcPct val="15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備    註</a:t>
                      </a:r>
                    </a:p>
                  </a:txBody>
                  <a:tcPr horzOverflow="overflow">
                    <a:lnL w="28575"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solidFill>
                      <a:srgbClr val="E1E1FF"/>
                    </a:solidFill>
                  </a:tcPr>
                </a:tc>
                <a:tc>
                  <a:txBody>
                    <a:bodyPr/>
                    <a:lstStyle/>
                    <a:p>
                      <a:pPr marL="0" marR="0" lvl="0" indent="0" algn="l" defTabSz="914400" rtl="0" eaLnBrk="1" fontAlgn="base" latinLnBrk="0" hangingPunct="1">
                        <a:lnSpc>
                          <a:spcPct val="100000"/>
                        </a:lnSpc>
                        <a:spcBef>
                          <a:spcPts val="400"/>
                        </a:spcBef>
                        <a:spcAft>
                          <a:spcPct val="0"/>
                        </a:spcAft>
                        <a:buClr>
                          <a:schemeClr val="accent1"/>
                        </a:buClr>
                        <a:buSzPct val="65000"/>
                        <a:buFont typeface="Wingdings" pitchFamily="2" charset="2"/>
                        <a:buNone/>
                        <a:tabLst/>
                      </a:pPr>
                      <a:r>
                        <a:rPr kumimoji="0" lang="zh-TW" altLang="en-US" sz="2100" b="1" i="0" u="none" strike="noStrike" cap="none" normalizeH="0" baseline="0" dirty="0" smtClean="0">
                          <a:ln>
                            <a:noFill/>
                          </a:ln>
                          <a:solidFill>
                            <a:srgbClr val="0000CC"/>
                          </a:solidFill>
                          <a:effectLst/>
                          <a:latin typeface="Times New Roman" pitchFamily="18" charset="0"/>
                          <a:ea typeface="標楷體" pitchFamily="65" charset="-120"/>
                          <a:cs typeface="Times New Roman" pitchFamily="18" charset="0"/>
                        </a:rPr>
                        <a:t>內含姓名、身分證字號、地號、登記住址。</a:t>
                      </a:r>
                    </a:p>
                  </a:txBody>
                  <a:tcPr horzOverflow="overflow">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solidFill>
                      <a:srgbClr val="E1E1FF"/>
                    </a:solidFill>
                  </a:tcPr>
                </a:tc>
                <a:tc vMerge="1">
                  <a:txBody>
                    <a:bodyPr/>
                    <a:lstStyle/>
                    <a:p>
                      <a:endParaRPr lang="zh-TW" altLang="en-US"/>
                    </a:p>
                  </a:txBody>
                  <a:tcPr/>
                </a:tc>
              </a:tr>
            </a:tbl>
          </a:graphicData>
        </a:graphic>
      </p:graphicFrame>
      <p:sp>
        <p:nvSpPr>
          <p:cNvPr id="2" name="投影片編號版面配置區 1"/>
          <p:cNvSpPr>
            <a:spLocks noGrp="1"/>
          </p:cNvSpPr>
          <p:nvPr>
            <p:ph type="sldNum" sz="quarter" idx="12"/>
          </p:nvPr>
        </p:nvSpPr>
        <p:spPr/>
        <p:txBody>
          <a:bodyPr>
            <a:normAutofit/>
          </a:bodyPr>
          <a:lstStyle/>
          <a:p>
            <a:pPr>
              <a:defRPr/>
            </a:pPr>
            <a:fld id="{5C4E568F-8C9B-485F-A3AA-84814F1040B7}" type="slidenum">
              <a:rPr lang="zh-TW" altLang="en-US" smtClean="0">
                <a:latin typeface="Times New Roman" pitchFamily="18" charset="0"/>
                <a:ea typeface="標楷體" pitchFamily="65" charset="-120"/>
                <a:cs typeface="Times New Roman" pitchFamily="18" charset="0"/>
              </a:rPr>
              <a:pPr>
                <a:defRPr/>
              </a:pPr>
              <a:t>14</a:t>
            </a:fld>
            <a:endParaRPr lang="zh-TW" altLang="en-US">
              <a:latin typeface="Times New Roman" pitchFamily="18" charset="0"/>
              <a:ea typeface="標楷體" pitchFamily="65" charset="-120"/>
              <a:cs typeface="Times New Roman" pitchFamily="18" charset="0"/>
            </a:endParaRPr>
          </a:p>
        </p:txBody>
      </p:sp>
      <p:pic>
        <p:nvPicPr>
          <p:cNvPr id="16416" name="Picture 62"/>
          <p:cNvPicPr>
            <a:picLocks noChangeAspect="1" noChangeArrowheads="1"/>
          </p:cNvPicPr>
          <p:nvPr/>
        </p:nvPicPr>
        <p:blipFill>
          <a:blip r:embed="rId6" cstate="print"/>
          <a:srcRect/>
          <a:stretch>
            <a:fillRect/>
          </a:stretch>
        </p:blipFill>
        <p:spPr bwMode="auto">
          <a:xfrm>
            <a:off x="5983288" y="1390650"/>
            <a:ext cx="3021012" cy="1741488"/>
          </a:xfrm>
          <a:prstGeom prst="rect">
            <a:avLst/>
          </a:prstGeom>
          <a:noFill/>
          <a:ln w="25400">
            <a:solidFill>
              <a:srgbClr val="800000"/>
            </a:solidFill>
            <a:miter lim="800000"/>
            <a:headEnd/>
            <a:tailEnd/>
          </a:ln>
        </p:spPr>
      </p:pic>
      <p:pic>
        <p:nvPicPr>
          <p:cNvPr id="16417" name="Picture 93"/>
          <p:cNvPicPr>
            <a:picLocks noChangeAspect="1" noChangeArrowheads="1"/>
          </p:cNvPicPr>
          <p:nvPr/>
        </p:nvPicPr>
        <p:blipFill>
          <a:blip r:embed="rId7" cstate="print"/>
          <a:srcRect/>
          <a:stretch>
            <a:fillRect/>
          </a:stretch>
        </p:blipFill>
        <p:spPr bwMode="auto">
          <a:xfrm>
            <a:off x="6635750" y="3190875"/>
            <a:ext cx="2368550" cy="1558925"/>
          </a:xfrm>
          <a:prstGeom prst="rect">
            <a:avLst/>
          </a:prstGeom>
          <a:noFill/>
          <a:ln w="25400">
            <a:solidFill>
              <a:srgbClr val="800000"/>
            </a:solidFill>
            <a:miter lim="800000"/>
            <a:headEnd/>
            <a:tailEnd/>
          </a:ln>
        </p:spPr>
      </p:pic>
      <p:pic>
        <p:nvPicPr>
          <p:cNvPr id="16418" name="Picture 94"/>
          <p:cNvPicPr>
            <a:picLocks noChangeAspect="1" noChangeArrowheads="1"/>
          </p:cNvPicPr>
          <p:nvPr/>
        </p:nvPicPr>
        <p:blipFill>
          <a:blip r:embed="rId8" cstate="print"/>
          <a:srcRect/>
          <a:stretch>
            <a:fillRect/>
          </a:stretch>
        </p:blipFill>
        <p:spPr bwMode="auto">
          <a:xfrm>
            <a:off x="7229475" y="4808538"/>
            <a:ext cx="1773238" cy="1560512"/>
          </a:xfrm>
          <a:prstGeom prst="rect">
            <a:avLst/>
          </a:prstGeom>
          <a:noFill/>
          <a:ln w="25400">
            <a:solidFill>
              <a:srgbClr val="800000"/>
            </a:solidFill>
            <a:miter lim="800000"/>
            <a:headEnd/>
            <a:tailEnd/>
          </a:ln>
        </p:spPr>
      </p:pic>
      <p:sp>
        <p:nvSpPr>
          <p:cNvPr id="16419" name="Rectangle 238"/>
          <p:cNvSpPr>
            <a:spLocks noChangeArrowheads="1"/>
          </p:cNvSpPr>
          <p:nvPr/>
        </p:nvSpPr>
        <p:spPr bwMode="auto">
          <a:xfrm>
            <a:off x="2613025" y="5199063"/>
            <a:ext cx="803275" cy="230187"/>
          </a:xfrm>
          <a:prstGeom prst="rect">
            <a:avLst/>
          </a:prstGeom>
          <a:solidFill>
            <a:schemeClr val="accent1"/>
          </a:solidFill>
          <a:ln w="9525">
            <a:no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6420" name="Rectangle 239"/>
          <p:cNvSpPr>
            <a:spLocks noChangeArrowheads="1"/>
          </p:cNvSpPr>
          <p:nvPr/>
        </p:nvSpPr>
        <p:spPr bwMode="auto">
          <a:xfrm>
            <a:off x="2790825" y="3605213"/>
            <a:ext cx="803275" cy="230187"/>
          </a:xfrm>
          <a:prstGeom prst="rect">
            <a:avLst/>
          </a:prstGeom>
          <a:solidFill>
            <a:schemeClr val="accent1"/>
          </a:solidFill>
          <a:ln w="9525">
            <a:no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6421" name="Rectangle 240"/>
          <p:cNvSpPr>
            <a:spLocks noChangeArrowheads="1"/>
          </p:cNvSpPr>
          <p:nvPr/>
        </p:nvSpPr>
        <p:spPr bwMode="auto">
          <a:xfrm>
            <a:off x="2711450" y="1736725"/>
            <a:ext cx="1165225" cy="230188"/>
          </a:xfrm>
          <a:prstGeom prst="rect">
            <a:avLst/>
          </a:prstGeom>
          <a:solidFill>
            <a:schemeClr val="accent1"/>
          </a:solidFill>
          <a:ln w="9525">
            <a:no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pic>
        <p:nvPicPr>
          <p:cNvPr id="14581" name="Picture 245"/>
          <p:cNvPicPr>
            <a:picLocks noChangeAspect="1" noChangeArrowheads="1"/>
          </p:cNvPicPr>
          <p:nvPr/>
        </p:nvPicPr>
        <p:blipFill>
          <a:blip r:embed="rId6" cstate="print"/>
          <a:srcRect/>
          <a:stretch>
            <a:fillRect/>
          </a:stretch>
        </p:blipFill>
        <p:spPr bwMode="auto">
          <a:xfrm>
            <a:off x="2647950" y="1371600"/>
            <a:ext cx="4427538" cy="2551113"/>
          </a:xfrm>
          <a:prstGeom prst="rect">
            <a:avLst/>
          </a:prstGeom>
          <a:noFill/>
          <a:ln w="25400">
            <a:solidFill>
              <a:schemeClr val="accent2"/>
            </a:solidFill>
            <a:miter lim="800000"/>
            <a:headEnd/>
            <a:tailEnd/>
          </a:ln>
        </p:spPr>
      </p:pic>
      <p:pic>
        <p:nvPicPr>
          <p:cNvPr id="14582" name="Picture 246"/>
          <p:cNvPicPr>
            <a:picLocks noChangeAspect="1" noChangeArrowheads="1"/>
          </p:cNvPicPr>
          <p:nvPr/>
        </p:nvPicPr>
        <p:blipFill>
          <a:blip r:embed="rId7" cstate="print"/>
          <a:srcRect/>
          <a:stretch>
            <a:fillRect/>
          </a:stretch>
        </p:blipFill>
        <p:spPr bwMode="auto">
          <a:xfrm>
            <a:off x="2006600" y="2268538"/>
            <a:ext cx="5099050" cy="3355975"/>
          </a:xfrm>
          <a:prstGeom prst="rect">
            <a:avLst/>
          </a:prstGeom>
          <a:noFill/>
          <a:ln w="25400">
            <a:solidFill>
              <a:srgbClr val="003300"/>
            </a:solidFill>
            <a:miter lim="800000"/>
            <a:headEnd/>
            <a:tailEnd/>
          </a:ln>
        </p:spPr>
      </p:pic>
      <p:pic>
        <p:nvPicPr>
          <p:cNvPr id="14583" name="Picture 247"/>
          <p:cNvPicPr>
            <a:picLocks noChangeAspect="1" noChangeArrowheads="1"/>
          </p:cNvPicPr>
          <p:nvPr/>
        </p:nvPicPr>
        <p:blipFill>
          <a:blip r:embed="rId8" cstate="print"/>
          <a:srcRect/>
          <a:stretch>
            <a:fillRect/>
          </a:stretch>
        </p:blipFill>
        <p:spPr bwMode="auto">
          <a:xfrm>
            <a:off x="2928938" y="2871788"/>
            <a:ext cx="4154487" cy="3657600"/>
          </a:xfrm>
          <a:prstGeom prst="rect">
            <a:avLst/>
          </a:prstGeom>
          <a:noFill/>
          <a:ln w="25400">
            <a:solidFill>
              <a:srgbClr val="008080"/>
            </a:solidFill>
            <a:miter lim="800000"/>
            <a:headEnd/>
            <a:tailEnd/>
          </a:ln>
        </p:spPr>
      </p:pic>
      <p:sp>
        <p:nvSpPr>
          <p:cNvPr id="16425" name="Rectangle 41"/>
          <p:cNvSpPr>
            <a:spLocks noChangeArrowheads="1"/>
          </p:cNvSpPr>
          <p:nvPr/>
        </p:nvSpPr>
        <p:spPr bwMode="auto">
          <a:xfrm>
            <a:off x="323850" y="0"/>
            <a:ext cx="8382000" cy="927100"/>
          </a:xfrm>
          <a:prstGeom prst="rect">
            <a:avLst/>
          </a:prstGeom>
          <a:noFill/>
          <a:ln w="9525">
            <a:noFill/>
            <a:miter lim="800000"/>
            <a:headEnd/>
            <a:tailEnd/>
          </a:ln>
          <a:effectLst/>
        </p:spPr>
        <p:txBody>
          <a:bodyPr anchor="b"/>
          <a:lstStyle/>
          <a:p>
            <a:pPr eaLnBrk="0" hangingPunct="0">
              <a:defRPr/>
            </a:pPr>
            <a:r>
              <a:rPr lang="zh-TW" altLang="en-US" sz="3200" b="1" dirty="0">
                <a:solidFill>
                  <a:srgbClr val="002060"/>
                </a:solidFill>
                <a:latin typeface="標楷體" pitchFamily="65" charset="-120"/>
                <a:ea typeface="標楷體" pitchFamily="65" charset="-120"/>
                <a:cs typeface="+mj-cs"/>
              </a:rPr>
              <a:t>個資洩漏案例</a:t>
            </a:r>
            <a:r>
              <a:rPr lang="en-US" altLang="zh-TW" sz="3200" b="1" dirty="0">
                <a:solidFill>
                  <a:srgbClr val="002060"/>
                </a:solidFill>
                <a:latin typeface="標楷體" pitchFamily="65" charset="-120"/>
                <a:ea typeface="標楷體" pitchFamily="65" charset="-120"/>
                <a:cs typeface="+mj-cs"/>
              </a:rPr>
              <a:t>(cont.)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14581"/>
                                        </p:tgtEl>
                                        <p:attrNameLst>
                                          <p:attrName>style.visibility</p:attrName>
                                        </p:attrNameLst>
                                      </p:cBhvr>
                                      <p:to>
                                        <p:strVal val="visible"/>
                                      </p:to>
                                    </p:set>
                                    <p:animEffect transition="in" filter="slide(fromRight)">
                                      <p:cBhvr>
                                        <p:cTn id="7" dur="500"/>
                                        <p:tgtEl>
                                          <p:spTgt spid="145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14581"/>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2" presetClass="entr" presetSubtype="2" fill="hold" nodeType="clickEffect">
                                  <p:stCondLst>
                                    <p:cond delay="0"/>
                                  </p:stCondLst>
                                  <p:childTnLst>
                                    <p:set>
                                      <p:cBhvr>
                                        <p:cTn id="15" dur="1" fill="hold">
                                          <p:stCondLst>
                                            <p:cond delay="0"/>
                                          </p:stCondLst>
                                        </p:cTn>
                                        <p:tgtEl>
                                          <p:spTgt spid="14582"/>
                                        </p:tgtEl>
                                        <p:attrNameLst>
                                          <p:attrName>style.visibility</p:attrName>
                                        </p:attrNameLst>
                                      </p:cBhvr>
                                      <p:to>
                                        <p:strVal val="visible"/>
                                      </p:to>
                                    </p:set>
                                    <p:animEffect transition="in" filter="slide(fromRight)">
                                      <p:cBhvr>
                                        <p:cTn id="16" dur="500"/>
                                        <p:tgtEl>
                                          <p:spTgt spid="1458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nodeType="clickEffect">
                                  <p:stCondLst>
                                    <p:cond delay="0"/>
                                  </p:stCondLst>
                                  <p:childTnLst>
                                    <p:set>
                                      <p:cBhvr>
                                        <p:cTn id="20" dur="1" fill="hold">
                                          <p:stCondLst>
                                            <p:cond delay="0"/>
                                          </p:stCondLst>
                                        </p:cTn>
                                        <p:tgtEl>
                                          <p:spTgt spid="14582"/>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2" fill="hold" nodeType="clickEffect">
                                  <p:stCondLst>
                                    <p:cond delay="0"/>
                                  </p:stCondLst>
                                  <p:childTnLst>
                                    <p:set>
                                      <p:cBhvr>
                                        <p:cTn id="24" dur="1" fill="hold">
                                          <p:stCondLst>
                                            <p:cond delay="0"/>
                                          </p:stCondLst>
                                        </p:cTn>
                                        <p:tgtEl>
                                          <p:spTgt spid="14583"/>
                                        </p:tgtEl>
                                        <p:attrNameLst>
                                          <p:attrName>style.visibility</p:attrName>
                                        </p:attrNameLst>
                                      </p:cBhvr>
                                      <p:to>
                                        <p:strVal val="visible"/>
                                      </p:to>
                                    </p:set>
                                    <p:animEffect transition="in" filter="slide(fromRight)">
                                      <p:cBhvr>
                                        <p:cTn id="25" dur="500"/>
                                        <p:tgtEl>
                                          <p:spTgt spid="1458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xit" presetSubtype="0" fill="hold" nodeType="clickEffect">
                                  <p:stCondLst>
                                    <p:cond delay="0"/>
                                  </p:stCondLst>
                                  <p:childTnLst>
                                    <p:set>
                                      <p:cBhvr>
                                        <p:cTn id="29" dur="1" fill="hold">
                                          <p:stCondLst>
                                            <p:cond delay="0"/>
                                          </p:stCondLst>
                                        </p:cTn>
                                        <p:tgtEl>
                                          <p:spTgt spid="145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250825" y="274638"/>
            <a:ext cx="8642350" cy="777875"/>
          </a:xfrm>
        </p:spPr>
        <p:txBody>
          <a:bodyPr/>
          <a:lstStyle/>
          <a:p>
            <a:pPr>
              <a:defRPr/>
            </a:pPr>
            <a:r>
              <a:rPr lang="zh-TW" altLang="en-US" b="1" kern="1200" dirty="0" smtClean="0">
                <a:latin typeface="標楷體" pitchFamily="65" charset="-120"/>
                <a:ea typeface="標楷體" pitchFamily="65" charset="-120"/>
              </a:rPr>
              <a:t>個資洩漏案例</a:t>
            </a:r>
            <a:r>
              <a:rPr lang="en-US" altLang="zh-TW" b="1" kern="1200" dirty="0" smtClean="0">
                <a:latin typeface="標楷體" pitchFamily="65" charset="-120"/>
                <a:ea typeface="標楷體" pitchFamily="65" charset="-120"/>
              </a:rPr>
              <a:t>(cont.)</a:t>
            </a:r>
            <a:endParaRPr lang="zh-TW" altLang="en-US" b="1" kern="1200" dirty="0" smtClean="0">
              <a:latin typeface="標楷體" pitchFamily="65" charset="-120"/>
              <a:ea typeface="標楷體" pitchFamily="65" charset="-120"/>
            </a:endParaRPr>
          </a:p>
        </p:txBody>
      </p:sp>
      <p:sp>
        <p:nvSpPr>
          <p:cNvPr id="17411" name="內容版面配置區 2"/>
          <p:cNvSpPr>
            <a:spLocks noGrp="1"/>
          </p:cNvSpPr>
          <p:nvPr>
            <p:ph sz="quarter" idx="1"/>
          </p:nvPr>
        </p:nvSpPr>
        <p:spPr/>
        <p:txBody>
          <a:bodyPr/>
          <a:lstStyle/>
          <a:p>
            <a:endParaRPr lang="zh-TW" altLang="en-US" smtClean="0">
              <a:latin typeface="Times New Roman" pitchFamily="18" charset="0"/>
              <a:ea typeface="標楷體" pitchFamily="65" charset="-120"/>
              <a:cs typeface="Times New Roman" pitchFamily="18" charset="0"/>
            </a:endParaRPr>
          </a:p>
        </p:txBody>
      </p:sp>
      <p:pic>
        <p:nvPicPr>
          <p:cNvPr id="17412" name="Picture 2"/>
          <p:cNvPicPr>
            <a:picLocks noChangeAspect="1" noChangeArrowheads="1"/>
          </p:cNvPicPr>
          <p:nvPr/>
        </p:nvPicPr>
        <p:blipFill>
          <a:blip r:embed="rId2" cstate="print"/>
          <a:srcRect/>
          <a:stretch>
            <a:fillRect/>
          </a:stretch>
        </p:blipFill>
        <p:spPr bwMode="auto">
          <a:xfrm>
            <a:off x="781050" y="1428750"/>
            <a:ext cx="7581900" cy="4000500"/>
          </a:xfrm>
          <a:prstGeom prst="rect">
            <a:avLst/>
          </a:prstGeom>
          <a:noFill/>
          <a:ln w="9525">
            <a:noFill/>
            <a:miter lim="800000"/>
            <a:headEnd/>
            <a:tailEnd/>
          </a:ln>
          <a:effectLst/>
        </p:spPr>
      </p:pic>
      <p:sp>
        <p:nvSpPr>
          <p:cNvPr id="4" name="投影片編號版面配置區 3"/>
          <p:cNvSpPr>
            <a:spLocks noGrp="1"/>
          </p:cNvSpPr>
          <p:nvPr>
            <p:ph type="sldNum" sz="quarter" idx="12"/>
          </p:nvPr>
        </p:nvSpPr>
        <p:spPr/>
        <p:txBody>
          <a:bodyPr>
            <a:normAutofit/>
          </a:bodyPr>
          <a:lstStyle/>
          <a:p>
            <a:pPr>
              <a:defRPr/>
            </a:pPr>
            <a:fld id="{325D8129-EC76-4A6F-BF89-23A271BD5E97}" type="slidenum">
              <a:rPr lang="zh-TW" altLang="en-US" smtClean="0">
                <a:latin typeface="Times New Roman" pitchFamily="18" charset="0"/>
                <a:ea typeface="標楷體" pitchFamily="65" charset="-120"/>
                <a:cs typeface="Times New Roman" pitchFamily="18" charset="0"/>
              </a:rPr>
              <a:pPr>
                <a:defRPr/>
              </a:pPr>
              <a:t>15</a:t>
            </a:fld>
            <a:endParaRPr lang="zh-TW" altLang="en-US">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p:cNvPicPr>
            <a:picLocks noChangeAspect="1" noChangeArrowheads="1"/>
          </p:cNvPicPr>
          <p:nvPr/>
        </p:nvPicPr>
        <p:blipFill>
          <a:blip r:embed="rId2" cstate="print"/>
          <a:srcRect/>
          <a:stretch>
            <a:fillRect/>
          </a:stretch>
        </p:blipFill>
        <p:spPr bwMode="auto">
          <a:xfrm>
            <a:off x="2133600" y="1295400"/>
            <a:ext cx="4979988" cy="5329238"/>
          </a:xfrm>
          <a:prstGeom prst="rect">
            <a:avLst/>
          </a:prstGeom>
          <a:noFill/>
          <a:ln w="19050" algn="ctr">
            <a:noFill/>
            <a:miter lim="800000"/>
            <a:headEnd/>
            <a:tailEnd/>
          </a:ln>
          <a:effectLst/>
        </p:spPr>
      </p:pic>
      <p:sp>
        <p:nvSpPr>
          <p:cNvPr id="18435" name="Rectangle 2"/>
          <p:cNvSpPr>
            <a:spLocks noGrp="1" noChangeArrowheads="1"/>
          </p:cNvSpPr>
          <p:nvPr>
            <p:ph type="title"/>
          </p:nvPr>
        </p:nvSpPr>
        <p:spPr>
          <a:xfrm>
            <a:off x="395288" y="304800"/>
            <a:ext cx="8229600" cy="990600"/>
          </a:xfrm>
        </p:spPr>
        <p:txBody>
          <a:bodyPr/>
          <a:lstStyle/>
          <a:p>
            <a:pPr>
              <a:defRPr/>
            </a:pPr>
            <a:r>
              <a:rPr lang="zh-TW" altLang="en-US" b="1" kern="1200" dirty="0" smtClean="0">
                <a:latin typeface="標楷體" pitchFamily="65" charset="-120"/>
                <a:ea typeface="標楷體" pitchFamily="65" charset="-120"/>
              </a:rPr>
              <a:t>個資外洩案例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9512" y="332656"/>
            <a:ext cx="8229600" cy="685800"/>
          </a:xfrm>
        </p:spPr>
        <p:txBody>
          <a:bodyPr/>
          <a:lstStyle/>
          <a:p>
            <a:pPr>
              <a:defRPr/>
            </a:pPr>
            <a:r>
              <a:rPr lang="zh-TW" altLang="en-US" b="1" kern="1200" dirty="0">
                <a:latin typeface="標楷體" pitchFamily="65" charset="-120"/>
                <a:ea typeface="標楷體" pitchFamily="65" charset="-120"/>
              </a:rPr>
              <a:t>個資外洩案例  </a:t>
            </a:r>
          </a:p>
        </p:txBody>
      </p:sp>
      <p:pic>
        <p:nvPicPr>
          <p:cNvPr id="44036" name="Picture 4"/>
          <p:cNvPicPr>
            <a:picLocks noChangeAspect="1" noChangeArrowheads="1"/>
          </p:cNvPicPr>
          <p:nvPr/>
        </p:nvPicPr>
        <p:blipFill>
          <a:blip r:embed="rId2" cstate="print"/>
          <a:srcRect/>
          <a:stretch>
            <a:fillRect/>
          </a:stretch>
        </p:blipFill>
        <p:spPr bwMode="auto">
          <a:xfrm>
            <a:off x="2178731" y="1196752"/>
            <a:ext cx="5285694" cy="5661248"/>
          </a:xfrm>
          <a:prstGeom prst="rect">
            <a:avLst/>
          </a:prstGeom>
          <a:noFill/>
          <a:ln w="19050" algn="ctr">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9" name="AutoShape 7"/>
          <p:cNvSpPr>
            <a:spLocks noChangeArrowheads="1"/>
          </p:cNvSpPr>
          <p:nvPr/>
        </p:nvSpPr>
        <p:spPr bwMode="auto">
          <a:xfrm>
            <a:off x="5694363" y="3276600"/>
            <a:ext cx="3133725" cy="1295400"/>
          </a:xfrm>
          <a:prstGeom prst="roundRect">
            <a:avLst>
              <a:gd name="adj" fmla="val 9106"/>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r>
              <a:rPr lang="zh-TW" altLang="en-US" sz="3600" dirty="0">
                <a:effectLst>
                  <a:outerShdw blurRad="38100" dist="38100" dir="2700000" algn="tl">
                    <a:srgbClr val="C0C0C0"/>
                  </a:outerShdw>
                </a:effectLst>
                <a:latin typeface="Times New Roman" pitchFamily="18" charset="0"/>
                <a:ea typeface="標楷體" pitchFamily="65" charset="-120"/>
                <a:cs typeface="Times New Roman" pitchFamily="18" charset="0"/>
              </a:rPr>
              <a:t>滿足基本</a:t>
            </a:r>
            <a:endParaRPr lang="en-US" altLang="zh-TW" sz="3600" dirty="0">
              <a:effectLst>
                <a:outerShdw blurRad="38100" dist="38100" dir="2700000" algn="tl">
                  <a:srgbClr val="C0C0C0"/>
                </a:outerShdw>
              </a:effectLst>
              <a:latin typeface="Times New Roman" pitchFamily="18" charset="0"/>
              <a:ea typeface="標楷體" pitchFamily="65" charset="-120"/>
              <a:cs typeface="Times New Roman" pitchFamily="18" charset="0"/>
            </a:endParaRPr>
          </a:p>
          <a:p>
            <a:pPr algn="ctr" eaLnBrk="0" hangingPunct="0">
              <a:defRPr/>
            </a:pPr>
            <a:r>
              <a:rPr lang="zh-TW" altLang="en-US" sz="3600" dirty="0">
                <a:effectLst>
                  <a:outerShdw blurRad="38100" dist="38100" dir="2700000" algn="tl">
                    <a:srgbClr val="C0C0C0"/>
                  </a:outerShdw>
                </a:effectLst>
                <a:latin typeface="Times New Roman" pitchFamily="18" charset="0"/>
                <a:ea typeface="標楷體" pitchFamily="65" charset="-120"/>
                <a:cs typeface="Times New Roman" pitchFamily="18" charset="0"/>
              </a:rPr>
              <a:t>個人資料保護</a:t>
            </a:r>
            <a:endParaRPr lang="en-US" altLang="zh-TW" sz="3600" dirty="0">
              <a:effectLst>
                <a:outerShdw blurRad="38100" dist="38100" dir="2700000" algn="tl">
                  <a:srgbClr val="C0C0C0"/>
                </a:outerShdw>
              </a:effectLst>
              <a:latin typeface="Times New Roman" pitchFamily="18" charset="0"/>
              <a:ea typeface="標楷體" pitchFamily="65" charset="-120"/>
              <a:cs typeface="Times New Roman" pitchFamily="18" charset="0"/>
            </a:endParaRPr>
          </a:p>
        </p:txBody>
      </p:sp>
      <p:sp>
        <p:nvSpPr>
          <p:cNvPr id="74755" name="AutoShape 3"/>
          <p:cNvSpPr>
            <a:spLocks noChangeArrowheads="1"/>
          </p:cNvSpPr>
          <p:nvPr/>
        </p:nvSpPr>
        <p:spPr bwMode="ltGray">
          <a:xfrm>
            <a:off x="149225" y="1600200"/>
            <a:ext cx="5880100" cy="4495800"/>
          </a:xfrm>
          <a:prstGeom prst="rightArrow">
            <a:avLst>
              <a:gd name="adj1" fmla="val 79306"/>
              <a:gd name="adj2" fmla="val 32395"/>
            </a:avLst>
          </a:prstGeom>
          <a:gradFill rotWithShape="1">
            <a:gsLst>
              <a:gs pos="0">
                <a:schemeClr val="accent1">
                  <a:gamma/>
                  <a:tint val="0"/>
                  <a:invGamma/>
                </a:schemeClr>
              </a:gs>
              <a:gs pos="100000">
                <a:schemeClr val="accent1"/>
              </a:gs>
            </a:gsLst>
            <a:lin ang="0" scaled="1"/>
          </a:gradFill>
          <a:ln w="9525">
            <a:noFill/>
            <a:miter lim="800000"/>
            <a:headEnd/>
            <a:tailEnd/>
          </a:ln>
          <a:effectLst/>
        </p:spPr>
        <p:txBody>
          <a:bodyPr wrap="none" anchor="ctr"/>
          <a:lstStyle/>
          <a:p>
            <a:pPr>
              <a:defRPr/>
            </a:pPr>
            <a:endParaRPr lang="zh-TW" altLang="en-US" sz="2400">
              <a:latin typeface="Times New Roman" pitchFamily="18" charset="0"/>
              <a:ea typeface="標楷體" pitchFamily="65" charset="-120"/>
              <a:cs typeface="Times New Roman" pitchFamily="18" charset="0"/>
            </a:endParaRPr>
          </a:p>
        </p:txBody>
      </p:sp>
      <p:sp>
        <p:nvSpPr>
          <p:cNvPr id="74756" name="AutoShape 4"/>
          <p:cNvSpPr>
            <a:spLocks noChangeArrowheads="1"/>
          </p:cNvSpPr>
          <p:nvPr/>
        </p:nvSpPr>
        <p:spPr bwMode="blackWhite">
          <a:xfrm>
            <a:off x="341313" y="2209800"/>
            <a:ext cx="4038600" cy="99060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wrap="none" anchor="ctr"/>
          <a:lstStyle/>
          <a:p>
            <a:pPr algn="ctr" eaLnBrk="0" hangingPunct="0">
              <a:defRPr/>
            </a:pPr>
            <a:r>
              <a:rPr lang="zh-TW" altLang="en-US" sz="2400" dirty="0">
                <a:solidFill>
                  <a:schemeClr val="bg1"/>
                </a:solidFill>
                <a:latin typeface="Times New Roman" pitchFamily="18" charset="0"/>
                <a:ea typeface="標楷體" pitchFamily="65" charset="-120"/>
                <a:cs typeface="Times New Roman" pitchFamily="18" charset="0"/>
              </a:rPr>
              <a:t>推動</a:t>
            </a:r>
            <a:r>
              <a:rPr lang="zh-TW" altLang="zh-TW" sz="2400" dirty="0">
                <a:solidFill>
                  <a:schemeClr val="bg1"/>
                </a:solidFill>
                <a:latin typeface="Times New Roman" pitchFamily="18" charset="0"/>
                <a:ea typeface="標楷體" pitchFamily="65" charset="-120"/>
                <a:cs typeface="Times New Roman" pitchFamily="18" charset="0"/>
              </a:rPr>
              <a:t>個人資料保護</a:t>
            </a:r>
            <a:endParaRPr lang="en-US" altLang="zh-TW" sz="2400" dirty="0">
              <a:solidFill>
                <a:schemeClr val="bg1"/>
              </a:solidFill>
              <a:latin typeface="Times New Roman" pitchFamily="18" charset="0"/>
              <a:ea typeface="標楷體" pitchFamily="65" charset="-120"/>
              <a:cs typeface="Times New Roman" pitchFamily="18" charset="0"/>
            </a:endParaRPr>
          </a:p>
          <a:p>
            <a:pPr algn="ctr" eaLnBrk="0" hangingPunct="0">
              <a:defRPr/>
            </a:pPr>
            <a:r>
              <a:rPr lang="zh-TW" altLang="zh-TW" sz="2400" dirty="0">
                <a:solidFill>
                  <a:schemeClr val="bg1"/>
                </a:solidFill>
                <a:latin typeface="Times New Roman" pitchFamily="18" charset="0"/>
                <a:ea typeface="標楷體" pitchFamily="65" charset="-120"/>
                <a:cs typeface="Times New Roman" pitchFamily="18" charset="0"/>
              </a:rPr>
              <a:t>及管理制度</a:t>
            </a:r>
            <a:endParaRPr lang="en-US" altLang="zh-TW" sz="2400" dirty="0">
              <a:solidFill>
                <a:schemeClr val="bg1"/>
              </a:solidFill>
              <a:latin typeface="Times New Roman" pitchFamily="18" charset="0"/>
              <a:ea typeface="標楷體" pitchFamily="65" charset="-120"/>
              <a:cs typeface="Times New Roman" pitchFamily="18" charset="0"/>
            </a:endParaRPr>
          </a:p>
        </p:txBody>
      </p:sp>
      <p:sp>
        <p:nvSpPr>
          <p:cNvPr id="53253" name="AutoShape 5"/>
          <p:cNvSpPr>
            <a:spLocks noChangeArrowheads="1"/>
          </p:cNvSpPr>
          <p:nvPr/>
        </p:nvSpPr>
        <p:spPr bwMode="blackWhite">
          <a:xfrm>
            <a:off x="341313" y="3352800"/>
            <a:ext cx="4038600" cy="990600"/>
          </a:xfrm>
          <a:prstGeom prst="roundRect">
            <a:avLst>
              <a:gd name="adj" fmla="val 9106"/>
            </a:avLst>
          </a:prstGeom>
          <a:gradFill rotWithShape="1">
            <a:gsLst>
              <a:gs pos="0">
                <a:srgbClr val="699D5F"/>
              </a:gs>
              <a:gs pos="100000">
                <a:srgbClr val="96BB8F"/>
              </a:gs>
            </a:gsLst>
            <a:lin ang="5400000" scaled="1"/>
          </a:gradFill>
          <a:ln w="25400">
            <a:solidFill>
              <a:schemeClr val="bg1"/>
            </a:solidFill>
            <a:round/>
            <a:headEnd/>
            <a:tailEnd/>
          </a:ln>
        </p:spPr>
        <p:txBody>
          <a:bodyPr wrap="none" anchor="ctr"/>
          <a:lstStyle/>
          <a:p>
            <a:pPr algn="ctr" eaLnBrk="0" hangingPunct="0"/>
            <a:r>
              <a:rPr lang="zh-TW" altLang="en-US" sz="2400">
                <a:solidFill>
                  <a:schemeClr val="bg1"/>
                </a:solidFill>
                <a:latin typeface="Times New Roman" pitchFamily="18" charset="0"/>
                <a:ea typeface="標楷體" pitchFamily="65" charset="-120"/>
                <a:cs typeface="Times New Roman" pitchFamily="18" charset="0"/>
              </a:rPr>
              <a:t>實施</a:t>
            </a:r>
            <a:r>
              <a:rPr lang="zh-TW" altLang="zh-TW" sz="2400">
                <a:solidFill>
                  <a:schemeClr val="bg1"/>
                </a:solidFill>
                <a:latin typeface="Times New Roman" pitchFamily="18" charset="0"/>
                <a:ea typeface="標楷體" pitchFamily="65" charset="-120"/>
                <a:cs typeface="Times New Roman" pitchFamily="18" charset="0"/>
              </a:rPr>
              <a:t>個人資料管理及</a:t>
            </a:r>
            <a:endParaRPr lang="en-US" altLang="zh-TW" sz="2400">
              <a:solidFill>
                <a:schemeClr val="bg1"/>
              </a:solidFill>
              <a:latin typeface="Times New Roman" pitchFamily="18" charset="0"/>
              <a:ea typeface="標楷體" pitchFamily="65" charset="-120"/>
              <a:cs typeface="Times New Roman" pitchFamily="18" charset="0"/>
            </a:endParaRPr>
          </a:p>
          <a:p>
            <a:pPr algn="ctr" eaLnBrk="0" hangingPunct="0"/>
            <a:r>
              <a:rPr lang="zh-TW" altLang="zh-TW" sz="2400">
                <a:solidFill>
                  <a:schemeClr val="bg1"/>
                </a:solidFill>
                <a:latin typeface="Times New Roman" pitchFamily="18" charset="0"/>
                <a:ea typeface="標楷體" pitchFamily="65" charset="-120"/>
                <a:cs typeface="Times New Roman" pitchFamily="18" charset="0"/>
              </a:rPr>
              <a:t>保護教育訓練</a:t>
            </a:r>
            <a:endParaRPr lang="en-US" altLang="zh-TW" sz="2400">
              <a:solidFill>
                <a:schemeClr val="bg1"/>
              </a:solidFill>
              <a:latin typeface="Times New Roman" pitchFamily="18" charset="0"/>
              <a:ea typeface="標楷體" pitchFamily="65" charset="-120"/>
              <a:cs typeface="Times New Roman" pitchFamily="18" charset="0"/>
            </a:endParaRPr>
          </a:p>
        </p:txBody>
      </p:sp>
      <p:sp>
        <p:nvSpPr>
          <p:cNvPr id="74758" name="AutoShape 6"/>
          <p:cNvSpPr>
            <a:spLocks noChangeArrowheads="1"/>
          </p:cNvSpPr>
          <p:nvPr/>
        </p:nvSpPr>
        <p:spPr bwMode="blackWhite">
          <a:xfrm>
            <a:off x="341313" y="4495800"/>
            <a:ext cx="4038600" cy="99060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headEnd/>
            <a:tailEnd/>
          </a:ln>
          <a:effectLst/>
        </p:spPr>
        <p:txBody>
          <a:bodyPr wrap="none" anchor="ctr"/>
          <a:lstStyle/>
          <a:p>
            <a:pPr algn="ctr" eaLnBrk="0" hangingPunct="0">
              <a:defRPr/>
            </a:pPr>
            <a:r>
              <a:rPr lang="zh-TW" altLang="zh-TW" sz="2400" dirty="0">
                <a:solidFill>
                  <a:schemeClr val="bg1"/>
                </a:solidFill>
                <a:latin typeface="Times New Roman" pitchFamily="18" charset="0"/>
                <a:ea typeface="標楷體" pitchFamily="65" charset="-120"/>
                <a:cs typeface="Times New Roman" pitchFamily="18" charset="0"/>
              </a:rPr>
              <a:t>評估可行之個人資料管理</a:t>
            </a:r>
            <a:endParaRPr lang="en-US" altLang="zh-TW" sz="2400" dirty="0">
              <a:solidFill>
                <a:schemeClr val="bg1"/>
              </a:solidFill>
              <a:latin typeface="Times New Roman" pitchFamily="18" charset="0"/>
              <a:ea typeface="標楷體" pitchFamily="65" charset="-120"/>
              <a:cs typeface="Times New Roman" pitchFamily="18" charset="0"/>
            </a:endParaRPr>
          </a:p>
          <a:p>
            <a:pPr algn="ctr" eaLnBrk="0" hangingPunct="0">
              <a:defRPr/>
            </a:pPr>
            <a:r>
              <a:rPr lang="zh-TW" altLang="zh-TW" sz="2400" dirty="0">
                <a:solidFill>
                  <a:schemeClr val="bg1"/>
                </a:solidFill>
                <a:latin typeface="Times New Roman" pitchFamily="18" charset="0"/>
                <a:ea typeface="標楷體" pitchFamily="65" charset="-120"/>
                <a:cs typeface="Times New Roman" pitchFamily="18" charset="0"/>
              </a:rPr>
              <a:t>及保護</a:t>
            </a:r>
            <a:r>
              <a:rPr lang="zh-TW" altLang="en-US" sz="2400" dirty="0">
                <a:solidFill>
                  <a:schemeClr val="bg1"/>
                </a:solidFill>
                <a:latin typeface="Times New Roman" pitchFamily="18" charset="0"/>
                <a:ea typeface="標楷體" pitchFamily="65" charset="-120"/>
                <a:cs typeface="Times New Roman" pitchFamily="18" charset="0"/>
              </a:rPr>
              <a:t>之</a:t>
            </a:r>
            <a:r>
              <a:rPr lang="zh-TW" altLang="zh-TW" sz="2400" dirty="0">
                <a:solidFill>
                  <a:schemeClr val="bg1"/>
                </a:solidFill>
                <a:latin typeface="Times New Roman" pitchFamily="18" charset="0"/>
                <a:ea typeface="標楷體" pitchFamily="65" charset="-120"/>
                <a:cs typeface="Times New Roman" pitchFamily="18" charset="0"/>
              </a:rPr>
              <a:t>技術方案</a:t>
            </a:r>
            <a:endParaRPr lang="en-US" altLang="zh-TW" sz="2400" dirty="0">
              <a:solidFill>
                <a:schemeClr val="bg1"/>
              </a:solidFill>
              <a:latin typeface="Times New Roman" pitchFamily="18" charset="0"/>
              <a:ea typeface="標楷體" pitchFamily="65" charset="-120"/>
              <a:cs typeface="Times New Roman" pitchFamily="18" charset="0"/>
            </a:endParaRPr>
          </a:p>
        </p:txBody>
      </p:sp>
      <p:sp>
        <p:nvSpPr>
          <p:cNvPr id="34823" name="Rectangle 2"/>
          <p:cNvSpPr>
            <a:spLocks noGrp="1" noChangeArrowheads="1"/>
          </p:cNvSpPr>
          <p:nvPr>
            <p:ph type="title" idx="4294967295"/>
          </p:nvPr>
        </p:nvSpPr>
        <p:spPr>
          <a:xfrm>
            <a:off x="438150" y="304800"/>
            <a:ext cx="8315325" cy="504825"/>
          </a:xfrm>
          <a:prstGeom prst="rect">
            <a:avLst/>
          </a:prstGeom>
        </p:spPr>
        <p:txBody>
          <a:bodyPr>
            <a:noAutofit/>
          </a:bodyPr>
          <a:lstStyle/>
          <a:p>
            <a:pPr algn="l">
              <a:defRPr/>
            </a:pPr>
            <a:r>
              <a:rPr lang="zh-TW" altLang="en-US" b="1" kern="1200" dirty="0" smtClean="0">
                <a:solidFill>
                  <a:srgbClr val="002060"/>
                </a:solidFill>
                <a:latin typeface="標楷體" pitchFamily="65" charset="-120"/>
                <a:ea typeface="標楷體" pitchFamily="65" charset="-120"/>
              </a:rPr>
              <a:t>結論：如何進行</a:t>
            </a:r>
            <a:r>
              <a:rPr lang="zh-TW" altLang="zh-TW" b="1" kern="1200" dirty="0" smtClean="0">
                <a:solidFill>
                  <a:srgbClr val="002060"/>
                </a:solidFill>
                <a:latin typeface="標楷體" pitchFamily="65" charset="-120"/>
                <a:ea typeface="標楷體" pitchFamily="65" charset="-120"/>
              </a:rPr>
              <a:t>個人資料保護</a:t>
            </a:r>
            <a:r>
              <a:rPr lang="en-US" altLang="zh-TW" b="1" kern="1200" dirty="0" smtClean="0">
                <a:solidFill>
                  <a:srgbClr val="002060"/>
                </a:solidFill>
                <a:latin typeface="標楷體" pitchFamily="65" charset="-120"/>
                <a:ea typeface="標楷體" pitchFamily="65" charset="-120"/>
              </a:rPr>
              <a:t>?</a:t>
            </a:r>
            <a:r>
              <a:rPr lang="zh-TW" altLang="en-US" b="1" kern="1200" dirty="0" smtClean="0">
                <a:solidFill>
                  <a:srgbClr val="002060"/>
                </a:solidFill>
                <a:latin typeface="標楷體" pitchFamily="65" charset="-120"/>
                <a:ea typeface="標楷體" pitchFamily="65" charset="-120"/>
              </a:rPr>
              <a:t> </a:t>
            </a:r>
            <a:endParaRPr lang="en-US" altLang="zh-TW" b="1" kern="1200" dirty="0" smtClean="0">
              <a:solidFill>
                <a:srgbClr val="002060"/>
              </a:solidFill>
              <a:latin typeface="標楷體" pitchFamily="65" charset="-120"/>
              <a:ea typeface="標楷體" pitchFamily="65" charset="-120"/>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a:xfrm>
            <a:off x="250825" y="274638"/>
            <a:ext cx="8642350" cy="777875"/>
          </a:xfrm>
        </p:spPr>
        <p:txBody>
          <a:bodyPr/>
          <a:lstStyle/>
          <a:p>
            <a:pPr>
              <a:defRPr/>
            </a:pPr>
            <a:r>
              <a:rPr lang="zh-TW" altLang="en-US" b="1" kern="1200" dirty="0" smtClean="0">
                <a:latin typeface="標楷體" pitchFamily="65" charset="-120"/>
                <a:ea typeface="標楷體" pitchFamily="65" charset="-120"/>
              </a:rPr>
              <a:t>個資法即將施行</a:t>
            </a:r>
          </a:p>
        </p:txBody>
      </p:sp>
      <p:sp>
        <p:nvSpPr>
          <p:cNvPr id="14339" name="內容版面配置區 2"/>
          <p:cNvSpPr>
            <a:spLocks noGrp="1"/>
          </p:cNvSpPr>
          <p:nvPr>
            <p:ph idx="1"/>
          </p:nvPr>
        </p:nvSpPr>
        <p:spPr/>
        <p:txBody>
          <a:bodyPr/>
          <a:lstStyle/>
          <a:p>
            <a:r>
              <a:rPr lang="zh-TW" altLang="en-US" smtClean="0"/>
              <a:t>你準備好了嗎？</a:t>
            </a:r>
          </a:p>
        </p:txBody>
      </p:sp>
      <p:sp>
        <p:nvSpPr>
          <p:cNvPr id="4" name="投影片編號版面配置區 3"/>
          <p:cNvSpPr>
            <a:spLocks noGrp="1"/>
          </p:cNvSpPr>
          <p:nvPr>
            <p:ph type="sldNum" sz="quarter" idx="12"/>
          </p:nvPr>
        </p:nvSpPr>
        <p:spPr/>
        <p:txBody>
          <a:bodyPr/>
          <a:lstStyle/>
          <a:p>
            <a:pPr>
              <a:defRPr/>
            </a:pPr>
            <a:fld id="{6068A607-76AE-4F74-8874-045DE9C6D4C8}" type="slidenum">
              <a:rPr lang="zh-TW" altLang="en-US" smtClean="0"/>
              <a:pPr>
                <a:defRPr/>
              </a:pPr>
              <a:t>19</a:t>
            </a:fld>
            <a:endParaRPr lang="zh-TW" altLang="en-US" dirty="0"/>
          </a:p>
        </p:txBody>
      </p:sp>
      <p:pic>
        <p:nvPicPr>
          <p:cNvPr id="64514" name="Picture 2"/>
          <p:cNvPicPr>
            <a:picLocks noChangeAspect="1" noChangeArrowheads="1"/>
          </p:cNvPicPr>
          <p:nvPr/>
        </p:nvPicPr>
        <p:blipFill>
          <a:blip r:embed="rId2" cstate="print"/>
          <a:srcRect/>
          <a:stretch>
            <a:fillRect/>
          </a:stretch>
        </p:blipFill>
        <p:spPr bwMode="auto">
          <a:xfrm>
            <a:off x="827088" y="2519363"/>
            <a:ext cx="7835900" cy="1074737"/>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4515" name="Picture 3"/>
          <p:cNvPicPr>
            <a:picLocks noChangeAspect="1" noChangeArrowheads="1"/>
          </p:cNvPicPr>
          <p:nvPr/>
        </p:nvPicPr>
        <p:blipFill>
          <a:blip r:embed="rId3" cstate="print"/>
          <a:srcRect/>
          <a:stretch>
            <a:fillRect/>
          </a:stretch>
        </p:blipFill>
        <p:spPr bwMode="auto">
          <a:xfrm>
            <a:off x="814388" y="3789363"/>
            <a:ext cx="7848600" cy="1068387"/>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4516" name="Picture 4"/>
          <p:cNvPicPr>
            <a:picLocks noChangeAspect="1" noChangeArrowheads="1"/>
          </p:cNvPicPr>
          <p:nvPr/>
        </p:nvPicPr>
        <p:blipFill>
          <a:blip r:embed="rId4" cstate="print"/>
          <a:srcRect/>
          <a:stretch>
            <a:fillRect/>
          </a:stretch>
        </p:blipFill>
        <p:spPr bwMode="auto">
          <a:xfrm>
            <a:off x="814388" y="5053013"/>
            <a:ext cx="7848600" cy="903287"/>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title"/>
          </p:nvPr>
        </p:nvSpPr>
        <p:spPr>
          <a:xfrm>
            <a:off x="250825" y="274638"/>
            <a:ext cx="8642350" cy="777875"/>
          </a:xfrm>
        </p:spPr>
        <p:txBody>
          <a:bodyPr/>
          <a:lstStyle/>
          <a:p>
            <a:r>
              <a:rPr lang="zh-TW" altLang="en-US" b="1" dirty="0" smtClean="0">
                <a:latin typeface="標楷體" pitchFamily="65" charset="-120"/>
                <a:ea typeface="標楷體" pitchFamily="65" charset="-120"/>
              </a:rPr>
              <a:t>簡報大綱</a:t>
            </a:r>
          </a:p>
        </p:txBody>
      </p:sp>
      <p:sp>
        <p:nvSpPr>
          <p:cNvPr id="9219" name="內容版面配置區 2"/>
          <p:cNvSpPr>
            <a:spLocks noGrp="1"/>
          </p:cNvSpPr>
          <p:nvPr>
            <p:ph idx="1"/>
          </p:nvPr>
        </p:nvSpPr>
        <p:spPr/>
        <p:txBody>
          <a:bodyPr/>
          <a:lstStyle/>
          <a:p>
            <a:r>
              <a:rPr lang="zh-TW" altLang="en-US" sz="3200" b="1" dirty="0" smtClean="0">
                <a:latin typeface="標楷體" pitchFamily="65" charset="-120"/>
                <a:ea typeface="標楷體" pitchFamily="65" charset="-120"/>
              </a:rPr>
              <a:t>協會簡介</a:t>
            </a:r>
            <a:endParaRPr lang="en-US" altLang="zh-TW" sz="3200" b="1" dirty="0" smtClean="0">
              <a:latin typeface="標楷體" pitchFamily="65" charset="-120"/>
              <a:ea typeface="標楷體" pitchFamily="65" charset="-120"/>
            </a:endParaRPr>
          </a:p>
          <a:p>
            <a:r>
              <a:rPr lang="zh-TW" altLang="en-US" sz="3200" b="1" dirty="0" smtClean="0">
                <a:latin typeface="標楷體" pitchFamily="65" charset="-120"/>
                <a:ea typeface="標楷體" pitchFamily="65" charset="-120"/>
              </a:rPr>
              <a:t>個人資料保護概念</a:t>
            </a:r>
            <a:endParaRPr lang="en-US" altLang="zh-TW" sz="3200" b="1" dirty="0" smtClean="0">
              <a:latin typeface="標楷體" pitchFamily="65" charset="-120"/>
              <a:ea typeface="標楷體" pitchFamily="65" charset="-120"/>
            </a:endParaRPr>
          </a:p>
          <a:p>
            <a:r>
              <a:rPr lang="zh-TW" altLang="en-US" sz="3200" b="1" dirty="0" smtClean="0">
                <a:latin typeface="標楷體" pitchFamily="65" charset="-120"/>
                <a:ea typeface="標楷體" pitchFamily="65" charset="-120"/>
              </a:rPr>
              <a:t>個資法議題</a:t>
            </a:r>
            <a:endParaRPr lang="en-US" altLang="zh-TW" sz="3200" b="1" dirty="0" smtClean="0">
              <a:latin typeface="標楷體" pitchFamily="65" charset="-120"/>
              <a:ea typeface="標楷體" pitchFamily="65" charset="-120"/>
            </a:endParaRPr>
          </a:p>
          <a:p>
            <a:r>
              <a:rPr lang="zh-TW" altLang="en-US" sz="3200" b="1" dirty="0" smtClean="0">
                <a:latin typeface="標楷體" pitchFamily="65" charset="-120"/>
                <a:ea typeface="標楷體" pitchFamily="65" charset="-120"/>
              </a:rPr>
              <a:t>個人資料保護管理系統</a:t>
            </a:r>
            <a:endParaRPr lang="en-US" altLang="zh-TW" sz="3200" b="1" dirty="0" smtClean="0">
              <a:latin typeface="標楷體" pitchFamily="65" charset="-120"/>
              <a:ea typeface="標楷體" pitchFamily="65" charset="-120"/>
            </a:endParaRPr>
          </a:p>
          <a:p>
            <a:r>
              <a:rPr lang="zh-TW" altLang="en-US" sz="3200" b="1" dirty="0" smtClean="0">
                <a:latin typeface="標楷體" pitchFamily="65" charset="-120"/>
                <a:ea typeface="標楷體" pitchFamily="65" charset="-120"/>
              </a:rPr>
              <a:t>結論</a:t>
            </a:r>
            <a:br>
              <a:rPr lang="zh-TW" altLang="en-US" sz="3200" b="1" dirty="0" smtClean="0">
                <a:latin typeface="標楷體" pitchFamily="65" charset="-120"/>
                <a:ea typeface="標楷體" pitchFamily="65" charset="-120"/>
              </a:rPr>
            </a:br>
            <a:endParaRPr lang="zh-TW" altLang="en-US" sz="3200" b="1" dirty="0" smtClean="0">
              <a:latin typeface="標楷體" pitchFamily="65" charset="-120"/>
              <a:ea typeface="標楷體" pitchFamily="65" charset="-120"/>
            </a:endParaRPr>
          </a:p>
        </p:txBody>
      </p:sp>
      <p:sp>
        <p:nvSpPr>
          <p:cNvPr id="4" name="投影片編號版面配置區 3"/>
          <p:cNvSpPr>
            <a:spLocks noGrp="1"/>
          </p:cNvSpPr>
          <p:nvPr>
            <p:ph type="sldNum" sz="quarter" idx="12"/>
          </p:nvPr>
        </p:nvSpPr>
        <p:spPr/>
        <p:txBody>
          <a:bodyPr/>
          <a:lstStyle/>
          <a:p>
            <a:pPr>
              <a:defRPr/>
            </a:pPr>
            <a:fld id="{E0534E7B-176A-4268-823A-72BF3414134C}" type="slidenum">
              <a:rPr lang="zh-TW" altLang="en-US" smtClean="0">
                <a:latin typeface="標楷體" pitchFamily="65" charset="-120"/>
                <a:ea typeface="標楷體" pitchFamily="65" charset="-120"/>
              </a:rPr>
              <a:pPr>
                <a:defRPr/>
              </a:pPr>
              <a:t>2</a:t>
            </a:fld>
            <a:endParaRPr lang="zh-TW" altLang="en-US" dirty="0">
              <a:latin typeface="標楷體" pitchFamily="65" charset="-120"/>
              <a:ea typeface="標楷體" pitchFamily="65"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defRPr/>
            </a:pPr>
            <a:r>
              <a:rPr lang="zh-TW" altLang="en-US" b="1" kern="1200" dirty="0" smtClean="0">
                <a:latin typeface="標楷體" pitchFamily="65" charset="-120"/>
                <a:ea typeface="標楷體" pitchFamily="65" charset="-120"/>
              </a:rPr>
              <a:t>個資保護第一步</a:t>
            </a:r>
            <a:r>
              <a:rPr lang="en-US" altLang="zh-TW" b="1" kern="1200" dirty="0" smtClean="0">
                <a:latin typeface="標楷體" pitchFamily="65" charset="-120"/>
                <a:ea typeface="標楷體" pitchFamily="65" charset="-120"/>
              </a:rPr>
              <a:t>-</a:t>
            </a:r>
            <a:r>
              <a:rPr lang="zh-TW" altLang="en-US" b="1" kern="1200" dirty="0" smtClean="0">
                <a:latin typeface="標楷體" pitchFamily="65" charset="-120"/>
                <a:ea typeface="標楷體" pitchFamily="65" charset="-120"/>
              </a:rPr>
              <a:t>個資盤點</a:t>
            </a:r>
          </a:p>
        </p:txBody>
      </p:sp>
      <p:sp>
        <p:nvSpPr>
          <p:cNvPr id="4" name="投影片編號版面配置區 3"/>
          <p:cNvSpPr>
            <a:spLocks noGrp="1"/>
          </p:cNvSpPr>
          <p:nvPr>
            <p:ph type="sldNum" sz="quarter" idx="12"/>
          </p:nvPr>
        </p:nvSpPr>
        <p:spPr/>
        <p:txBody>
          <a:bodyPr/>
          <a:lstStyle/>
          <a:p>
            <a:pPr>
              <a:defRPr/>
            </a:pPr>
            <a:fld id="{067A25E5-4EEC-41ED-8BC6-A66B0A16F0F6}" type="slidenum">
              <a:rPr lang="zh-TW" altLang="en-US" smtClean="0"/>
              <a:pPr>
                <a:defRPr/>
              </a:pPr>
              <a:t>20</a:t>
            </a:fld>
            <a:endParaRPr lang="zh-TW" altLang="en-US" dirty="0"/>
          </a:p>
        </p:txBody>
      </p:sp>
      <p:pic>
        <p:nvPicPr>
          <p:cNvPr id="27651" name="Picture 5" descr="個資生命週期"/>
          <p:cNvPicPr>
            <a:picLocks noChangeAspect="1" noChangeArrowheads="1"/>
          </p:cNvPicPr>
          <p:nvPr/>
        </p:nvPicPr>
        <p:blipFill>
          <a:blip r:embed="rId2" cstate="print"/>
          <a:srcRect/>
          <a:stretch>
            <a:fillRect/>
          </a:stretch>
        </p:blipFill>
        <p:spPr bwMode="auto">
          <a:xfrm>
            <a:off x="4591050" y="1620838"/>
            <a:ext cx="4537075" cy="4545012"/>
          </a:xfrm>
          <a:prstGeom prst="rect">
            <a:avLst/>
          </a:prstGeom>
          <a:noFill/>
          <a:ln w="9525">
            <a:noFill/>
            <a:miter lim="800000"/>
            <a:headEnd/>
            <a:tailEnd/>
          </a:ln>
        </p:spPr>
      </p:pic>
      <p:sp>
        <p:nvSpPr>
          <p:cNvPr id="3" name="內容版面配置區 2"/>
          <p:cNvSpPr>
            <a:spLocks noGrp="1"/>
          </p:cNvSpPr>
          <p:nvPr>
            <p:ph idx="1"/>
          </p:nvPr>
        </p:nvSpPr>
        <p:spPr>
          <a:xfrm>
            <a:off x="457200" y="1600200"/>
            <a:ext cx="4619625" cy="4525963"/>
          </a:xfrm>
        </p:spPr>
        <p:txBody>
          <a:bodyPr/>
          <a:lstStyle/>
          <a:p>
            <a:r>
              <a:rPr lang="zh-TW" altLang="en-US" smtClean="0">
                <a:ea typeface="新細明體" pitchFamily="18" charset="-120"/>
              </a:rPr>
              <a:t>制定企業專用的資料保護政策，明訂資料生命週期</a:t>
            </a:r>
            <a:endParaRPr lang="en-US" altLang="zh-TW" smtClean="0">
              <a:ea typeface="新細明體" pitchFamily="18" charset="-120"/>
            </a:endParaRPr>
          </a:p>
          <a:p>
            <a:pPr lvl="1"/>
            <a:r>
              <a:rPr lang="zh-TW" altLang="en-US" smtClean="0">
                <a:ea typeface="新細明體" pitchFamily="18" charset="-120"/>
              </a:rPr>
              <a:t>是</a:t>
            </a:r>
            <a:r>
              <a:rPr lang="zh-TW" altLang="en-US" b="1" smtClean="0">
                <a:solidFill>
                  <a:srgbClr val="FF0000"/>
                </a:solidFill>
                <a:effectLst>
                  <a:outerShdw blurRad="38100" dist="38100" dir="2700000" algn="tl">
                    <a:srgbClr val="C0C0C0"/>
                  </a:outerShdw>
                </a:effectLst>
                <a:ea typeface="新細明體" pitchFamily="18" charset="-120"/>
              </a:rPr>
              <a:t>盤點</a:t>
            </a:r>
            <a:r>
              <a:rPr lang="zh-TW" altLang="en-US" smtClean="0">
                <a:ea typeface="新細明體" pitchFamily="18" charset="-120"/>
              </a:rPr>
              <a:t>目前企業內所擁有的資料</a:t>
            </a:r>
            <a:endParaRPr lang="en-US" altLang="zh-TW" smtClean="0">
              <a:ea typeface="新細明體" pitchFamily="18" charset="-120"/>
            </a:endParaRPr>
          </a:p>
          <a:p>
            <a:pPr lvl="1"/>
            <a:r>
              <a:rPr lang="zh-TW" altLang="en-US" smtClean="0">
                <a:ea typeface="新細明體" pitchFamily="18" charset="-120"/>
              </a:rPr>
              <a:t>哪些檔案包含個資</a:t>
            </a:r>
            <a:endParaRPr lang="en-US" altLang="zh-TW" smtClean="0">
              <a:ea typeface="新細明體" pitchFamily="18" charset="-120"/>
            </a:endParaRPr>
          </a:p>
          <a:p>
            <a:pPr lvl="2"/>
            <a:r>
              <a:rPr lang="zh-TW" altLang="en-US" smtClean="0">
                <a:ea typeface="新細明體" pitchFamily="18" charset="-120"/>
              </a:rPr>
              <a:t>由誰負責</a:t>
            </a:r>
            <a:r>
              <a:rPr lang="en-US" altLang="zh-TW" smtClean="0">
                <a:ea typeface="新細明體" pitchFamily="18" charset="-120"/>
              </a:rPr>
              <a:t>?</a:t>
            </a:r>
          </a:p>
          <a:p>
            <a:pPr lvl="2"/>
            <a:r>
              <a:rPr lang="zh-TW" altLang="en-US" smtClean="0">
                <a:ea typeface="新細明體" pitchFamily="18" charset="-120"/>
              </a:rPr>
              <a:t>有那些風險</a:t>
            </a:r>
            <a:r>
              <a:rPr lang="en-US" altLang="zh-TW" smtClean="0">
                <a:ea typeface="新細明體" pitchFamily="18" charset="-120"/>
              </a:rPr>
              <a:t>?</a:t>
            </a:r>
            <a:endParaRPr lang="zh-TW" altLang="en-US" smtClean="0">
              <a:ea typeface="新細明體" pitchFamily="18" charset="-12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defRPr/>
            </a:pPr>
            <a:r>
              <a:rPr lang="zh-TW" altLang="en-US" b="1" kern="1200" dirty="0" smtClean="0">
                <a:latin typeface="標楷體" pitchFamily="65" charset="-120"/>
                <a:ea typeface="標楷體" pitchFamily="65" charset="-120"/>
              </a:rPr>
              <a:t>個資盤點的內容</a:t>
            </a:r>
          </a:p>
        </p:txBody>
      </p:sp>
      <p:sp>
        <p:nvSpPr>
          <p:cNvPr id="28674" name="內容版面配置區 2"/>
          <p:cNvSpPr>
            <a:spLocks noGrp="1"/>
          </p:cNvSpPr>
          <p:nvPr>
            <p:ph idx="1"/>
          </p:nvPr>
        </p:nvSpPr>
        <p:spPr/>
        <p:txBody>
          <a:bodyPr/>
          <a:lstStyle/>
          <a:p>
            <a:endParaRPr lang="zh-TW" altLang="en-US"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D3278671-08C3-4C20-AFED-7FA58A15B225}" type="slidenum">
              <a:rPr lang="zh-TW" altLang="en-US" smtClean="0"/>
              <a:pPr>
                <a:defRPr/>
              </a:pPr>
              <a:t>21</a:t>
            </a:fld>
            <a:endParaRPr lang="zh-TW" altLang="en-US" dirty="0"/>
          </a:p>
        </p:txBody>
      </p:sp>
      <p:pic>
        <p:nvPicPr>
          <p:cNvPr id="65538" name="Picture 2"/>
          <p:cNvPicPr>
            <a:picLocks noChangeAspect="1" noChangeArrowheads="1"/>
          </p:cNvPicPr>
          <p:nvPr/>
        </p:nvPicPr>
        <p:blipFill>
          <a:blip r:embed="rId2" cstate="print"/>
          <a:srcRect/>
          <a:stretch>
            <a:fillRect/>
          </a:stretch>
        </p:blipFill>
        <p:spPr bwMode="auto">
          <a:xfrm>
            <a:off x="349250" y="1628775"/>
            <a:ext cx="8467725" cy="4686300"/>
          </a:xfrm>
          <a:prstGeom prst="rect">
            <a:avLst/>
          </a:prstGeom>
          <a:noFill/>
          <a:ln>
            <a:noFill/>
          </a:ln>
          <a:effectLst>
            <a:prstShdw prst="shdw17" dist="17961" dir="2700000">
              <a:schemeClr val="accent1">
                <a:gamma/>
                <a:shade val="60000"/>
                <a:invGamma/>
              </a:schemeClr>
            </a:prstShdw>
          </a:effectLst>
          <a:extLst>
            <a:ext uri="{909E8E84-426E-40DD-AFC4-6F175D3DCCD1}"/>
            <a:ext uri="{91240B29-F687-4F45-9708-019B960494DF}"/>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defRPr/>
            </a:pPr>
            <a:r>
              <a:rPr lang="zh-TW" altLang="en-US" b="1" kern="1200" dirty="0" smtClean="0">
                <a:latin typeface="標楷體" pitchFamily="65" charset="-120"/>
                <a:ea typeface="標楷體" pitchFamily="65" charset="-120"/>
              </a:rPr>
              <a:t>個資盤點的原則</a:t>
            </a:r>
          </a:p>
        </p:txBody>
      </p:sp>
      <p:sp>
        <p:nvSpPr>
          <p:cNvPr id="29698" name="內容版面配置區 2"/>
          <p:cNvSpPr>
            <a:spLocks noGrp="1"/>
          </p:cNvSpPr>
          <p:nvPr>
            <p:ph idx="1"/>
          </p:nvPr>
        </p:nvSpPr>
        <p:spPr/>
        <p:txBody>
          <a:bodyPr/>
          <a:lstStyle/>
          <a:p>
            <a:r>
              <a:rPr lang="zh-TW" altLang="en-US" smtClean="0">
                <a:ea typeface="新細明體" pitchFamily="18" charset="-120"/>
              </a:rPr>
              <a:t>個資盤點的困難在於過於分散</a:t>
            </a:r>
            <a:endParaRPr lang="en-US" altLang="zh-TW" smtClean="0">
              <a:ea typeface="新細明體" pitchFamily="18" charset="-120"/>
            </a:endParaRPr>
          </a:p>
          <a:p>
            <a:pPr lvl="1"/>
            <a:r>
              <a:rPr lang="zh-TW" altLang="en-US" smtClean="0">
                <a:ea typeface="新細明體" pitchFamily="18" charset="-120"/>
              </a:rPr>
              <a:t>「個資分散在各部門」</a:t>
            </a:r>
            <a:endParaRPr lang="en-US" altLang="zh-TW" smtClean="0">
              <a:ea typeface="新細明體" pitchFamily="18" charset="-120"/>
            </a:endParaRPr>
          </a:p>
          <a:p>
            <a:r>
              <a:rPr lang="zh-TW" altLang="en-US" smtClean="0">
                <a:ea typeface="新細明體" pitchFamily="18" charset="-120"/>
              </a:rPr>
              <a:t>盤點原則</a:t>
            </a:r>
            <a:endParaRPr lang="en-US" altLang="zh-TW" smtClean="0">
              <a:ea typeface="新細明體" pitchFamily="18" charset="-120"/>
            </a:endParaRPr>
          </a:p>
          <a:p>
            <a:pPr lvl="1"/>
            <a:r>
              <a:rPr lang="en-US" altLang="zh-TW" b="1" smtClean="0">
                <a:ea typeface="新細明體" pitchFamily="18" charset="-120"/>
              </a:rPr>
              <a:t>1</a:t>
            </a:r>
            <a:r>
              <a:rPr lang="zh-TW" altLang="en-US" b="1" smtClean="0">
                <a:ea typeface="新細明體" pitchFamily="18" charset="-120"/>
              </a:rPr>
              <a:t>：個資盤點要涵蓋全公司的業務流程</a:t>
            </a:r>
            <a:r>
              <a:rPr lang="zh-TW" altLang="en-US" smtClean="0">
                <a:ea typeface="新細明體" pitchFamily="18" charset="-120"/>
              </a:rPr>
              <a:t> </a:t>
            </a:r>
            <a:endParaRPr lang="en-US" altLang="zh-TW" smtClean="0">
              <a:ea typeface="新細明體" pitchFamily="18" charset="-120"/>
            </a:endParaRPr>
          </a:p>
          <a:p>
            <a:pPr lvl="1"/>
            <a:r>
              <a:rPr lang="en-US" altLang="zh-TW" b="1" smtClean="0">
                <a:ea typeface="新細明體" pitchFamily="18" charset="-120"/>
              </a:rPr>
              <a:t>2</a:t>
            </a:r>
            <a:r>
              <a:rPr lang="zh-TW" altLang="en-US" b="1" smtClean="0">
                <a:ea typeface="新細明體" pitchFamily="18" charset="-120"/>
              </a:rPr>
              <a:t>：個資類別比數量更為重要</a:t>
            </a:r>
            <a:r>
              <a:rPr lang="zh-TW" altLang="en-US" smtClean="0">
                <a:ea typeface="新細明體" pitchFamily="18" charset="-120"/>
              </a:rPr>
              <a:t> </a:t>
            </a:r>
            <a:endParaRPr lang="en-US" altLang="zh-TW" smtClean="0">
              <a:ea typeface="新細明體" pitchFamily="18" charset="-120"/>
            </a:endParaRPr>
          </a:p>
          <a:p>
            <a:pPr lvl="1"/>
            <a:r>
              <a:rPr lang="en-US" altLang="zh-TW" b="1" smtClean="0">
                <a:ea typeface="新細明體" pitchFamily="18" charset="-120"/>
              </a:rPr>
              <a:t>3</a:t>
            </a:r>
            <a:r>
              <a:rPr lang="zh-TW" altLang="en-US" b="1" smtClean="0">
                <a:ea typeface="新細明體" pitchFamily="18" charset="-120"/>
              </a:rPr>
              <a:t>：個資盤點是持續性工作，而非做一次就好</a:t>
            </a:r>
            <a:r>
              <a:rPr lang="zh-TW" altLang="en-US" smtClean="0">
                <a:ea typeface="新細明體" pitchFamily="18" charset="-120"/>
              </a:rPr>
              <a:t> </a:t>
            </a:r>
            <a:endParaRPr lang="en-US" altLang="zh-TW" smtClean="0">
              <a:ea typeface="新細明體" pitchFamily="18" charset="-120"/>
            </a:endParaRPr>
          </a:p>
          <a:p>
            <a:r>
              <a:rPr lang="zh-TW" altLang="en-US" smtClean="0">
                <a:ea typeface="新細明體" pitchFamily="18" charset="-120"/>
              </a:rPr>
              <a:t>可透過資安軟體或顧問協助</a:t>
            </a:r>
            <a:endParaRPr lang="en-US" altLang="zh-TW" smtClean="0">
              <a:ea typeface="新細明體" pitchFamily="18" charset="-120"/>
            </a:endParaRPr>
          </a:p>
          <a:p>
            <a:pPr lvl="1"/>
            <a:r>
              <a:rPr lang="zh-TW" altLang="en-US" smtClean="0">
                <a:ea typeface="新細明體" pitchFamily="18" charset="-120"/>
              </a:rPr>
              <a:t>單機版個資檢測工具</a:t>
            </a:r>
            <a:r>
              <a:rPr lang="en-US" altLang="zh-TW" smtClean="0">
                <a:ea typeface="新細明體" pitchFamily="18" charset="-120"/>
              </a:rPr>
              <a:t>(</a:t>
            </a:r>
            <a:r>
              <a:rPr lang="zh-TW" altLang="en-US" smtClean="0">
                <a:ea typeface="新細明體" pitchFamily="18" charset="-120"/>
              </a:rPr>
              <a:t>免費使用</a:t>
            </a:r>
            <a:r>
              <a:rPr lang="en-US" altLang="zh-TW" smtClean="0">
                <a:ea typeface="新細明體" pitchFamily="18" charset="-120"/>
              </a:rPr>
              <a:t>)</a:t>
            </a:r>
            <a:endParaRPr lang="zh-TW" altLang="en-US"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BB1AD4E0-579A-4956-85AE-FA7AC84B317E}" type="slidenum">
              <a:rPr lang="zh-TW" altLang="en-US" smtClean="0"/>
              <a:pPr>
                <a:defRPr/>
              </a:pPr>
              <a:t>22</a:t>
            </a:fld>
            <a:endParaRPr lang="zh-TW"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9" name="Picture 5"/>
          <p:cNvPicPr>
            <a:picLocks noChangeAspect="1" noChangeArrowheads="1"/>
          </p:cNvPicPr>
          <p:nvPr/>
        </p:nvPicPr>
        <p:blipFill>
          <a:blip r:embed="rId2" cstate="print"/>
          <a:srcRect/>
          <a:stretch>
            <a:fillRect/>
          </a:stretch>
        </p:blipFill>
        <p:spPr bwMode="auto">
          <a:xfrm>
            <a:off x="900113" y="1557338"/>
            <a:ext cx="7056437" cy="4929187"/>
          </a:xfrm>
          <a:prstGeom prst="rect">
            <a:avLst/>
          </a:prstGeom>
          <a:noFill/>
          <a:ln w="9525">
            <a:noFill/>
            <a:miter lim="800000"/>
            <a:headEnd/>
            <a:tailEnd/>
          </a:ln>
          <a:effectLst/>
        </p:spPr>
      </p:pic>
      <p:sp>
        <p:nvSpPr>
          <p:cNvPr id="32770" name="Rectangle 2"/>
          <p:cNvSpPr>
            <a:spLocks noGrp="1" noChangeArrowheads="1"/>
          </p:cNvSpPr>
          <p:nvPr>
            <p:ph type="title"/>
          </p:nvPr>
        </p:nvSpPr>
        <p:spPr>
          <a:xfrm>
            <a:off x="250825" y="274638"/>
            <a:ext cx="8642350" cy="777875"/>
          </a:xfrm>
        </p:spPr>
        <p:txBody>
          <a:bodyPr vert="horz" wrap="square" lIns="91440" tIns="45720" rIns="91440" bIns="45720" numCol="1" anchor="t" anchorCtr="0" compatLnSpc="1">
            <a:prstTxWarp prst="textNoShape">
              <a:avLst/>
            </a:prstTxWarp>
            <a:normAutofit/>
          </a:bodyPr>
          <a:lstStyle/>
          <a:p>
            <a:pPr>
              <a:defRPr/>
            </a:pPr>
            <a:r>
              <a:rPr lang="zh-TW" altLang="en-US" b="1" kern="1200" dirty="0" smtClean="0">
                <a:latin typeface="標楷體" pitchFamily="65" charset="-120"/>
                <a:ea typeface="標楷體" pitchFamily="65" charset="-120"/>
              </a:rPr>
              <a:t>善用免費工具個資盤點也能 </a:t>
            </a:r>
            <a:r>
              <a:rPr lang="en-US" altLang="zh-TW" b="1" kern="1200" dirty="0" smtClean="0">
                <a:latin typeface="標楷體" pitchFamily="65" charset="-120"/>
                <a:ea typeface="標楷體" pitchFamily="65" charset="-120"/>
              </a:rPr>
              <a:t>DIY-</a:t>
            </a:r>
            <a:r>
              <a:rPr lang="zh-TW" altLang="en-US" b="1" kern="1200" dirty="0" smtClean="0">
                <a:latin typeface="標楷體" pitchFamily="65" charset="-120"/>
                <a:ea typeface="標楷體" pitchFamily="65" charset="-120"/>
              </a:rPr>
              <a:t>個資檢測工具</a:t>
            </a:r>
          </a:p>
        </p:txBody>
      </p:sp>
      <p:sp>
        <p:nvSpPr>
          <p:cNvPr id="31747" name="矩形 1"/>
          <p:cNvSpPr>
            <a:spLocks noChangeArrowheads="1"/>
          </p:cNvSpPr>
          <p:nvPr/>
        </p:nvSpPr>
        <p:spPr bwMode="auto">
          <a:xfrm>
            <a:off x="1331913" y="1258888"/>
            <a:ext cx="5532437" cy="369887"/>
          </a:xfrm>
          <a:prstGeom prst="rect">
            <a:avLst/>
          </a:prstGeom>
          <a:noFill/>
          <a:ln w="9525">
            <a:noFill/>
            <a:miter lim="800000"/>
            <a:headEnd/>
            <a:tailEnd/>
          </a:ln>
        </p:spPr>
        <p:txBody>
          <a:bodyPr wrap="none">
            <a:spAutoFit/>
          </a:bodyPr>
          <a:lstStyle/>
          <a:p>
            <a:r>
              <a:rPr kumimoji="0" lang="zh-TW" altLang="en-US">
                <a:hlinkClick r:id="rId3"/>
              </a:rPr>
              <a:t>下載位置：</a:t>
            </a:r>
            <a:r>
              <a:rPr kumimoji="0" lang="en-US" altLang="zh-TW">
                <a:hlinkClick r:id="rId3"/>
              </a:rPr>
              <a:t>http://www.cdpa.org.tw/privacyagent.html</a:t>
            </a:r>
            <a:endParaRPr kumimoji="0" lang="zh-TW"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bwMode="auto">
          <a:xfrm>
            <a:off x="457200" y="304800"/>
            <a:ext cx="7772400" cy="914400"/>
          </a:xfrm>
          <a:prstGeom prst="rect">
            <a:avLst/>
          </a:prstGeom>
          <a:noFill/>
          <a:ln>
            <a:miter lim="800000"/>
            <a:headEnd/>
            <a:tailEnd/>
          </a:ln>
        </p:spPr>
        <p:txBody>
          <a:bodyPr/>
          <a:lstStyle/>
          <a:p>
            <a:pPr algn="l">
              <a:lnSpc>
                <a:spcPct val="110000"/>
              </a:lnSpc>
              <a:defRPr/>
            </a:pPr>
            <a:r>
              <a:rPr lang="zh-TW" altLang="en-US" b="1" kern="1200" dirty="0" smtClean="0">
                <a:solidFill>
                  <a:srgbClr val="002060"/>
                </a:solidFill>
                <a:latin typeface="標楷體" pitchFamily="65" charset="-120"/>
                <a:ea typeface="標楷體" pitchFamily="65" charset="-120"/>
              </a:rPr>
              <a:t>單機版個資檢測工具 </a:t>
            </a:r>
            <a:r>
              <a:rPr lang="en-US" altLang="zh-TW" b="1" kern="1200" dirty="0" smtClean="0">
                <a:solidFill>
                  <a:srgbClr val="002060"/>
                </a:solidFill>
                <a:latin typeface="標楷體" pitchFamily="65" charset="-120"/>
                <a:ea typeface="標楷體" pitchFamily="65" charset="-120"/>
              </a:rPr>
              <a:t>(</a:t>
            </a:r>
            <a:r>
              <a:rPr lang="zh-TW" altLang="en-US" b="1" kern="1200" dirty="0" smtClean="0">
                <a:solidFill>
                  <a:srgbClr val="002060"/>
                </a:solidFill>
                <a:latin typeface="標楷體" pitchFamily="65" charset="-120"/>
                <a:ea typeface="標楷體" pitchFamily="65" charset="-120"/>
              </a:rPr>
              <a:t>免費使用</a:t>
            </a:r>
            <a:r>
              <a:rPr lang="en-US" altLang="zh-TW" b="1" kern="1200" dirty="0" smtClean="0">
                <a:solidFill>
                  <a:srgbClr val="002060"/>
                </a:solidFill>
                <a:latin typeface="標楷體" pitchFamily="65" charset="-120"/>
                <a:ea typeface="標楷體" pitchFamily="65" charset="-120"/>
              </a:rPr>
              <a:t>)</a:t>
            </a:r>
          </a:p>
        </p:txBody>
      </p:sp>
      <p:sp>
        <p:nvSpPr>
          <p:cNvPr id="32770" name="Rectangle 3"/>
          <p:cNvSpPr>
            <a:spLocks noGrp="1"/>
          </p:cNvSpPr>
          <p:nvPr>
            <p:ph type="body" idx="4294967295"/>
          </p:nvPr>
        </p:nvSpPr>
        <p:spPr>
          <a:xfrm>
            <a:off x="179388" y="1052513"/>
            <a:ext cx="8424862" cy="865187"/>
          </a:xfrm>
        </p:spPr>
        <p:txBody>
          <a:bodyPr/>
          <a:lstStyle/>
          <a:p>
            <a:pPr>
              <a:buFontTx/>
              <a:buNone/>
            </a:pPr>
            <a:r>
              <a:rPr lang="zh-TW" altLang="en-US" sz="2400" smtClean="0">
                <a:ea typeface="新細明體" pitchFamily="18" charset="-120"/>
              </a:rPr>
              <a:t>系統說明：適合個人電腦執行自我單機個資檢測工作，掃描功能彈性、速度快，個資報表僅供個人查核使用。</a:t>
            </a:r>
          </a:p>
        </p:txBody>
      </p:sp>
      <p:pic>
        <p:nvPicPr>
          <p:cNvPr id="32773" name="Picture 5" descr="PA說明"/>
          <p:cNvPicPr>
            <a:picLocks noChangeAspect="1" noChangeArrowheads="1"/>
          </p:cNvPicPr>
          <p:nvPr/>
        </p:nvPicPr>
        <p:blipFill>
          <a:blip r:embed="rId2" cstate="print"/>
          <a:srcRect/>
          <a:stretch>
            <a:fillRect/>
          </a:stretch>
        </p:blipFill>
        <p:spPr bwMode="auto">
          <a:xfrm>
            <a:off x="1908175" y="1844675"/>
            <a:ext cx="6105525" cy="4772025"/>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idx="4294967295"/>
          </p:nvPr>
        </p:nvSpPr>
        <p:spPr bwMode="auto">
          <a:xfrm>
            <a:off x="457200" y="304800"/>
            <a:ext cx="7772400" cy="914400"/>
          </a:xfrm>
          <a:prstGeom prst="rect">
            <a:avLst/>
          </a:prstGeom>
          <a:noFill/>
          <a:ln>
            <a:miter lim="800000"/>
            <a:headEnd/>
            <a:tailEnd/>
          </a:ln>
        </p:spPr>
        <p:txBody>
          <a:bodyPr/>
          <a:lstStyle/>
          <a:p>
            <a:pPr algn="l">
              <a:lnSpc>
                <a:spcPct val="110000"/>
              </a:lnSpc>
              <a:defRPr/>
            </a:pPr>
            <a:r>
              <a:rPr lang="zh-TW" altLang="en-US" b="1" kern="1200" dirty="0" smtClean="0">
                <a:solidFill>
                  <a:srgbClr val="002060"/>
                </a:solidFill>
                <a:latin typeface="標楷體" pitchFamily="65" charset="-120"/>
                <a:ea typeface="標楷體" pitchFamily="65" charset="-120"/>
              </a:rPr>
              <a:t>使用方式</a:t>
            </a:r>
          </a:p>
        </p:txBody>
      </p:sp>
      <p:sp>
        <p:nvSpPr>
          <p:cNvPr id="33794" name="Rectangle 3"/>
          <p:cNvSpPr>
            <a:spLocks noGrp="1"/>
          </p:cNvSpPr>
          <p:nvPr>
            <p:ph type="body" idx="4294967295"/>
          </p:nvPr>
        </p:nvSpPr>
        <p:spPr>
          <a:xfrm>
            <a:off x="468313" y="1628775"/>
            <a:ext cx="7772400" cy="4114800"/>
          </a:xfrm>
        </p:spPr>
        <p:txBody>
          <a:bodyPr/>
          <a:lstStyle/>
          <a:p>
            <a:pPr>
              <a:buFontTx/>
              <a:buNone/>
            </a:pPr>
            <a:r>
              <a:rPr lang="en-US" altLang="zh-TW" dirty="0" smtClean="0">
                <a:ea typeface="新細明體" pitchFamily="18" charset="-120"/>
              </a:rPr>
              <a:t>1.</a:t>
            </a:r>
            <a:r>
              <a:rPr lang="zh-TW" altLang="en-US" dirty="0" smtClean="0">
                <a:ea typeface="新細明體" pitchFamily="18" charset="-120"/>
              </a:rPr>
              <a:t>下載軟體</a:t>
            </a:r>
            <a:r>
              <a:rPr lang="en-US" altLang="zh-TW" sz="2000" dirty="0" smtClean="0">
                <a:ea typeface="新細明體" pitchFamily="18" charset="-120"/>
              </a:rPr>
              <a:t>(</a:t>
            </a:r>
            <a:r>
              <a:rPr lang="en-US" altLang="zh-TW" sz="2000" dirty="0" smtClean="0">
                <a:ea typeface="新細明體" pitchFamily="18" charset="-120"/>
                <a:hlinkClick r:id="rId2"/>
              </a:rPr>
              <a:t>http://www.cdpa.org.tw/privacyagent.zip</a:t>
            </a:r>
            <a:r>
              <a:rPr lang="en-US" altLang="zh-TW" sz="2000" dirty="0" smtClean="0">
                <a:ea typeface="新細明體" pitchFamily="18" charset="-120"/>
              </a:rPr>
              <a:t>)</a:t>
            </a:r>
            <a:r>
              <a:rPr lang="en-US" altLang="zh-TW" dirty="0" smtClean="0">
                <a:ea typeface="新細明體" pitchFamily="18" charset="-120"/>
              </a:rPr>
              <a:t/>
            </a:r>
            <a:br>
              <a:rPr lang="en-US" altLang="zh-TW" dirty="0" smtClean="0">
                <a:ea typeface="新細明體" pitchFamily="18" charset="-120"/>
              </a:rPr>
            </a:br>
            <a:endParaRPr lang="en-US" altLang="zh-TW" dirty="0" smtClean="0">
              <a:ea typeface="新細明體" pitchFamily="18" charset="-120"/>
            </a:endParaRPr>
          </a:p>
          <a:p>
            <a:pPr>
              <a:buFontTx/>
              <a:buNone/>
            </a:pPr>
            <a:r>
              <a:rPr lang="en-US" altLang="zh-TW" dirty="0" smtClean="0">
                <a:ea typeface="新細明體" pitchFamily="18" charset="-120"/>
              </a:rPr>
              <a:t>2.</a:t>
            </a:r>
            <a:r>
              <a:rPr lang="zh-TW" altLang="en-US" dirty="0" smtClean="0">
                <a:ea typeface="新細明體" pitchFamily="18" charset="-120"/>
              </a:rPr>
              <a:t>解壓縮後，點選</a:t>
            </a:r>
            <a:r>
              <a:rPr lang="en-US" altLang="zh-TW" dirty="0" smtClean="0">
                <a:ea typeface="新細明體" pitchFamily="18" charset="-120"/>
              </a:rPr>
              <a:t>privacyagent.exe</a:t>
            </a:r>
            <a:br>
              <a:rPr lang="en-US" altLang="zh-TW" dirty="0" smtClean="0">
                <a:ea typeface="新細明體" pitchFamily="18" charset="-120"/>
              </a:rPr>
            </a:br>
            <a:endParaRPr lang="en-US" altLang="zh-TW" dirty="0" smtClean="0">
              <a:ea typeface="新細明體" pitchFamily="18" charset="-120"/>
            </a:endParaRPr>
          </a:p>
          <a:p>
            <a:pPr>
              <a:buFontTx/>
              <a:buNone/>
            </a:pPr>
            <a:r>
              <a:rPr lang="en-US" altLang="zh-TW" dirty="0" smtClean="0">
                <a:ea typeface="新細明體" pitchFamily="18" charset="-120"/>
              </a:rPr>
              <a:t>3.</a:t>
            </a:r>
            <a:r>
              <a:rPr lang="zh-TW" altLang="en-US" dirty="0" smtClean="0">
                <a:ea typeface="新細明體" pitchFamily="18" charset="-120"/>
              </a:rPr>
              <a:t>進入個資掃描步驟。</a:t>
            </a:r>
            <a:br>
              <a:rPr lang="zh-TW" altLang="en-US" dirty="0" smtClean="0">
                <a:ea typeface="新細明體" pitchFamily="18" charset="-120"/>
              </a:rPr>
            </a:br>
            <a:endParaRPr lang="zh-TW" altLang="en-US" dirty="0" smtClean="0">
              <a:ea typeface="新細明體" pitchFamily="18" charset="-120"/>
            </a:endParaRPr>
          </a:p>
          <a:p>
            <a:pPr>
              <a:buFontTx/>
              <a:buNone/>
            </a:pPr>
            <a:r>
              <a:rPr lang="en-US" altLang="zh-TW" dirty="0" smtClean="0">
                <a:ea typeface="新細明體" pitchFamily="18" charset="-120"/>
              </a:rPr>
              <a:t>4.</a:t>
            </a:r>
            <a:r>
              <a:rPr lang="zh-TW" altLang="en-US" dirty="0" smtClean="0">
                <a:ea typeface="新細明體" pitchFamily="18" charset="-120"/>
              </a:rPr>
              <a:t>顯示個資掃描結果。</a:t>
            </a:r>
            <a:endParaRPr lang="en-US" altLang="zh-TW" dirty="0" smtClean="0">
              <a:ea typeface="新細明體" pitchFamily="18" charset="-12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單機版個資檢測工具的使用流程</a:t>
            </a:r>
          </a:p>
        </p:txBody>
      </p:sp>
      <p:sp>
        <p:nvSpPr>
          <p:cNvPr id="4" name="投影片編號版面配置區 3"/>
          <p:cNvSpPr>
            <a:spLocks noGrp="1"/>
          </p:cNvSpPr>
          <p:nvPr>
            <p:ph type="sldNum" sz="quarter" idx="12"/>
          </p:nvPr>
        </p:nvSpPr>
        <p:spPr/>
        <p:txBody>
          <a:bodyPr/>
          <a:lstStyle/>
          <a:p>
            <a:pPr>
              <a:defRPr/>
            </a:pPr>
            <a:fld id="{C2F93308-FAC9-4C50-B810-C85E4B05B9BD}" type="slidenum">
              <a:rPr lang="zh-TW" altLang="en-US" smtClean="0"/>
              <a:pPr>
                <a:defRPr/>
              </a:pPr>
              <a:t>26</a:t>
            </a:fld>
            <a:endParaRPr lang="zh-TW" altLang="en-US" dirty="0"/>
          </a:p>
        </p:txBody>
      </p:sp>
      <p:sp>
        <p:nvSpPr>
          <p:cNvPr id="34821" name="AutoShape 5"/>
          <p:cNvSpPr>
            <a:spLocks noChangeArrowheads="1"/>
          </p:cNvSpPr>
          <p:nvPr/>
        </p:nvSpPr>
        <p:spPr bwMode="auto">
          <a:xfrm>
            <a:off x="5724128" y="1630685"/>
            <a:ext cx="3168105" cy="649287"/>
          </a:xfrm>
          <a:prstGeom prst="flowChartAlternateProcess">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pPr algn="ctr"/>
            <a:r>
              <a:rPr lang="zh-TW" altLang="en-US" dirty="0"/>
              <a:t>步驟</a:t>
            </a:r>
            <a:r>
              <a:rPr lang="en-US" altLang="zh-TW" dirty="0"/>
              <a:t>1</a:t>
            </a:r>
            <a:r>
              <a:rPr lang="zh-TW" altLang="en-US" dirty="0"/>
              <a:t>：選擇掃描路徑</a:t>
            </a:r>
            <a:r>
              <a:rPr lang="zh-TW" altLang="en-US" dirty="0" smtClean="0"/>
              <a:t>，</a:t>
            </a:r>
            <a:endParaRPr lang="en-US" altLang="zh-TW" dirty="0" smtClean="0"/>
          </a:p>
          <a:p>
            <a:pPr algn="ctr"/>
            <a:r>
              <a:rPr lang="zh-TW" altLang="en-US" dirty="0" smtClean="0"/>
              <a:t>可</a:t>
            </a:r>
            <a:r>
              <a:rPr lang="zh-TW" altLang="en-US" dirty="0"/>
              <a:t>勾選需檢測之目錄</a:t>
            </a:r>
          </a:p>
        </p:txBody>
      </p:sp>
      <p:sp>
        <p:nvSpPr>
          <p:cNvPr id="34822" name="AutoShape 6"/>
          <p:cNvSpPr>
            <a:spLocks noChangeArrowheads="1"/>
          </p:cNvSpPr>
          <p:nvPr/>
        </p:nvSpPr>
        <p:spPr bwMode="auto">
          <a:xfrm>
            <a:off x="5724128" y="3068960"/>
            <a:ext cx="3168105" cy="649287"/>
          </a:xfrm>
          <a:prstGeom prst="flowChartAlternateProcess">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pPr algn="ctr"/>
            <a:r>
              <a:rPr lang="zh-TW" altLang="en-US" dirty="0"/>
              <a:t>步驟</a:t>
            </a:r>
            <a:r>
              <a:rPr lang="en-US" altLang="zh-TW" dirty="0"/>
              <a:t>2</a:t>
            </a:r>
            <a:r>
              <a:rPr lang="zh-TW" altLang="en-US" dirty="0"/>
              <a:t>：選擇掃描檔案類型</a:t>
            </a:r>
          </a:p>
        </p:txBody>
      </p:sp>
      <p:sp>
        <p:nvSpPr>
          <p:cNvPr id="34823" name="AutoShape 7"/>
          <p:cNvSpPr>
            <a:spLocks noChangeArrowheads="1"/>
          </p:cNvSpPr>
          <p:nvPr/>
        </p:nvSpPr>
        <p:spPr bwMode="auto">
          <a:xfrm>
            <a:off x="5724128" y="4437385"/>
            <a:ext cx="3168105" cy="649287"/>
          </a:xfrm>
          <a:prstGeom prst="flowChartAlternateProcess">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pPr algn="ctr"/>
            <a:r>
              <a:rPr lang="zh-TW" altLang="en-US" dirty="0"/>
              <a:t>步驟</a:t>
            </a:r>
            <a:r>
              <a:rPr lang="en-US" altLang="zh-TW" dirty="0"/>
              <a:t>3</a:t>
            </a:r>
            <a:r>
              <a:rPr lang="zh-TW" altLang="en-US" dirty="0"/>
              <a:t>：啟動掃描並</a:t>
            </a:r>
            <a:r>
              <a:rPr lang="zh-TW" altLang="en-US" dirty="0" smtClean="0"/>
              <a:t>取得</a:t>
            </a:r>
            <a:endParaRPr lang="en-US" altLang="zh-TW" dirty="0" smtClean="0"/>
          </a:p>
          <a:p>
            <a:pPr algn="ctr"/>
            <a:r>
              <a:rPr lang="zh-TW" altLang="en-US" dirty="0" smtClean="0"/>
              <a:t>掃描</a:t>
            </a:r>
            <a:r>
              <a:rPr lang="zh-TW" altLang="en-US" dirty="0"/>
              <a:t>報告</a:t>
            </a:r>
            <a:r>
              <a:rPr lang="en-US" altLang="zh-TW" dirty="0"/>
              <a:t>(PDF</a:t>
            </a:r>
            <a:r>
              <a:rPr lang="zh-TW" altLang="en-US" dirty="0"/>
              <a:t>格式</a:t>
            </a:r>
            <a:r>
              <a:rPr lang="en-US" altLang="zh-TW" dirty="0"/>
              <a:t>)</a:t>
            </a:r>
          </a:p>
        </p:txBody>
      </p:sp>
      <p:sp>
        <p:nvSpPr>
          <p:cNvPr id="34826" name="AutoShape 10"/>
          <p:cNvSpPr>
            <a:spLocks noChangeArrowheads="1"/>
          </p:cNvSpPr>
          <p:nvPr/>
        </p:nvSpPr>
        <p:spPr bwMode="auto">
          <a:xfrm>
            <a:off x="7164660" y="2494285"/>
            <a:ext cx="647700" cy="431800"/>
          </a:xfrm>
          <a:prstGeom prst="downArrow">
            <a:avLst>
              <a:gd name="adj1" fmla="val 50000"/>
              <a:gd name="adj2" fmla="val 25000"/>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endParaRPr lang="zh-TW" altLang="en-US"/>
          </a:p>
        </p:txBody>
      </p:sp>
      <p:sp>
        <p:nvSpPr>
          <p:cNvPr id="34827" name="AutoShape 11"/>
          <p:cNvSpPr>
            <a:spLocks noChangeArrowheads="1"/>
          </p:cNvSpPr>
          <p:nvPr/>
        </p:nvSpPr>
        <p:spPr bwMode="auto">
          <a:xfrm>
            <a:off x="7164660" y="3862710"/>
            <a:ext cx="647700" cy="431800"/>
          </a:xfrm>
          <a:prstGeom prst="downArrow">
            <a:avLst>
              <a:gd name="adj1" fmla="val 50000"/>
              <a:gd name="adj2" fmla="val 25000"/>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wrap="none" anchor="ctr"/>
          <a:lstStyle/>
          <a:p>
            <a:endParaRPr lang="zh-TW" altLang="en-US"/>
          </a:p>
        </p:txBody>
      </p:sp>
      <p:sp>
        <p:nvSpPr>
          <p:cNvPr id="11" name="Rectangle 3"/>
          <p:cNvSpPr txBox="1">
            <a:spLocks/>
          </p:cNvSpPr>
          <p:nvPr/>
        </p:nvSpPr>
        <p:spPr bwMode="auto">
          <a:xfrm>
            <a:off x="468313" y="1628774"/>
            <a:ext cx="3167583" cy="45365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Clr>
                <a:schemeClr val="hlink"/>
              </a:buClr>
              <a:buFont typeface="Arial" pitchFamily="34" charset="0"/>
              <a:buChar char="•"/>
            </a:pPr>
            <a:r>
              <a:rPr lang="zh-TW" altLang="en-US" sz="2000" b="1" kern="0" dirty="0" smtClean="0">
                <a:latin typeface="+mn-lt"/>
                <a:ea typeface="新細明體" pitchFamily="18" charset="-120"/>
              </a:rPr>
              <a:t>第一步 選擇掃描路徑：此處可勾選需檢測的目錄。</a:t>
            </a:r>
            <a:endParaRPr lang="en-US" altLang="zh-TW" sz="2000" b="1" kern="0" dirty="0" smtClean="0">
              <a:latin typeface="+mn-lt"/>
              <a:ea typeface="新細明體" pitchFamily="18" charset="-120"/>
            </a:endParaRPr>
          </a:p>
          <a:p>
            <a:pPr marL="342900" lvl="0" indent="-342900" eaLnBrk="0" hangingPunct="0">
              <a:spcBef>
                <a:spcPct val="20000"/>
              </a:spcBef>
              <a:buClr>
                <a:schemeClr val="hlink"/>
              </a:buClr>
              <a:buFont typeface="Arial" pitchFamily="34" charset="0"/>
              <a:buChar char="•"/>
            </a:pPr>
            <a:endParaRPr lang="zh-TW" altLang="en-US" sz="2000" b="1" kern="0" dirty="0" smtClean="0">
              <a:latin typeface="+mn-lt"/>
              <a:ea typeface="新細明體" pitchFamily="18" charset="-120"/>
            </a:endParaRPr>
          </a:p>
          <a:p>
            <a:pPr marL="342900" lvl="0" indent="-342900" eaLnBrk="0" hangingPunct="0">
              <a:spcBef>
                <a:spcPct val="20000"/>
              </a:spcBef>
              <a:buClr>
                <a:schemeClr val="hlink"/>
              </a:buClr>
              <a:buFont typeface="Arial" pitchFamily="34" charset="0"/>
              <a:buChar char="•"/>
            </a:pPr>
            <a:r>
              <a:rPr lang="zh-TW" altLang="en-US" sz="2000" b="1" kern="0" dirty="0" smtClean="0">
                <a:latin typeface="+mn-lt"/>
                <a:ea typeface="新細明體" pitchFamily="18" charset="-120"/>
              </a:rPr>
              <a:t>第二步 選擇掃描檔案類型：可自定需掃描檔案的類型。</a:t>
            </a:r>
            <a:endParaRPr lang="en-US" altLang="zh-TW" sz="2000" b="1" kern="0" dirty="0" smtClean="0">
              <a:latin typeface="+mn-lt"/>
              <a:ea typeface="新細明體" pitchFamily="18" charset="-120"/>
            </a:endParaRPr>
          </a:p>
          <a:p>
            <a:pPr marL="342900" lvl="0" indent="-342900" eaLnBrk="0" hangingPunct="0">
              <a:spcBef>
                <a:spcPct val="20000"/>
              </a:spcBef>
              <a:buClr>
                <a:schemeClr val="hlink"/>
              </a:buClr>
              <a:buFont typeface="Arial" pitchFamily="34" charset="0"/>
              <a:buChar char="•"/>
            </a:pPr>
            <a:endParaRPr lang="zh-TW" altLang="en-US" sz="2000" b="1" kern="0" dirty="0" smtClean="0">
              <a:latin typeface="+mn-lt"/>
              <a:ea typeface="新細明體" pitchFamily="18" charset="-120"/>
            </a:endParaRPr>
          </a:p>
          <a:p>
            <a:pPr marL="342900" lvl="0" indent="-342900" eaLnBrk="0" hangingPunct="0">
              <a:spcBef>
                <a:spcPct val="20000"/>
              </a:spcBef>
              <a:buClr>
                <a:schemeClr val="hlink"/>
              </a:buClr>
              <a:buFont typeface="Arial" pitchFamily="34" charset="0"/>
              <a:buChar char="•"/>
            </a:pPr>
            <a:r>
              <a:rPr lang="zh-TW" altLang="en-US" sz="2000" b="1" kern="0" dirty="0" smtClean="0">
                <a:latin typeface="+mn-lt"/>
                <a:ea typeface="新細明體" pitchFamily="18" charset="-120"/>
              </a:rPr>
              <a:t>第三步 啟動 ： 掃描檢測完畢後會跳出視窗，可立即取得</a:t>
            </a:r>
            <a:r>
              <a:rPr lang="en-US" altLang="zh-TW" sz="2000" b="1" kern="0" dirty="0" smtClean="0">
                <a:latin typeface="+mn-lt"/>
                <a:ea typeface="新細明體" pitchFamily="18" charset="-120"/>
              </a:rPr>
              <a:t>PDF</a:t>
            </a:r>
            <a:r>
              <a:rPr lang="zh-TW" altLang="en-US" sz="2000" b="1" kern="0" dirty="0" smtClean="0">
                <a:latin typeface="+mn-lt"/>
                <a:ea typeface="新細明體" pitchFamily="18" charset="-120"/>
              </a:rPr>
              <a:t>檢測報告檔案。</a:t>
            </a:r>
          </a:p>
        </p:txBody>
      </p:sp>
      <p:pic>
        <p:nvPicPr>
          <p:cNvPr id="1026" name="Picture 2"/>
          <p:cNvPicPr>
            <a:picLocks noChangeAspect="1" noChangeArrowheads="1"/>
          </p:cNvPicPr>
          <p:nvPr/>
        </p:nvPicPr>
        <p:blipFill>
          <a:blip r:embed="rId2" cstate="print"/>
          <a:srcRect/>
          <a:stretch>
            <a:fillRect/>
          </a:stretch>
        </p:blipFill>
        <p:spPr bwMode="auto">
          <a:xfrm>
            <a:off x="4067944" y="1412776"/>
            <a:ext cx="1362695" cy="135501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635896" y="3068960"/>
            <a:ext cx="2088232" cy="68999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563888" y="4437112"/>
            <a:ext cx="2088232" cy="607927"/>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4" name="Picture 6"/>
          <p:cNvPicPr>
            <a:picLocks noChangeAspect="1" noChangeArrowheads="1"/>
          </p:cNvPicPr>
          <p:nvPr/>
        </p:nvPicPr>
        <p:blipFill>
          <a:blip r:embed="rId2" cstate="print"/>
          <a:srcRect/>
          <a:stretch>
            <a:fillRect/>
          </a:stretch>
        </p:blipFill>
        <p:spPr bwMode="auto">
          <a:xfrm>
            <a:off x="250825" y="1412875"/>
            <a:ext cx="4867275" cy="3092450"/>
          </a:xfrm>
          <a:prstGeom prst="rect">
            <a:avLst/>
          </a:prstGeom>
          <a:noFill/>
          <a:ln w="9525">
            <a:noFill/>
            <a:miter lim="800000"/>
            <a:headEnd/>
            <a:tailEnd/>
          </a:ln>
          <a:effectLst/>
        </p:spPr>
      </p:pic>
      <p:sp>
        <p:nvSpPr>
          <p:cNvPr id="37889" name="Rectangle 2"/>
          <p:cNvSpPr>
            <a:spLocks noGrp="1" noChangeArrowheads="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個資檢測工具 </a:t>
            </a:r>
            <a:r>
              <a:rPr lang="en-US" altLang="zh-TW" b="1" kern="1200" dirty="0" smtClean="0">
                <a:latin typeface="標楷體" pitchFamily="65" charset="-120"/>
                <a:ea typeface="標楷體" pitchFamily="65" charset="-120"/>
              </a:rPr>
              <a:t>– </a:t>
            </a:r>
            <a:r>
              <a:rPr lang="zh-TW" altLang="en-US" b="1" kern="1200" dirty="0" smtClean="0">
                <a:latin typeface="標楷體" pitchFamily="65" charset="-120"/>
                <a:ea typeface="標楷體" pitchFamily="65" charset="-120"/>
              </a:rPr>
              <a:t>操作步驟</a:t>
            </a:r>
          </a:p>
        </p:txBody>
      </p:sp>
      <p:sp>
        <p:nvSpPr>
          <p:cNvPr id="37892" name="Rectangle 6"/>
          <p:cNvSpPr>
            <a:spLocks noChangeArrowheads="1"/>
          </p:cNvSpPr>
          <p:nvPr/>
        </p:nvSpPr>
        <p:spPr bwMode="auto">
          <a:xfrm>
            <a:off x="1763713" y="3573463"/>
            <a:ext cx="914400" cy="381000"/>
          </a:xfrm>
          <a:prstGeom prst="rect">
            <a:avLst/>
          </a:prstGeom>
          <a:noFill/>
          <a:ln w="19050" algn="ctr">
            <a:solidFill>
              <a:srgbClr val="FF0000"/>
            </a:solidFill>
            <a:miter lim="800000"/>
            <a:headEnd/>
            <a:tailEnd/>
          </a:ln>
        </p:spPr>
        <p:txBody>
          <a:bodyPr wrap="none" anchor="ctr"/>
          <a:lstStyle/>
          <a:p>
            <a:endParaRPr kumimoji="0" lang="zh-TW" altLang="en-US"/>
          </a:p>
        </p:txBody>
      </p:sp>
      <p:pic>
        <p:nvPicPr>
          <p:cNvPr id="37895" name="Picture 7" descr="PA說明"/>
          <p:cNvPicPr>
            <a:picLocks noChangeAspect="1" noChangeArrowheads="1"/>
          </p:cNvPicPr>
          <p:nvPr/>
        </p:nvPicPr>
        <p:blipFill>
          <a:blip r:embed="rId3" cstate="print"/>
          <a:srcRect/>
          <a:stretch>
            <a:fillRect/>
          </a:stretch>
        </p:blipFill>
        <p:spPr bwMode="auto">
          <a:xfrm>
            <a:off x="2771775" y="1916113"/>
            <a:ext cx="5867400" cy="4586287"/>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主選單</a:t>
            </a:r>
            <a:r>
              <a:rPr lang="en-US" altLang="zh-TW" b="1" kern="1200" dirty="0" smtClean="0">
                <a:latin typeface="標楷體" pitchFamily="65" charset="-120"/>
                <a:ea typeface="標楷體" pitchFamily="65" charset="-120"/>
                <a:sym typeface="Wingdings" pitchFamily="2" charset="2"/>
              </a:rPr>
              <a:t></a:t>
            </a:r>
            <a:r>
              <a:rPr lang="zh-TW" altLang="en-US" b="1" kern="1200" dirty="0" smtClean="0">
                <a:latin typeface="標楷體" pitchFamily="65" charset="-120"/>
                <a:ea typeface="標楷體" pitchFamily="65" charset="-120"/>
                <a:sym typeface="Wingdings" pitchFamily="2" charset="2"/>
              </a:rPr>
              <a:t>點選登入</a:t>
            </a:r>
            <a:endParaRPr lang="zh-TW" altLang="en-US" b="1" kern="1200" dirty="0" smtClean="0">
              <a:latin typeface="標楷體" pitchFamily="65" charset="-120"/>
              <a:ea typeface="標楷體" pitchFamily="65" charset="-120"/>
            </a:endParaRPr>
          </a:p>
        </p:txBody>
      </p:sp>
      <p:sp>
        <p:nvSpPr>
          <p:cNvPr id="19459" name="投影片編號版面配置區 3"/>
          <p:cNvSpPr>
            <a:spLocks noGrp="1"/>
          </p:cNvSpPr>
          <p:nvPr>
            <p:ph type="sldNum" sz="quarter" idx="12"/>
          </p:nvPr>
        </p:nvSpPr>
        <p:spPr/>
        <p:txBody>
          <a:bodyPr/>
          <a:lstStyle/>
          <a:p>
            <a:pPr>
              <a:defRPr/>
            </a:pPr>
            <a:fld id="{2D4F85C6-3FA5-47A1-AB90-188B6746EC4F}" type="slidenum">
              <a:rPr lang="zh-TW" altLang="en-US" smtClean="0"/>
              <a:pPr>
                <a:defRPr/>
              </a:pPr>
              <a:t>28</a:t>
            </a:fld>
            <a:endParaRPr lang="en-US" altLang="zh-TW" smtClean="0"/>
          </a:p>
        </p:txBody>
      </p:sp>
      <p:pic>
        <p:nvPicPr>
          <p:cNvPr id="38915" name="Picture 3"/>
          <p:cNvPicPr>
            <a:picLocks noChangeAspect="1" noChangeArrowheads="1"/>
          </p:cNvPicPr>
          <p:nvPr/>
        </p:nvPicPr>
        <p:blipFill>
          <a:blip r:embed="rId2" cstate="print"/>
          <a:srcRect/>
          <a:stretch>
            <a:fillRect/>
          </a:stretch>
        </p:blipFill>
        <p:spPr bwMode="auto">
          <a:xfrm>
            <a:off x="900113" y="1196975"/>
            <a:ext cx="7362825" cy="5037138"/>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選擇掃描路徑</a:t>
            </a:r>
            <a:r>
              <a:rPr lang="en-US" altLang="zh-TW" b="1" kern="1200" dirty="0" smtClean="0">
                <a:latin typeface="標楷體" pitchFamily="65" charset="-120"/>
                <a:ea typeface="標楷體" pitchFamily="65" charset="-120"/>
                <a:sym typeface="Wingdings" pitchFamily="2" charset="2"/>
              </a:rPr>
              <a:t></a:t>
            </a:r>
            <a:r>
              <a:rPr lang="zh-TW" altLang="en-US" b="1" kern="1200" dirty="0" smtClean="0">
                <a:latin typeface="標楷體" pitchFamily="65" charset="-120"/>
                <a:ea typeface="標楷體" pitchFamily="65" charset="-120"/>
                <a:sym typeface="Wingdings" pitchFamily="2" charset="2"/>
              </a:rPr>
              <a:t>可選磁碟或資料夾</a:t>
            </a:r>
            <a:endParaRPr lang="zh-TW" altLang="en-US" b="1" kern="1200" dirty="0" smtClean="0">
              <a:latin typeface="標楷體" pitchFamily="65" charset="-120"/>
              <a:ea typeface="標楷體" pitchFamily="65" charset="-120"/>
            </a:endParaRPr>
          </a:p>
        </p:txBody>
      </p:sp>
      <p:sp>
        <p:nvSpPr>
          <p:cNvPr id="20483" name="投影片編號版面配置區 3"/>
          <p:cNvSpPr>
            <a:spLocks noGrp="1"/>
          </p:cNvSpPr>
          <p:nvPr>
            <p:ph type="sldNum" sz="quarter" idx="12"/>
          </p:nvPr>
        </p:nvSpPr>
        <p:spPr/>
        <p:txBody>
          <a:bodyPr/>
          <a:lstStyle/>
          <a:p>
            <a:pPr>
              <a:defRPr/>
            </a:pPr>
            <a:fld id="{7D5F31D0-05C9-40E1-8D34-0ABB224043F3}" type="slidenum">
              <a:rPr lang="zh-TW" altLang="en-US" smtClean="0"/>
              <a:pPr>
                <a:defRPr/>
              </a:pPr>
              <a:t>29</a:t>
            </a:fld>
            <a:endParaRPr lang="en-US" altLang="zh-TW" smtClean="0"/>
          </a:p>
        </p:txBody>
      </p:sp>
      <p:pic>
        <p:nvPicPr>
          <p:cNvPr id="39943" name="Picture 7"/>
          <p:cNvPicPr>
            <a:picLocks noChangeAspect="1" noChangeArrowheads="1"/>
          </p:cNvPicPr>
          <p:nvPr/>
        </p:nvPicPr>
        <p:blipFill>
          <a:blip r:embed="rId2" cstate="print"/>
          <a:srcRect/>
          <a:stretch>
            <a:fillRect/>
          </a:stretch>
        </p:blipFill>
        <p:spPr bwMode="auto">
          <a:xfrm>
            <a:off x="971550" y="1412875"/>
            <a:ext cx="7096125" cy="4914900"/>
          </a:xfrm>
          <a:prstGeom prst="rect">
            <a:avLst/>
          </a:prstGeom>
          <a:noFill/>
          <a:ln w="9525">
            <a:noFill/>
            <a:miter lim="800000"/>
            <a:headEnd/>
            <a:tailEnd/>
          </a:ln>
          <a:effectLst/>
        </p:spPr>
      </p:pic>
      <p:sp>
        <p:nvSpPr>
          <p:cNvPr id="39944" name="Rectangle 8"/>
          <p:cNvSpPr>
            <a:spLocks noChangeArrowheads="1"/>
          </p:cNvSpPr>
          <p:nvPr/>
        </p:nvSpPr>
        <p:spPr bwMode="auto">
          <a:xfrm>
            <a:off x="1331913" y="2205038"/>
            <a:ext cx="1439862" cy="1079500"/>
          </a:xfrm>
          <a:prstGeom prst="rect">
            <a:avLst/>
          </a:prstGeom>
          <a:noFill/>
          <a:ln w="19050">
            <a:solidFill>
              <a:srgbClr val="FF0000"/>
            </a:solidFill>
            <a:miter lim="800000"/>
            <a:headEnd/>
            <a:tailEnd/>
          </a:ln>
          <a:effectLst>
            <a:prstShdw prst="shdw17" dist="17961" dir="2700000">
              <a:srgbClr val="FF0000">
                <a:gamma/>
                <a:shade val="60000"/>
                <a:invGamma/>
              </a:srgbClr>
            </a:prstShdw>
          </a:effectLst>
        </p:spPr>
        <p:txBody>
          <a:bodyPr wrap="none" anchor="ctr"/>
          <a:lstStyle/>
          <a:p>
            <a:endParaRPr lang="zh-TW"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0825" y="274638"/>
            <a:ext cx="8642350" cy="777875"/>
          </a:xfrm>
        </p:spPr>
        <p:txBody>
          <a:bodyPr/>
          <a:lstStyle/>
          <a:p>
            <a:r>
              <a:rPr lang="zh-TW" altLang="en-US" b="1" dirty="0" smtClean="0">
                <a:latin typeface="標楷體" pitchFamily="65" charset="-120"/>
                <a:ea typeface="標楷體" pitchFamily="65" charset="-120"/>
              </a:rPr>
              <a:t>中華民國資料保護協會 簡介</a:t>
            </a:r>
            <a:r>
              <a:rPr lang="zh-TW" altLang="en-US" dirty="0" smtClean="0"/>
              <a:t>	</a:t>
            </a:r>
          </a:p>
        </p:txBody>
      </p:sp>
      <p:sp>
        <p:nvSpPr>
          <p:cNvPr id="6147" name="Rectangle 3"/>
          <p:cNvSpPr>
            <a:spLocks noGrp="1" noChangeArrowheads="1"/>
          </p:cNvSpPr>
          <p:nvPr>
            <p:ph type="body" idx="1"/>
          </p:nvPr>
        </p:nvSpPr>
        <p:spPr>
          <a:xfrm>
            <a:off x="334963" y="1196975"/>
            <a:ext cx="8229600" cy="4525963"/>
          </a:xfrm>
        </p:spPr>
        <p:txBody>
          <a:bodyPr/>
          <a:lstStyle/>
          <a:p>
            <a:pPr marL="457200" indent="-457200">
              <a:lnSpc>
                <a:spcPct val="150000"/>
              </a:lnSpc>
            </a:pPr>
            <a:r>
              <a:rPr lang="zh-TW" altLang="en-US" dirty="0" smtClean="0">
                <a:solidFill>
                  <a:srgbClr val="0070C0"/>
                </a:solidFill>
                <a:latin typeface="微軟正黑體" pitchFamily="34" charset="-120"/>
                <a:ea typeface="微軟正黑體" pitchFamily="34" charset="-120"/>
              </a:rPr>
              <a:t>成立宗旨</a:t>
            </a:r>
          </a:p>
          <a:p>
            <a:pPr marL="457200" indent="-457200">
              <a:buFont typeface="Wingdings" pitchFamily="2" charset="2"/>
              <a:buNone/>
            </a:pPr>
            <a:r>
              <a:rPr lang="zh-TW" altLang="en-US" sz="2000" b="1" dirty="0" smtClean="0">
                <a:solidFill>
                  <a:schemeClr val="tx2"/>
                </a:solidFill>
                <a:latin typeface="微軟正黑體" pitchFamily="34" charset="-120"/>
                <a:ea typeface="微軟正黑體" pitchFamily="34" charset="-120"/>
              </a:rPr>
              <a:t>一、推廣資料安全與資料保護觀念。</a:t>
            </a:r>
          </a:p>
          <a:p>
            <a:pPr marL="457200" indent="-457200">
              <a:buFont typeface="Wingdings" pitchFamily="2" charset="2"/>
              <a:buNone/>
            </a:pPr>
            <a:r>
              <a:rPr lang="zh-TW" altLang="en-US" sz="2000" b="1" dirty="0" smtClean="0">
                <a:solidFill>
                  <a:schemeClr val="tx2"/>
                </a:solidFill>
                <a:latin typeface="微軟正黑體" pitchFamily="34" charset="-120"/>
                <a:ea typeface="微軟正黑體" pitchFamily="34" charset="-120"/>
              </a:rPr>
              <a:t>二、落實資料備份、保護、管理政策。</a:t>
            </a:r>
          </a:p>
          <a:p>
            <a:pPr marL="457200" indent="-457200">
              <a:buFont typeface="Wingdings" pitchFamily="2" charset="2"/>
              <a:buNone/>
            </a:pPr>
            <a:r>
              <a:rPr lang="zh-TW" altLang="en-US" sz="2000" b="1" dirty="0" smtClean="0">
                <a:solidFill>
                  <a:schemeClr val="tx2"/>
                </a:solidFill>
                <a:latin typeface="微軟正黑體" pitchFamily="34" charset="-120"/>
                <a:ea typeface="微軟正黑體" pitchFamily="34" charset="-120"/>
              </a:rPr>
              <a:t>三、協助各界提升資料安全等級。</a:t>
            </a:r>
          </a:p>
          <a:p>
            <a:pPr marL="457200" indent="-457200">
              <a:buFont typeface="Wingdings" pitchFamily="2" charset="2"/>
              <a:buNone/>
            </a:pPr>
            <a:r>
              <a:rPr lang="zh-TW" altLang="en-US" sz="2000" b="1" dirty="0" smtClean="0">
                <a:solidFill>
                  <a:schemeClr val="tx2"/>
                </a:solidFill>
                <a:latin typeface="微軟正黑體" pitchFamily="34" charset="-120"/>
                <a:ea typeface="微軟正黑體" pitchFamily="34" charset="-120"/>
              </a:rPr>
              <a:t>四、促進資料安全之產、學、研合作，提升軟體品質與技術水準。</a:t>
            </a:r>
          </a:p>
          <a:p>
            <a:pPr marL="457200" indent="-457200">
              <a:buFont typeface="Wingdings" pitchFamily="2" charset="2"/>
              <a:buNone/>
            </a:pPr>
            <a:r>
              <a:rPr lang="zh-TW" altLang="en-US" sz="2000" b="1" dirty="0" smtClean="0">
                <a:solidFill>
                  <a:schemeClr val="tx2"/>
                </a:solidFill>
                <a:latin typeface="微軟正黑體" pitchFamily="34" charset="-120"/>
                <a:ea typeface="微軟正黑體" pitchFamily="34" charset="-120"/>
              </a:rPr>
              <a:t>五、推動資安領域國內、外交流活動，促成資安發展健全環境。</a:t>
            </a:r>
            <a:r>
              <a:rPr lang="zh-TW" altLang="en-US" sz="3600" dirty="0" smtClean="0"/>
              <a:t/>
            </a:r>
            <a:br>
              <a:rPr lang="zh-TW" altLang="en-US" sz="3600" dirty="0" smtClean="0"/>
            </a:br>
            <a:r>
              <a:rPr lang="zh-TW" altLang="en-US" sz="3600" dirty="0" smtClean="0"/>
              <a:t/>
            </a:r>
            <a:br>
              <a:rPr lang="zh-TW" altLang="en-US" sz="3600" dirty="0" smtClean="0"/>
            </a:br>
            <a:endParaRPr lang="zh-TW" altLang="en-US" sz="3600" dirty="0" smtClean="0"/>
          </a:p>
        </p:txBody>
      </p:sp>
      <p:pic>
        <p:nvPicPr>
          <p:cNvPr id="63490" name="Picture 2"/>
          <p:cNvPicPr>
            <a:picLocks noChangeAspect="1" noChangeArrowheads="1"/>
          </p:cNvPicPr>
          <p:nvPr/>
        </p:nvPicPr>
        <p:blipFill>
          <a:blip r:embed="rId3" cstate="print"/>
          <a:srcRect/>
          <a:stretch>
            <a:fillRect/>
          </a:stretch>
        </p:blipFill>
        <p:spPr bwMode="auto">
          <a:xfrm>
            <a:off x="3708400" y="3933825"/>
            <a:ext cx="5216525" cy="2659063"/>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6149" name="矩形 1"/>
          <p:cNvSpPr>
            <a:spLocks noChangeArrowheads="1"/>
          </p:cNvSpPr>
          <p:nvPr/>
        </p:nvSpPr>
        <p:spPr bwMode="auto">
          <a:xfrm>
            <a:off x="900113" y="5949950"/>
            <a:ext cx="2830512" cy="400050"/>
          </a:xfrm>
          <a:prstGeom prst="rect">
            <a:avLst/>
          </a:prstGeom>
          <a:noFill/>
          <a:ln w="9525">
            <a:noFill/>
            <a:miter lim="800000"/>
            <a:headEnd/>
            <a:tailEnd/>
          </a:ln>
        </p:spPr>
        <p:txBody>
          <a:bodyPr wrap="none">
            <a:spAutoFit/>
          </a:bodyPr>
          <a:lstStyle/>
          <a:p>
            <a:r>
              <a:rPr lang="en-US" altLang="zh-TW" sz="2000">
                <a:hlinkClick r:id="rId4"/>
              </a:rPr>
              <a:t>http://www.cdpa.org.tw/</a:t>
            </a:r>
            <a:endParaRPr lang="zh-TW" altLang="en-US" sz="20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使用預設檢測 規則</a:t>
            </a:r>
            <a:r>
              <a:rPr lang="en-US" altLang="zh-TW" b="1" kern="1200" dirty="0" smtClean="0">
                <a:latin typeface="標楷體" pitchFamily="65" charset="-120"/>
                <a:ea typeface="標楷體" pitchFamily="65" charset="-120"/>
                <a:sym typeface="Wingdings" pitchFamily="2" charset="2"/>
              </a:rPr>
              <a:t></a:t>
            </a:r>
            <a:r>
              <a:rPr lang="zh-TW" altLang="en-US" b="1" kern="1200" dirty="0" smtClean="0">
                <a:latin typeface="標楷體" pitchFamily="65" charset="-120"/>
                <a:ea typeface="標楷體" pitchFamily="65" charset="-120"/>
                <a:sym typeface="Wingdings" pitchFamily="2" charset="2"/>
              </a:rPr>
              <a:t>開始掃描</a:t>
            </a:r>
            <a:endParaRPr lang="zh-TW" altLang="en-US" b="1" kern="1200" dirty="0" smtClean="0">
              <a:latin typeface="標楷體" pitchFamily="65" charset="-120"/>
              <a:ea typeface="標楷體" pitchFamily="65" charset="-120"/>
            </a:endParaRPr>
          </a:p>
        </p:txBody>
      </p:sp>
      <p:sp>
        <p:nvSpPr>
          <p:cNvPr id="21507" name="投影片編號版面配置區 3"/>
          <p:cNvSpPr>
            <a:spLocks noGrp="1"/>
          </p:cNvSpPr>
          <p:nvPr>
            <p:ph type="sldNum" sz="quarter" idx="12"/>
          </p:nvPr>
        </p:nvSpPr>
        <p:spPr/>
        <p:txBody>
          <a:bodyPr/>
          <a:lstStyle/>
          <a:p>
            <a:pPr>
              <a:defRPr/>
            </a:pPr>
            <a:fld id="{91733477-4265-4D62-B5DD-79EF809AF379}" type="slidenum">
              <a:rPr lang="zh-TW" altLang="en-US" smtClean="0"/>
              <a:pPr>
                <a:defRPr/>
              </a:pPr>
              <a:t>30</a:t>
            </a:fld>
            <a:endParaRPr lang="en-US" altLang="zh-TW" smtClean="0"/>
          </a:p>
        </p:txBody>
      </p:sp>
      <p:pic>
        <p:nvPicPr>
          <p:cNvPr id="40965" name="Picture 5"/>
          <p:cNvPicPr>
            <a:picLocks noChangeAspect="1" noChangeArrowheads="1"/>
          </p:cNvPicPr>
          <p:nvPr/>
        </p:nvPicPr>
        <p:blipFill>
          <a:blip r:embed="rId2" cstate="print"/>
          <a:srcRect/>
          <a:stretch>
            <a:fillRect/>
          </a:stretch>
        </p:blipFill>
        <p:spPr bwMode="auto">
          <a:xfrm>
            <a:off x="1042988" y="1412875"/>
            <a:ext cx="7000875" cy="4848225"/>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讀取檔案</a:t>
            </a:r>
            <a:r>
              <a:rPr lang="en-US" altLang="zh-TW" b="1" kern="1200" dirty="0" smtClean="0">
                <a:latin typeface="標楷體" pitchFamily="65" charset="-120"/>
                <a:ea typeface="標楷體" pitchFamily="65" charset="-120"/>
                <a:sym typeface="Wingdings" pitchFamily="2" charset="2"/>
              </a:rPr>
              <a:t></a:t>
            </a:r>
            <a:r>
              <a:rPr lang="zh-TW" altLang="en-US" b="1" kern="1200" dirty="0" smtClean="0">
                <a:latin typeface="標楷體" pitchFamily="65" charset="-120"/>
                <a:ea typeface="標楷體" pitchFamily="65" charset="-120"/>
                <a:sym typeface="Wingdings" pitchFamily="2" charset="2"/>
              </a:rPr>
              <a:t>掃描檔案個資</a:t>
            </a:r>
            <a:endParaRPr lang="zh-TW" altLang="en-US" b="1" kern="1200" dirty="0" smtClean="0">
              <a:latin typeface="標楷體" pitchFamily="65" charset="-120"/>
              <a:ea typeface="標楷體" pitchFamily="65" charset="-120"/>
            </a:endParaRPr>
          </a:p>
        </p:txBody>
      </p:sp>
      <p:sp>
        <p:nvSpPr>
          <p:cNvPr id="22531" name="投影片編號版面配置區 3"/>
          <p:cNvSpPr>
            <a:spLocks noGrp="1"/>
          </p:cNvSpPr>
          <p:nvPr>
            <p:ph type="sldNum" sz="quarter" idx="12"/>
          </p:nvPr>
        </p:nvSpPr>
        <p:spPr/>
        <p:txBody>
          <a:bodyPr/>
          <a:lstStyle/>
          <a:p>
            <a:pPr>
              <a:defRPr/>
            </a:pPr>
            <a:fld id="{E27231C1-0C5A-4BD2-9E8A-D183D172B48B}" type="slidenum">
              <a:rPr lang="zh-TW" altLang="en-US" smtClean="0"/>
              <a:pPr>
                <a:defRPr/>
              </a:pPr>
              <a:t>31</a:t>
            </a:fld>
            <a:endParaRPr lang="en-US" altLang="zh-TW" smtClean="0"/>
          </a:p>
        </p:txBody>
      </p:sp>
      <p:pic>
        <p:nvPicPr>
          <p:cNvPr id="41989" name="Picture 5"/>
          <p:cNvPicPr>
            <a:picLocks noChangeAspect="1" noChangeArrowheads="1"/>
          </p:cNvPicPr>
          <p:nvPr/>
        </p:nvPicPr>
        <p:blipFill>
          <a:blip r:embed="rId2" cstate="print"/>
          <a:srcRect/>
          <a:stretch>
            <a:fillRect/>
          </a:stretch>
        </p:blipFill>
        <p:spPr bwMode="auto">
          <a:xfrm>
            <a:off x="1042988" y="1484313"/>
            <a:ext cx="7000875" cy="485775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檢測完畢</a:t>
            </a:r>
            <a:r>
              <a:rPr lang="en-US" altLang="zh-TW" b="1" kern="1200" dirty="0" smtClean="0">
                <a:latin typeface="標楷體" pitchFamily="65" charset="-120"/>
                <a:ea typeface="標楷體" pitchFamily="65" charset="-120"/>
                <a:sym typeface="Wingdings" pitchFamily="2" charset="2"/>
              </a:rPr>
              <a:t></a:t>
            </a:r>
            <a:r>
              <a:rPr lang="zh-TW" altLang="en-US" b="1" kern="1200" dirty="0" smtClean="0">
                <a:latin typeface="標楷體" pitchFamily="65" charset="-120"/>
                <a:ea typeface="標楷體" pitchFamily="65" charset="-120"/>
                <a:sym typeface="Wingdings" pitchFamily="2" charset="2"/>
              </a:rPr>
              <a:t>產生</a:t>
            </a:r>
            <a:r>
              <a:rPr lang="en-US" altLang="zh-TW" b="1" kern="1200" dirty="0" smtClean="0">
                <a:latin typeface="標楷體" pitchFamily="65" charset="-120"/>
                <a:ea typeface="標楷體" pitchFamily="65" charset="-120"/>
              </a:rPr>
              <a:t>PDF</a:t>
            </a:r>
            <a:r>
              <a:rPr lang="zh-TW" altLang="en-US" b="1" kern="1200" dirty="0" smtClean="0">
                <a:latin typeface="標楷體" pitchFamily="65" charset="-120"/>
                <a:ea typeface="標楷體" pitchFamily="65" charset="-120"/>
              </a:rPr>
              <a:t>檢測報告檔案</a:t>
            </a:r>
          </a:p>
        </p:txBody>
      </p:sp>
      <p:sp>
        <p:nvSpPr>
          <p:cNvPr id="23555" name="投影片編號版面配置區 3"/>
          <p:cNvSpPr>
            <a:spLocks noGrp="1"/>
          </p:cNvSpPr>
          <p:nvPr>
            <p:ph type="sldNum" sz="quarter" idx="12"/>
          </p:nvPr>
        </p:nvSpPr>
        <p:spPr/>
        <p:txBody>
          <a:bodyPr/>
          <a:lstStyle/>
          <a:p>
            <a:pPr>
              <a:defRPr/>
            </a:pPr>
            <a:fld id="{FCF617AF-89A7-45A0-BDA0-5F273C89B581}" type="slidenum">
              <a:rPr lang="zh-TW" altLang="en-US" smtClean="0"/>
              <a:pPr>
                <a:defRPr/>
              </a:pPr>
              <a:t>32</a:t>
            </a:fld>
            <a:endParaRPr lang="en-US" altLang="zh-TW" smtClean="0"/>
          </a:p>
        </p:txBody>
      </p:sp>
      <p:pic>
        <p:nvPicPr>
          <p:cNvPr id="43013" name="Picture 5"/>
          <p:cNvPicPr>
            <a:picLocks noChangeAspect="1" noChangeArrowheads="1"/>
          </p:cNvPicPr>
          <p:nvPr/>
        </p:nvPicPr>
        <p:blipFill>
          <a:blip r:embed="rId2" cstate="print"/>
          <a:srcRect/>
          <a:stretch>
            <a:fillRect/>
          </a:stretch>
        </p:blipFill>
        <p:spPr bwMode="auto">
          <a:xfrm>
            <a:off x="971550" y="1341438"/>
            <a:ext cx="6972300" cy="4829175"/>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標題 1"/>
          <p:cNvSpPr>
            <a:spLocks noGrp="1"/>
          </p:cNvSpPr>
          <p:nvPr>
            <p:ph type="title"/>
          </p:nvPr>
        </p:nvSpPr>
        <p:spPr bwMode="auto">
          <a:xfrm>
            <a:off x="457200" y="304800"/>
            <a:ext cx="7772400" cy="603250"/>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檢視個資檢測報告</a:t>
            </a:r>
          </a:p>
        </p:txBody>
      </p:sp>
      <p:sp>
        <p:nvSpPr>
          <p:cNvPr id="24579" name="投影片編號版面配置區 3"/>
          <p:cNvSpPr>
            <a:spLocks noGrp="1"/>
          </p:cNvSpPr>
          <p:nvPr>
            <p:ph type="sldNum" sz="quarter" idx="12"/>
          </p:nvPr>
        </p:nvSpPr>
        <p:spPr/>
        <p:txBody>
          <a:bodyPr/>
          <a:lstStyle/>
          <a:p>
            <a:pPr>
              <a:defRPr/>
            </a:pPr>
            <a:fld id="{C780CA16-AF55-4FF9-939D-1467FED2623A}" type="slidenum">
              <a:rPr lang="zh-TW" altLang="en-US" smtClean="0"/>
              <a:pPr>
                <a:defRPr/>
              </a:pPr>
              <a:t>33</a:t>
            </a:fld>
            <a:endParaRPr lang="en-US" altLang="zh-TW" smtClean="0"/>
          </a:p>
        </p:txBody>
      </p:sp>
      <p:pic>
        <p:nvPicPr>
          <p:cNvPr id="44037" name="Picture 5"/>
          <p:cNvPicPr>
            <a:picLocks noChangeAspect="1" noChangeArrowheads="1"/>
          </p:cNvPicPr>
          <p:nvPr/>
        </p:nvPicPr>
        <p:blipFill>
          <a:blip r:embed="rId2" cstate="print"/>
          <a:srcRect/>
          <a:stretch>
            <a:fillRect/>
          </a:stretch>
        </p:blipFill>
        <p:spPr bwMode="auto">
          <a:xfrm>
            <a:off x="900113" y="1412875"/>
            <a:ext cx="7286625" cy="462915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個資檢測工具 </a:t>
            </a:r>
            <a:r>
              <a:rPr lang="en-US" altLang="zh-TW" b="1" kern="1200" dirty="0" smtClean="0">
                <a:latin typeface="標楷體" pitchFamily="65" charset="-120"/>
                <a:ea typeface="標楷體" pitchFamily="65" charset="-120"/>
              </a:rPr>
              <a:t>– </a:t>
            </a:r>
            <a:r>
              <a:rPr lang="zh-TW" altLang="en-US" b="1" kern="1200" dirty="0" smtClean="0">
                <a:latin typeface="標楷體" pitchFamily="65" charset="-120"/>
                <a:ea typeface="標楷體" pitchFamily="65" charset="-120"/>
              </a:rPr>
              <a:t>檢測報告</a:t>
            </a:r>
          </a:p>
        </p:txBody>
      </p:sp>
      <p:pic>
        <p:nvPicPr>
          <p:cNvPr id="45061" name="Picture 5"/>
          <p:cNvPicPr>
            <a:picLocks noChangeAspect="1" noChangeArrowheads="1"/>
          </p:cNvPicPr>
          <p:nvPr/>
        </p:nvPicPr>
        <p:blipFill>
          <a:blip r:embed="rId2" cstate="print"/>
          <a:srcRect/>
          <a:stretch>
            <a:fillRect/>
          </a:stretch>
        </p:blipFill>
        <p:spPr bwMode="auto">
          <a:xfrm>
            <a:off x="468313" y="1484313"/>
            <a:ext cx="4162425" cy="4800600"/>
          </a:xfrm>
          <a:prstGeom prst="rect">
            <a:avLst/>
          </a:prstGeom>
          <a:noFill/>
          <a:ln w="9525">
            <a:noFill/>
            <a:miter lim="800000"/>
            <a:headEnd/>
            <a:tailEnd/>
          </a:ln>
          <a:effectLst/>
        </p:spPr>
      </p:pic>
      <p:pic>
        <p:nvPicPr>
          <p:cNvPr id="45063" name="Picture 7"/>
          <p:cNvPicPr>
            <a:picLocks noChangeAspect="1" noChangeArrowheads="1"/>
          </p:cNvPicPr>
          <p:nvPr/>
        </p:nvPicPr>
        <p:blipFill>
          <a:blip r:embed="rId3" cstate="print"/>
          <a:srcRect/>
          <a:stretch>
            <a:fillRect/>
          </a:stretch>
        </p:blipFill>
        <p:spPr bwMode="auto">
          <a:xfrm>
            <a:off x="5057775" y="1484313"/>
            <a:ext cx="3605213" cy="4752975"/>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單機版個資檢測工具系統規格</a:t>
            </a:r>
          </a:p>
        </p:txBody>
      </p:sp>
      <p:sp>
        <p:nvSpPr>
          <p:cNvPr id="47106" name="內容版面配置區 2"/>
          <p:cNvSpPr>
            <a:spLocks noGrp="1"/>
          </p:cNvSpPr>
          <p:nvPr>
            <p:ph idx="1"/>
          </p:nvPr>
        </p:nvSpPr>
        <p:spPr>
          <a:xfrm>
            <a:off x="323850" y="1628775"/>
            <a:ext cx="8748713" cy="4454525"/>
          </a:xfrm>
        </p:spPr>
        <p:txBody>
          <a:bodyPr/>
          <a:lstStyle/>
          <a:p>
            <a:r>
              <a:rPr lang="en-US" altLang="zh-TW" sz="1800" b="0" dirty="0" smtClean="0">
                <a:ea typeface="新細明體" pitchFamily="18" charset="-120"/>
              </a:rPr>
              <a:t>1.</a:t>
            </a:r>
            <a:r>
              <a:rPr lang="zh-TW" altLang="en-US" sz="1800" b="0" dirty="0" smtClean="0">
                <a:ea typeface="新細明體" pitchFamily="18" charset="-120"/>
              </a:rPr>
              <a:t>本程式免安裝</a:t>
            </a:r>
            <a:r>
              <a:rPr lang="en-US" altLang="zh-TW" sz="1800" b="0" dirty="0" smtClean="0">
                <a:ea typeface="新細明體" pitchFamily="18" charset="-120"/>
              </a:rPr>
              <a:t>(</a:t>
            </a:r>
            <a:r>
              <a:rPr lang="zh-TW" altLang="en-US" sz="1800" b="0" dirty="0" smtClean="0">
                <a:ea typeface="新細明體" pitchFamily="18" charset="-120"/>
              </a:rPr>
              <a:t>毋須安裝額外程式與毋須調整系統設定</a:t>
            </a:r>
            <a:r>
              <a:rPr lang="en-US" altLang="zh-TW" sz="1800" b="0" dirty="0" smtClean="0">
                <a:ea typeface="新細明體" pitchFamily="18" charset="-120"/>
              </a:rPr>
              <a:t>)</a:t>
            </a:r>
            <a:r>
              <a:rPr lang="zh-TW" altLang="en-US" sz="1800" b="0" dirty="0" smtClean="0">
                <a:ea typeface="新細明體" pitchFamily="18" charset="-120"/>
              </a:rPr>
              <a:t>，為綠色軟體，執行即可使用。</a:t>
            </a:r>
            <a:endParaRPr lang="zh-TW" altLang="en-US" sz="1800" dirty="0" smtClean="0">
              <a:ea typeface="新細明體" pitchFamily="18" charset="-120"/>
            </a:endParaRPr>
          </a:p>
          <a:p>
            <a:r>
              <a:rPr lang="en-US" altLang="zh-TW" sz="1800" b="0" dirty="0" smtClean="0">
                <a:ea typeface="新細明體" pitchFamily="18" charset="-120"/>
              </a:rPr>
              <a:t>2.</a:t>
            </a:r>
            <a:r>
              <a:rPr lang="zh-TW" altLang="en-US" sz="1800" b="0" dirty="0" smtClean="0">
                <a:ea typeface="新細明體" pitchFamily="18" charset="-120"/>
              </a:rPr>
              <a:t>使用者可使用樹狀結構選取檔案或資料夾。</a:t>
            </a:r>
          </a:p>
          <a:p>
            <a:r>
              <a:rPr lang="en-US" altLang="zh-TW" sz="1800" b="0" dirty="0" smtClean="0">
                <a:ea typeface="新細明體" pitchFamily="18" charset="-120"/>
              </a:rPr>
              <a:t>3.</a:t>
            </a:r>
            <a:r>
              <a:rPr lang="zh-TW" altLang="en-US" sz="1800" b="0" dirty="0" smtClean="0">
                <a:ea typeface="新細明體" pitchFamily="18" charset="-120"/>
              </a:rPr>
              <a:t>系統提供檔案格式清單，包含了常見</a:t>
            </a:r>
            <a:r>
              <a:rPr lang="en-US" altLang="zh-TW" sz="1800" b="0" dirty="0" smtClean="0">
                <a:ea typeface="新細明體" pitchFamily="18" charset="-120"/>
              </a:rPr>
              <a:t>office</a:t>
            </a:r>
            <a:r>
              <a:rPr lang="zh-TW" altLang="en-US" sz="1800" b="0" dirty="0" smtClean="0">
                <a:ea typeface="新細明體" pitchFamily="18" charset="-120"/>
              </a:rPr>
              <a:t>等相關軟體。</a:t>
            </a:r>
          </a:p>
          <a:p>
            <a:r>
              <a:rPr lang="en-US" altLang="zh-TW" sz="1800" b="0" dirty="0" smtClean="0">
                <a:ea typeface="新細明體" pitchFamily="18" charset="-120"/>
              </a:rPr>
              <a:t>4.</a:t>
            </a:r>
            <a:r>
              <a:rPr lang="zh-TW" altLang="en-US" sz="1800" b="0" dirty="0" smtClean="0">
                <a:ea typeface="新細明體" pitchFamily="18" charset="-120"/>
              </a:rPr>
              <a:t>系統可針對電話、手機、</a:t>
            </a:r>
            <a:r>
              <a:rPr lang="en-US" altLang="zh-TW" sz="1800" b="0" dirty="0" smtClean="0">
                <a:ea typeface="新細明體" pitchFamily="18" charset="-120"/>
              </a:rPr>
              <a:t>Email</a:t>
            </a:r>
            <a:r>
              <a:rPr lang="zh-TW" altLang="en-US" sz="1800" b="0" dirty="0" smtClean="0">
                <a:ea typeface="新細明體" pitchFamily="18" charset="-120"/>
              </a:rPr>
              <a:t>、身份證、地址、信用卡</a:t>
            </a:r>
            <a:r>
              <a:rPr lang="en-US" altLang="zh-TW" sz="1800" b="0" dirty="0" smtClean="0">
                <a:ea typeface="新細明體" pitchFamily="18" charset="-120"/>
              </a:rPr>
              <a:t>…</a:t>
            </a:r>
            <a:r>
              <a:rPr lang="zh-TW" altLang="en-US" sz="1800" b="0" dirty="0" smtClean="0">
                <a:ea typeface="新細明體" pitchFamily="18" charset="-120"/>
              </a:rPr>
              <a:t>等資訊作掃描。</a:t>
            </a:r>
          </a:p>
          <a:p>
            <a:r>
              <a:rPr lang="en-US" altLang="zh-TW" sz="1800" b="0" dirty="0" smtClean="0">
                <a:ea typeface="新細明體" pitchFamily="18" charset="-120"/>
              </a:rPr>
              <a:t>5.</a:t>
            </a:r>
            <a:r>
              <a:rPr lang="zh-TW" altLang="en-US" sz="1800" b="0" dirty="0" smtClean="0">
                <a:ea typeface="新細明體" pitchFamily="18" charset="-120"/>
              </a:rPr>
              <a:t>系統可在掃描結束後產生</a:t>
            </a:r>
            <a:r>
              <a:rPr lang="en-US" altLang="zh-TW" sz="1800" b="0" dirty="0" smtClean="0">
                <a:ea typeface="新細明體" pitchFamily="18" charset="-120"/>
              </a:rPr>
              <a:t>PDF</a:t>
            </a:r>
            <a:r>
              <a:rPr lang="zh-TW" altLang="en-US" sz="1800" b="0" dirty="0" smtClean="0">
                <a:ea typeface="新細明體" pitchFamily="18" charset="-120"/>
              </a:rPr>
              <a:t>報表。</a:t>
            </a:r>
          </a:p>
          <a:p>
            <a:r>
              <a:rPr lang="en-US" altLang="zh-TW" sz="1800" b="0" dirty="0" smtClean="0">
                <a:ea typeface="新細明體" pitchFamily="18" charset="-120"/>
              </a:rPr>
              <a:t>6.</a:t>
            </a:r>
            <a:r>
              <a:rPr lang="zh-TW" altLang="en-US" sz="1800" b="0" dirty="0" smtClean="0">
                <a:ea typeface="新細明體" pitchFamily="18" charset="-120"/>
              </a:rPr>
              <a:t>可掃描隨身碟、網路磁碟機掃描，作業系統支援</a:t>
            </a:r>
            <a:r>
              <a:rPr lang="en-US" altLang="zh-TW" sz="1800" b="0" dirty="0" smtClean="0">
                <a:ea typeface="新細明體" pitchFamily="18" charset="-120"/>
              </a:rPr>
              <a:t>win</a:t>
            </a:r>
            <a:r>
              <a:rPr lang="zh-TW" altLang="en-US" sz="1800" b="0" dirty="0" smtClean="0">
                <a:ea typeface="新細明體" pitchFamily="18" charset="-120"/>
              </a:rPr>
              <a:t>全系列與</a:t>
            </a:r>
            <a:r>
              <a:rPr lang="en-US" altLang="zh-TW" sz="1800" b="0" dirty="0" smtClean="0">
                <a:ea typeface="新細明體" pitchFamily="18" charset="-120"/>
              </a:rPr>
              <a:t>Mac OS</a:t>
            </a:r>
            <a:r>
              <a:rPr lang="zh-TW" altLang="en-US" sz="1800" b="0" dirty="0" smtClean="0">
                <a:ea typeface="新細明體" pitchFamily="18" charset="-120"/>
              </a:rPr>
              <a:t>。</a:t>
            </a:r>
          </a:p>
          <a:p>
            <a:r>
              <a:rPr lang="en-US" altLang="zh-TW" sz="1800" b="0" dirty="0" smtClean="0">
                <a:ea typeface="新細明體" pitchFamily="18" charset="-120"/>
              </a:rPr>
              <a:t>7.</a:t>
            </a:r>
            <a:r>
              <a:rPr lang="zh-TW" altLang="en-US" sz="1800" b="0" dirty="0" smtClean="0">
                <a:ea typeface="新細明體" pitchFamily="18" charset="-120"/>
              </a:rPr>
              <a:t>若需大量使用，</a:t>
            </a:r>
            <a:r>
              <a:rPr lang="zh-TW" altLang="en-US" sz="1800" b="0" dirty="0" smtClean="0">
                <a:ea typeface="新細明體" pitchFamily="18" charset="-120"/>
                <a:hlinkClick r:id="rId2"/>
              </a:rPr>
              <a:t>請</a:t>
            </a:r>
            <a:r>
              <a:rPr lang="en-US" altLang="zh-TW" sz="1800" b="0" dirty="0" smtClean="0">
                <a:ea typeface="新細明體" pitchFamily="18" charset="-120"/>
                <a:hlinkClick r:id="rId2"/>
              </a:rPr>
              <a:t>EMAIL</a:t>
            </a:r>
            <a:r>
              <a:rPr lang="zh-TW" altLang="en-US" sz="1800" b="0" dirty="0" smtClean="0">
                <a:ea typeface="新細明體" pitchFamily="18" charset="-120"/>
                <a:hlinkClick r:id="rId2"/>
              </a:rPr>
              <a:t>至</a:t>
            </a:r>
            <a:r>
              <a:rPr lang="en-US" altLang="zh-TW" sz="1800" b="0" dirty="0" smtClean="0">
                <a:ea typeface="新細明體" pitchFamily="18" charset="-120"/>
                <a:hlinkClick r:id="rId2"/>
              </a:rPr>
              <a:t>service@cdpa.org.tw</a:t>
            </a:r>
            <a:r>
              <a:rPr lang="zh-TW" altLang="en-US" sz="1800" b="0" dirty="0" smtClean="0">
                <a:ea typeface="新細明體" pitchFamily="18" charset="-120"/>
              </a:rPr>
              <a:t>。</a:t>
            </a:r>
          </a:p>
          <a:p>
            <a:r>
              <a:rPr lang="en-US" altLang="zh-TW" sz="1800" b="0" dirty="0" smtClean="0">
                <a:ea typeface="新細明體" pitchFamily="18" charset="-120"/>
              </a:rPr>
              <a:t>8.</a:t>
            </a:r>
            <a:r>
              <a:rPr lang="zh-TW" altLang="en-US" sz="1800" b="0" dirty="0" smtClean="0">
                <a:ea typeface="新細明體" pitchFamily="18" charset="-120"/>
              </a:rPr>
              <a:t>商業版可設定掃描規則、風險等級、預設目錄、逾時條件、報表寄送等相關功能詳情可參閱下頁</a:t>
            </a:r>
            <a:r>
              <a:rPr lang="zh-TW" altLang="en-US" sz="1800" b="0" dirty="0" smtClean="0">
                <a:ea typeface="新細明體" pitchFamily="18" charset="-120"/>
                <a:hlinkClick r:id="rId3"/>
              </a:rPr>
              <a:t>比較表</a:t>
            </a:r>
            <a:r>
              <a:rPr lang="zh-TW" altLang="en-US" sz="1800" b="0" dirty="0" smtClean="0">
                <a:ea typeface="新細明體" pitchFamily="18" charset="-120"/>
              </a:rPr>
              <a:t>。</a:t>
            </a:r>
            <a:endParaRPr lang="zh-TW" altLang="en-US" sz="1800" dirty="0"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A7B9D41B-07EF-4DF6-944F-F634994356B7}" type="slidenum">
              <a:rPr lang="zh-TW" altLang="en-US" smtClean="0"/>
              <a:pPr>
                <a:defRPr/>
              </a:pPr>
              <a:t>35</a:t>
            </a:fld>
            <a:endParaRPr lang="zh-TW"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免費版功能</a:t>
            </a:r>
          </a:p>
        </p:txBody>
      </p:sp>
      <p:sp>
        <p:nvSpPr>
          <p:cNvPr id="48130" name="內容版面配置區 2"/>
          <p:cNvSpPr>
            <a:spLocks noGrp="1"/>
          </p:cNvSpPr>
          <p:nvPr>
            <p:ph idx="1"/>
          </p:nvPr>
        </p:nvSpPr>
        <p:spPr/>
        <p:txBody>
          <a:bodyPr/>
          <a:lstStyle/>
          <a:p>
            <a:endParaRPr lang="zh-TW" altLang="en-US"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E174D813-385F-421A-AAD3-C4672B2342E2}" type="slidenum">
              <a:rPr lang="zh-TW" altLang="en-US" smtClean="0"/>
              <a:pPr>
                <a:defRPr/>
              </a:pPr>
              <a:t>36</a:t>
            </a:fld>
            <a:endParaRPr lang="zh-TW" altLang="en-US" dirty="0"/>
          </a:p>
        </p:txBody>
      </p:sp>
      <p:pic>
        <p:nvPicPr>
          <p:cNvPr id="2051" name="Picture 3"/>
          <p:cNvPicPr>
            <a:picLocks noChangeAspect="1" noChangeArrowheads="1"/>
          </p:cNvPicPr>
          <p:nvPr/>
        </p:nvPicPr>
        <p:blipFill>
          <a:blip r:embed="rId2" cstate="print"/>
          <a:srcRect/>
          <a:stretch>
            <a:fillRect/>
          </a:stretch>
        </p:blipFill>
        <p:spPr bwMode="auto">
          <a:xfrm>
            <a:off x="1691680" y="1196752"/>
            <a:ext cx="5544616" cy="5184773"/>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pPr algn="l">
              <a:lnSpc>
                <a:spcPct val="110000"/>
              </a:lnSpc>
              <a:defRPr/>
            </a:pPr>
            <a:r>
              <a:rPr lang="zh-TW" altLang="en-US" b="1" kern="1200" dirty="0" smtClean="0">
                <a:solidFill>
                  <a:srgbClr val="002060"/>
                </a:solidFill>
                <a:latin typeface="標楷體" pitchFamily="65" charset="-120"/>
                <a:ea typeface="標楷體" pitchFamily="65" charset="-120"/>
              </a:rPr>
              <a:t>商業版功能</a:t>
            </a:r>
          </a:p>
        </p:txBody>
      </p:sp>
      <p:pic>
        <p:nvPicPr>
          <p:cNvPr id="3074" name="Picture 2"/>
          <p:cNvPicPr>
            <a:picLocks noChangeAspect="1" noChangeArrowheads="1"/>
          </p:cNvPicPr>
          <p:nvPr/>
        </p:nvPicPr>
        <p:blipFill>
          <a:blip r:embed="rId2" cstate="print"/>
          <a:srcRect/>
          <a:stretch>
            <a:fillRect/>
          </a:stretch>
        </p:blipFill>
        <p:spPr bwMode="auto">
          <a:xfrm>
            <a:off x="1547665" y="2564904"/>
            <a:ext cx="5831160" cy="2895928"/>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547664" y="1412776"/>
            <a:ext cx="5832649" cy="1195511"/>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a:lstStyle/>
          <a:p>
            <a:pPr algn="l">
              <a:lnSpc>
                <a:spcPct val="110000"/>
              </a:lnSpc>
              <a:defRPr/>
            </a:pPr>
            <a:r>
              <a:rPr lang="zh-TW" altLang="en-US" b="1" kern="1200" dirty="0" smtClean="0">
                <a:solidFill>
                  <a:srgbClr val="002060"/>
                </a:solidFill>
                <a:latin typeface="標楷體" pitchFamily="65" charset="-120"/>
                <a:ea typeface="標楷體" pitchFamily="65" charset="-120"/>
              </a:rPr>
              <a:t>中控端功能</a:t>
            </a:r>
          </a:p>
        </p:txBody>
      </p:sp>
      <p:pic>
        <p:nvPicPr>
          <p:cNvPr id="4098" name="Picture 2"/>
          <p:cNvPicPr>
            <a:picLocks noChangeAspect="1" noChangeArrowheads="1"/>
          </p:cNvPicPr>
          <p:nvPr/>
        </p:nvPicPr>
        <p:blipFill>
          <a:blip r:embed="rId2" cstate="print"/>
          <a:srcRect/>
          <a:stretch>
            <a:fillRect/>
          </a:stretch>
        </p:blipFill>
        <p:spPr bwMode="auto">
          <a:xfrm>
            <a:off x="1043608" y="1484784"/>
            <a:ext cx="6935008" cy="473571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投影片編號版面配置區 5"/>
          <p:cNvSpPr>
            <a:spLocks noGrp="1"/>
          </p:cNvSpPr>
          <p:nvPr>
            <p:ph type="sldNum" sz="quarter" idx="12"/>
          </p:nvPr>
        </p:nvSpPr>
        <p:spPr/>
        <p:txBody>
          <a:bodyPr/>
          <a:lstStyle/>
          <a:p>
            <a:pPr>
              <a:defRPr/>
            </a:pPr>
            <a:fld id="{C7E6D7A2-5074-4586-A26B-DAB07847D6A9}" type="slidenum">
              <a:rPr lang="zh-TW" altLang="en-US" smtClean="0"/>
              <a:pPr>
                <a:defRPr/>
              </a:pPr>
              <a:t>39</a:t>
            </a:fld>
            <a:endParaRPr lang="en-US" altLang="zh-TW" smtClean="0"/>
          </a:p>
        </p:txBody>
      </p:sp>
      <p:sp>
        <p:nvSpPr>
          <p:cNvPr id="49154" name="Rectangle 3"/>
          <p:cNvSpPr>
            <a:spLocks noGrp="1" noChangeArrowheads="1"/>
          </p:cNvSpPr>
          <p:nvPr>
            <p:ph type="body" idx="1"/>
          </p:nvPr>
        </p:nvSpPr>
        <p:spPr>
          <a:xfrm>
            <a:off x="2484438" y="2492375"/>
            <a:ext cx="3887787" cy="1512888"/>
          </a:xfrm>
        </p:spPr>
        <p:txBody>
          <a:bodyPr/>
          <a:lstStyle/>
          <a:p>
            <a:pPr algn="ctr" eaLnBrk="1" hangingPunct="1">
              <a:lnSpc>
                <a:spcPct val="90000"/>
              </a:lnSpc>
              <a:buFontTx/>
              <a:buNone/>
            </a:pPr>
            <a:r>
              <a:rPr lang="zh-TW" altLang="en-US" sz="5800" smtClean="0">
                <a:ea typeface="新細明體" pitchFamily="18" charset="-120"/>
              </a:rPr>
              <a:t>實機展示</a:t>
            </a:r>
            <a:r>
              <a:rPr lang="en-US" altLang="zh-TW" sz="5800" smtClean="0">
                <a:ea typeface="新細明體" pitchFamily="18" charset="-120"/>
              </a:rPr>
              <a:t>   </a:t>
            </a:r>
          </a:p>
          <a:p>
            <a:pPr eaLnBrk="1" hangingPunct="1">
              <a:lnSpc>
                <a:spcPct val="90000"/>
              </a:lnSpc>
              <a:buFontTx/>
              <a:buNone/>
            </a:pPr>
            <a:r>
              <a:rPr lang="zh-TW" altLang="en-US" sz="1800" smtClean="0">
                <a:ea typeface="新細明體" pitchFamily="18" charset="-120"/>
              </a:rPr>
              <a:t>                     </a:t>
            </a:r>
          </a:p>
          <a:p>
            <a:pPr eaLnBrk="1" hangingPunct="1">
              <a:lnSpc>
                <a:spcPct val="90000"/>
              </a:lnSpc>
              <a:buFontTx/>
              <a:buNone/>
            </a:pPr>
            <a:r>
              <a:rPr lang="zh-TW" altLang="en-US" sz="1800" smtClean="0">
                <a:ea typeface="新細明體" pitchFamily="18" charset="-12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0825" y="274638"/>
            <a:ext cx="8642350" cy="777875"/>
          </a:xfrm>
        </p:spPr>
        <p:txBody>
          <a:bodyPr/>
          <a:lstStyle/>
          <a:p>
            <a:r>
              <a:rPr lang="zh-TW" altLang="en-US" b="1" dirty="0" smtClean="0">
                <a:latin typeface="標楷體" pitchFamily="65" charset="-120"/>
                <a:ea typeface="標楷體" pitchFamily="65" charset="-120"/>
              </a:rPr>
              <a:t>中華民國資料保護協會 簡介</a:t>
            </a:r>
            <a:r>
              <a:rPr lang="zh-TW" altLang="en-US" dirty="0" smtClean="0"/>
              <a:t>	</a:t>
            </a:r>
          </a:p>
        </p:txBody>
      </p:sp>
      <p:sp>
        <p:nvSpPr>
          <p:cNvPr id="7171" name="Rectangle 3"/>
          <p:cNvSpPr>
            <a:spLocks noGrp="1" noChangeArrowheads="1"/>
          </p:cNvSpPr>
          <p:nvPr>
            <p:ph type="body" idx="1"/>
          </p:nvPr>
        </p:nvSpPr>
        <p:spPr/>
        <p:txBody>
          <a:bodyPr/>
          <a:lstStyle/>
          <a:p>
            <a:pPr marL="0" indent="0">
              <a:lnSpc>
                <a:spcPct val="150000"/>
              </a:lnSpc>
            </a:pPr>
            <a:r>
              <a:rPr lang="en-US" altLang="zh-TW" smtClean="0">
                <a:solidFill>
                  <a:srgbClr val="0070C0"/>
                </a:solidFill>
                <a:latin typeface="微軟正黑體" pitchFamily="34" charset="-120"/>
                <a:ea typeface="微軟正黑體" pitchFamily="34" charset="-120"/>
              </a:rPr>
              <a:t>  </a:t>
            </a:r>
            <a:r>
              <a:rPr lang="zh-TW" altLang="en-US" smtClean="0">
                <a:solidFill>
                  <a:srgbClr val="0070C0"/>
                </a:solidFill>
                <a:latin typeface="微軟正黑體" pitchFamily="34" charset="-120"/>
                <a:ea typeface="微軟正黑體" pitchFamily="34" charset="-120"/>
              </a:rPr>
              <a:t>本會任務</a:t>
            </a:r>
          </a:p>
          <a:p>
            <a:pPr marL="0" indent="0">
              <a:buFont typeface="Wingdings" pitchFamily="2" charset="2"/>
              <a:buNone/>
            </a:pPr>
            <a:r>
              <a:rPr lang="zh-TW" altLang="en-US" sz="2000" b="1" smtClean="0">
                <a:solidFill>
                  <a:schemeClr val="tx2"/>
                </a:solidFill>
                <a:latin typeface="微軟正黑體" pitchFamily="34" charset="-120"/>
                <a:ea typeface="微軟正黑體" pitchFamily="34" charset="-120"/>
              </a:rPr>
              <a:t>一、推廣資料保密的重要性。</a:t>
            </a:r>
          </a:p>
          <a:p>
            <a:pPr marL="0" indent="0">
              <a:buFont typeface="Wingdings" pitchFamily="2" charset="2"/>
              <a:buNone/>
            </a:pPr>
            <a:r>
              <a:rPr lang="zh-TW" altLang="en-US" sz="2000" b="1" smtClean="0">
                <a:solidFill>
                  <a:schemeClr val="tx2"/>
                </a:solidFill>
                <a:latin typeface="微軟正黑體" pitchFamily="34" charset="-120"/>
                <a:ea typeface="微軟正黑體" pitchFamily="34" charset="-120"/>
              </a:rPr>
              <a:t>二、介紹資料保密機制。</a:t>
            </a:r>
          </a:p>
          <a:p>
            <a:pPr marL="0" indent="0">
              <a:buFont typeface="Wingdings" pitchFamily="2" charset="2"/>
              <a:buNone/>
            </a:pPr>
            <a:r>
              <a:rPr lang="zh-TW" altLang="en-US" sz="2000" b="1" smtClean="0">
                <a:solidFill>
                  <a:schemeClr val="tx2"/>
                </a:solidFill>
                <a:latin typeface="微軟正黑體" pitchFamily="34" charset="-120"/>
                <a:ea typeface="微軟正黑體" pitchFamily="34" charset="-120"/>
              </a:rPr>
              <a:t>三、建立資料安全服務。</a:t>
            </a:r>
          </a:p>
          <a:p>
            <a:pPr marL="0" indent="0">
              <a:buFont typeface="Wingdings" pitchFamily="2" charset="2"/>
              <a:buNone/>
            </a:pPr>
            <a:r>
              <a:rPr lang="zh-TW" altLang="en-US" sz="2000" b="1" smtClean="0">
                <a:solidFill>
                  <a:schemeClr val="tx2"/>
                </a:solidFill>
                <a:latin typeface="微軟正黑體" pitchFamily="34" charset="-120"/>
                <a:ea typeface="微軟正黑體" pitchFamily="34" charset="-120"/>
              </a:rPr>
              <a:t>四、國內公司團體資料安全評估。</a:t>
            </a:r>
          </a:p>
          <a:p>
            <a:pPr marL="0" indent="0">
              <a:buFont typeface="Wingdings" pitchFamily="2" charset="2"/>
              <a:buNone/>
            </a:pPr>
            <a:r>
              <a:rPr lang="zh-TW" altLang="en-US" sz="2000" b="1" smtClean="0">
                <a:solidFill>
                  <a:schemeClr val="tx2"/>
                </a:solidFill>
                <a:latin typeface="微軟正黑體" pitchFamily="34" charset="-120"/>
                <a:ea typeface="微軟正黑體" pitchFamily="34" charset="-120"/>
              </a:rPr>
              <a:t>五、資料安全技術發展及提升。</a:t>
            </a:r>
          </a:p>
        </p:txBody>
      </p:sp>
      <p:pic>
        <p:nvPicPr>
          <p:cNvPr id="7172" name="Picture 6"/>
          <p:cNvPicPr>
            <a:picLocks noChangeAspect="1" noChangeArrowheads="1"/>
          </p:cNvPicPr>
          <p:nvPr/>
        </p:nvPicPr>
        <p:blipFill>
          <a:blip r:embed="rId2" cstate="print"/>
          <a:srcRect/>
          <a:stretch>
            <a:fillRect/>
          </a:stretch>
        </p:blipFill>
        <p:spPr bwMode="auto">
          <a:xfrm>
            <a:off x="5105400" y="2057400"/>
            <a:ext cx="3175000" cy="3276600"/>
          </a:xfrm>
          <a:prstGeom prst="rect">
            <a:avLst/>
          </a:prstGeom>
          <a:noFill/>
          <a:ln w="19050" algn="ctr">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pPr>
              <a:lnSpc>
                <a:spcPct val="110000"/>
              </a:lnSpc>
              <a:defRPr/>
            </a:pPr>
            <a:r>
              <a:rPr lang="zh-TW" altLang="en-US" b="1" kern="1200" dirty="0" smtClean="0">
                <a:latin typeface="標楷體" pitchFamily="65" charset="-120"/>
                <a:ea typeface="標楷體" pitchFamily="65" charset="-120"/>
              </a:rPr>
              <a:t>結論</a:t>
            </a:r>
          </a:p>
        </p:txBody>
      </p:sp>
      <p:sp>
        <p:nvSpPr>
          <p:cNvPr id="50178" name="內容版面配置區 2"/>
          <p:cNvSpPr>
            <a:spLocks noGrp="1"/>
          </p:cNvSpPr>
          <p:nvPr>
            <p:ph idx="1"/>
          </p:nvPr>
        </p:nvSpPr>
        <p:spPr/>
        <p:txBody>
          <a:bodyPr/>
          <a:lstStyle/>
          <a:p>
            <a:r>
              <a:rPr lang="zh-TW" altLang="en-US" smtClean="0">
                <a:latin typeface="Times New Roman" pitchFamily="18" charset="0"/>
                <a:ea typeface="標楷體" pitchFamily="65" charset="-120"/>
                <a:cs typeface="Times New Roman" pitchFamily="18" charset="0"/>
              </a:rPr>
              <a:t>透過此工具，企業可以很方便地進行個資盤點，並配合自身資料保護政策，要求員工定時掃描電腦，從而得知該電腦中，共有哪些檔案包含了哪些個資。</a:t>
            </a:r>
            <a:endParaRPr lang="en-US" altLang="zh-TW" smtClean="0">
              <a:latin typeface="Times New Roman" pitchFamily="18" charset="0"/>
              <a:ea typeface="標楷體" pitchFamily="65" charset="-120"/>
              <a:cs typeface="Times New Roman" pitchFamily="18" charset="0"/>
            </a:endParaRPr>
          </a:p>
          <a:p>
            <a:r>
              <a:rPr lang="zh-TW" altLang="en-US" smtClean="0">
                <a:latin typeface="Times New Roman" pitchFamily="18" charset="0"/>
                <a:ea typeface="標楷體" pitchFamily="65" charset="-120"/>
                <a:cs typeface="Times New Roman" pitchFamily="18" charset="0"/>
              </a:rPr>
              <a:t>唯有以謹慎的態度處理個人隱私資料，並定期執行自我個資檢測，降低個資外洩之風險，才能保障個人與單位隱私。</a:t>
            </a:r>
          </a:p>
        </p:txBody>
      </p:sp>
      <p:sp>
        <p:nvSpPr>
          <p:cNvPr id="50179" name="投影片編號版面配置區 3"/>
          <p:cNvSpPr>
            <a:spLocks noGrp="1"/>
          </p:cNvSpPr>
          <p:nvPr>
            <p:ph type="sldNum" sz="quarter" idx="12"/>
          </p:nvPr>
        </p:nvSpPr>
        <p:spPr>
          <a:noFill/>
        </p:spPr>
        <p:txBody>
          <a:bodyPr/>
          <a:lstStyle/>
          <a:p>
            <a:fld id="{088CFECE-CEEB-44F7-BAAE-2F94E730C2CF}" type="slidenum">
              <a:rPr lang="zh-TW" altLang="en-US" smtClean="0">
                <a:latin typeface="Times New Roman" pitchFamily="18" charset="0"/>
                <a:ea typeface="標楷體" pitchFamily="65" charset="-120"/>
                <a:cs typeface="Times New Roman" pitchFamily="18" charset="0"/>
              </a:rPr>
              <a:pPr/>
              <a:t>40</a:t>
            </a:fld>
            <a:endParaRPr lang="en-US" altLang="zh-TW" smtClean="0">
              <a:latin typeface="Times New Roman" pitchFamily="18" charset="0"/>
              <a:ea typeface="標楷體" pitchFamily="65" charset="-120"/>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標題 1"/>
          <p:cNvSpPr>
            <a:spLocks noGrp="1"/>
          </p:cNvSpPr>
          <p:nvPr>
            <p:ph type="title"/>
          </p:nvPr>
        </p:nvSpPr>
        <p:spPr bwMode="auto">
          <a:xfrm>
            <a:off x="250825" y="274638"/>
            <a:ext cx="8642350" cy="777875"/>
          </a:xfrm>
          <a:noFill/>
          <a:ln>
            <a:miter lim="800000"/>
            <a:headEnd/>
            <a:tailEnd/>
          </a:ln>
        </p:spPr>
        <p:txBody>
          <a:bodyPr vert="horz" wrap="square" lIns="91440" tIns="45720" rIns="91440" bIns="45720" numCol="1" anchor="t" anchorCtr="0" compatLnSpc="1">
            <a:prstTxWarp prst="textNoShape">
              <a:avLst/>
            </a:prstTxWarp>
          </a:bodyPr>
          <a:lstStyle/>
          <a:p>
            <a:r>
              <a:rPr lang="zh-TW" altLang="en-US" smtClean="0">
                <a:latin typeface="Times New Roman" pitchFamily="18" charset="0"/>
                <a:ea typeface="標楷體" pitchFamily="65" charset="-120"/>
                <a:cs typeface="Times New Roman" pitchFamily="18" charset="0"/>
              </a:rPr>
              <a:t>結論：個資全面防護</a:t>
            </a:r>
          </a:p>
        </p:txBody>
      </p:sp>
      <p:graphicFrame>
        <p:nvGraphicFramePr>
          <p:cNvPr id="5" name="內容版面配置區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1203" name="投影片編號版面配置區 3"/>
          <p:cNvSpPr>
            <a:spLocks noGrp="1"/>
          </p:cNvSpPr>
          <p:nvPr>
            <p:ph type="sldNum" sz="quarter" idx="12"/>
          </p:nvPr>
        </p:nvSpPr>
        <p:spPr>
          <a:noFill/>
        </p:spPr>
        <p:txBody>
          <a:bodyPr/>
          <a:lstStyle/>
          <a:p>
            <a:fld id="{6CEE7F8A-C87F-474D-963F-0F0C583C2597}" type="slidenum">
              <a:rPr lang="zh-TW" altLang="en-US" smtClean="0">
                <a:latin typeface="Times New Roman" pitchFamily="18" charset="0"/>
                <a:ea typeface="標楷體" pitchFamily="65" charset="-120"/>
                <a:cs typeface="Times New Roman" pitchFamily="18" charset="0"/>
              </a:rPr>
              <a:pPr/>
              <a:t>41</a:t>
            </a:fld>
            <a:endParaRPr lang="en-US" altLang="zh-TW" smtClean="0">
              <a:latin typeface="Times New Roman" pitchFamily="18" charset="0"/>
              <a:ea typeface="標楷體" pitchFamily="65" charset="-120"/>
              <a:cs typeface="Times New Roman" pitchFamily="18" charset="0"/>
            </a:endParaRPr>
          </a:p>
        </p:txBody>
      </p:sp>
      <p:sp>
        <p:nvSpPr>
          <p:cNvPr id="51204" name="文字方塊 5"/>
          <p:cNvSpPr txBox="1">
            <a:spLocks noChangeArrowheads="1"/>
          </p:cNvSpPr>
          <p:nvPr/>
        </p:nvSpPr>
        <p:spPr bwMode="auto">
          <a:xfrm>
            <a:off x="571500" y="4165600"/>
            <a:ext cx="3857625" cy="1323975"/>
          </a:xfrm>
          <a:prstGeom prst="rect">
            <a:avLst/>
          </a:prstGeom>
          <a:noFill/>
          <a:ln w="9525">
            <a:noFill/>
            <a:miter lim="800000"/>
            <a:headEnd/>
            <a:tailEnd/>
          </a:ln>
        </p:spPr>
        <p:txBody>
          <a:bodyPr>
            <a:spAutoFit/>
          </a:bodyPr>
          <a:lstStyle/>
          <a:p>
            <a:r>
              <a:rPr kumimoji="0" lang="zh-TW" altLang="en-US" sz="2000">
                <a:solidFill>
                  <a:srgbClr val="002060"/>
                </a:solidFill>
                <a:latin typeface="Times New Roman" pitchFamily="18" charset="0"/>
                <a:ea typeface="標楷體" pitchFamily="65" charset="-120"/>
                <a:cs typeface="Times New Roman" pitchFamily="18" charset="0"/>
              </a:rPr>
              <a:t>             </a:t>
            </a:r>
            <a:r>
              <a:rPr kumimoji="0" lang="en-US" altLang="zh-TW" sz="2000" b="1">
                <a:solidFill>
                  <a:srgbClr val="002060"/>
                </a:solidFill>
                <a:latin typeface="Times New Roman" pitchFamily="18" charset="0"/>
                <a:ea typeface="標楷體" pitchFamily="65" charset="-120"/>
                <a:cs typeface="Times New Roman" pitchFamily="18" charset="0"/>
              </a:rPr>
              <a:t>Email </a:t>
            </a:r>
            <a:r>
              <a:rPr kumimoji="0" lang="zh-TW" altLang="en-US" sz="2000" b="1">
                <a:solidFill>
                  <a:srgbClr val="002060"/>
                </a:solidFill>
                <a:latin typeface="Times New Roman" pitchFamily="18" charset="0"/>
                <a:ea typeface="標楷體" pitchFamily="65" charset="-120"/>
                <a:cs typeface="Times New Roman" pitchFamily="18" charset="0"/>
              </a:rPr>
              <a:t>個資</a:t>
            </a:r>
            <a:r>
              <a:rPr kumimoji="0" lang="zh-TW" altLang="en-US" sz="2000" b="1">
                <a:solidFill>
                  <a:srgbClr val="002060"/>
                </a:solidFill>
                <a:latin typeface="標楷體" pitchFamily="65" charset="-120"/>
                <a:ea typeface="標楷體" pitchFamily="65" charset="-120"/>
                <a:cs typeface="Times New Roman" pitchFamily="18" charset="0"/>
              </a:rPr>
              <a:t>檢測</a:t>
            </a:r>
            <a:endParaRPr kumimoji="0" lang="en-US" altLang="zh-TW" sz="2000" b="1">
              <a:solidFill>
                <a:srgbClr val="002060"/>
              </a:solidFill>
              <a:latin typeface="Times New Roman" pitchFamily="18" charset="0"/>
              <a:ea typeface="標楷體" pitchFamily="65" charset="-120"/>
              <a:cs typeface="Times New Roman" pitchFamily="18" charset="0"/>
            </a:endParaRPr>
          </a:p>
          <a:p>
            <a:pPr algn="ctr"/>
            <a:endParaRPr kumimoji="0" lang="en-US" altLang="zh-TW" sz="600">
              <a:solidFill>
                <a:srgbClr val="002060"/>
              </a:solidFill>
              <a:latin typeface="Times New Roman" pitchFamily="18" charset="0"/>
              <a:ea typeface="標楷體" pitchFamily="65" charset="-120"/>
              <a:cs typeface="Times New Roman" pitchFamily="18" charset="0"/>
            </a:endParaRPr>
          </a:p>
          <a:p>
            <a:pPr algn="just"/>
            <a:r>
              <a:rPr kumimoji="0" lang="zh-TW" altLang="en-US">
                <a:solidFill>
                  <a:srgbClr val="002060"/>
                </a:solidFill>
                <a:latin typeface="Times New Roman" pitchFamily="18" charset="0"/>
                <a:ea typeface="標楷體" pitchFamily="65" charset="-120"/>
                <a:cs typeface="Times New Roman" pitchFamily="18" charset="0"/>
              </a:rPr>
              <a:t>員工若把客戶名單用 </a:t>
            </a:r>
            <a:r>
              <a:rPr kumimoji="0" lang="en-US" altLang="zh-TW">
                <a:solidFill>
                  <a:srgbClr val="002060"/>
                </a:solidFill>
                <a:latin typeface="Times New Roman" pitchFamily="18" charset="0"/>
                <a:ea typeface="標楷體" pitchFamily="65" charset="-120"/>
                <a:cs typeface="Times New Roman" pitchFamily="18" charset="0"/>
              </a:rPr>
              <a:t>Email</a:t>
            </a:r>
            <a:r>
              <a:rPr kumimoji="0" lang="zh-TW" altLang="en-US">
                <a:solidFill>
                  <a:srgbClr val="002060"/>
                </a:solidFill>
                <a:latin typeface="Times New Roman" pitchFamily="18" charset="0"/>
                <a:ea typeface="標楷體" pitchFamily="65" charset="-120"/>
                <a:cs typeface="Times New Roman" pitchFamily="18" charset="0"/>
              </a:rPr>
              <a:t> 寄出，您是否能知曉</a:t>
            </a:r>
            <a:r>
              <a:rPr kumimoji="0" lang="en-US" altLang="zh-TW">
                <a:solidFill>
                  <a:srgbClr val="002060"/>
                </a:solidFill>
                <a:latin typeface="Times New Roman" pitchFamily="18" charset="0"/>
                <a:ea typeface="標楷體" pitchFamily="65" charset="-120"/>
                <a:cs typeface="Times New Roman" pitchFamily="18" charset="0"/>
              </a:rPr>
              <a:t>?</a:t>
            </a:r>
            <a:r>
              <a:rPr kumimoji="0" lang="zh-TW" altLang="en-US">
                <a:solidFill>
                  <a:srgbClr val="002060"/>
                </a:solidFill>
                <a:latin typeface="Times New Roman" pitchFamily="18" charset="0"/>
                <a:ea typeface="標楷體" pitchFamily="65" charset="-120"/>
                <a:cs typeface="Times New Roman" pitchFamily="18" charset="0"/>
              </a:rPr>
              <a:t> 防堵隨身碟、防堵網路連線、防堵</a:t>
            </a:r>
            <a:r>
              <a:rPr kumimoji="0" lang="en-US" altLang="zh-TW">
                <a:solidFill>
                  <a:srgbClr val="002060"/>
                </a:solidFill>
                <a:latin typeface="Times New Roman" pitchFamily="18" charset="0"/>
                <a:ea typeface="標楷體" pitchFamily="65" charset="-120"/>
                <a:cs typeface="Times New Roman" pitchFamily="18" charset="0"/>
              </a:rPr>
              <a:t>MSN</a:t>
            </a:r>
            <a:r>
              <a:rPr kumimoji="0" lang="zh-TW" altLang="en-US">
                <a:solidFill>
                  <a:srgbClr val="002060"/>
                </a:solidFill>
                <a:latin typeface="Times New Roman" pitchFamily="18" charset="0"/>
                <a:ea typeface="標楷體" pitchFamily="65" charset="-120"/>
                <a:cs typeface="Times New Roman" pitchFamily="18" charset="0"/>
              </a:rPr>
              <a:t>，但您有防 </a:t>
            </a:r>
            <a:r>
              <a:rPr kumimoji="0" lang="en-US" altLang="zh-TW">
                <a:solidFill>
                  <a:srgbClr val="002060"/>
                </a:solidFill>
                <a:latin typeface="Times New Roman" pitchFamily="18" charset="0"/>
                <a:ea typeface="標楷體" pitchFamily="65" charset="-120"/>
                <a:cs typeface="Times New Roman" pitchFamily="18" charset="0"/>
              </a:rPr>
              <a:t>Email</a:t>
            </a:r>
            <a:r>
              <a:rPr kumimoji="0" lang="zh-TW" altLang="en-US">
                <a:solidFill>
                  <a:srgbClr val="002060"/>
                </a:solidFill>
                <a:latin typeface="Times New Roman" pitchFamily="18" charset="0"/>
                <a:ea typeface="標楷體" pitchFamily="65" charset="-120"/>
                <a:cs typeface="Times New Roman" pitchFamily="18" charset="0"/>
              </a:rPr>
              <a:t> 嗎</a:t>
            </a:r>
            <a:r>
              <a:rPr kumimoji="0" lang="en-US" altLang="zh-TW">
                <a:solidFill>
                  <a:srgbClr val="002060"/>
                </a:solidFill>
                <a:latin typeface="Times New Roman" pitchFamily="18" charset="0"/>
                <a:ea typeface="標楷體" pitchFamily="65" charset="-120"/>
                <a:cs typeface="Times New Roman" pitchFamily="18" charset="0"/>
              </a:rPr>
              <a:t>?</a:t>
            </a:r>
            <a:endParaRPr kumimoji="0" lang="zh-TW" altLang="en-US">
              <a:solidFill>
                <a:srgbClr val="002060"/>
              </a:solidFill>
              <a:latin typeface="Times New Roman" pitchFamily="18" charset="0"/>
              <a:ea typeface="標楷體" pitchFamily="65" charset="-120"/>
              <a:cs typeface="Times New Roman" pitchFamily="18" charset="0"/>
            </a:endParaRPr>
          </a:p>
        </p:txBody>
      </p:sp>
      <p:sp>
        <p:nvSpPr>
          <p:cNvPr id="51205" name="文字方塊 6"/>
          <p:cNvSpPr txBox="1">
            <a:spLocks noChangeArrowheads="1"/>
          </p:cNvSpPr>
          <p:nvPr/>
        </p:nvSpPr>
        <p:spPr bwMode="auto">
          <a:xfrm>
            <a:off x="4857750" y="4071938"/>
            <a:ext cx="3643313" cy="1600200"/>
          </a:xfrm>
          <a:prstGeom prst="rect">
            <a:avLst/>
          </a:prstGeom>
          <a:noFill/>
          <a:ln w="9525">
            <a:noFill/>
            <a:miter lim="800000"/>
            <a:headEnd/>
            <a:tailEnd/>
          </a:ln>
        </p:spPr>
        <p:txBody>
          <a:bodyPr>
            <a:spAutoFit/>
          </a:bodyPr>
          <a:lstStyle/>
          <a:p>
            <a:pPr algn="ctr"/>
            <a:r>
              <a:rPr kumimoji="0" lang="en-US" altLang="zh-TW" sz="1700" b="1">
                <a:solidFill>
                  <a:srgbClr val="002060"/>
                </a:solidFill>
                <a:latin typeface="Times New Roman" pitchFamily="18" charset="0"/>
                <a:ea typeface="標楷體" pitchFamily="65" charset="-120"/>
                <a:cs typeface="Times New Roman" pitchFamily="18" charset="0"/>
              </a:rPr>
              <a:t>  </a:t>
            </a:r>
            <a:r>
              <a:rPr kumimoji="0" lang="zh-TW" altLang="en-US" sz="1700" b="1">
                <a:solidFill>
                  <a:srgbClr val="002060"/>
                </a:solidFill>
                <a:latin typeface="Times New Roman" pitchFamily="18" charset="0"/>
                <a:ea typeface="標楷體" pitchFamily="65" charset="-120"/>
                <a:cs typeface="Times New Roman" pitchFamily="18" charset="0"/>
              </a:rPr>
              <a:t>    </a:t>
            </a:r>
            <a:r>
              <a:rPr kumimoji="0" lang="zh-TW" altLang="en-US" sz="2000" b="1">
                <a:solidFill>
                  <a:srgbClr val="002060"/>
                </a:solidFill>
                <a:latin typeface="Times New Roman" pitchFamily="18" charset="0"/>
                <a:ea typeface="標楷體" pitchFamily="65" charset="-120"/>
                <a:cs typeface="Times New Roman" pitchFamily="18" charset="0"/>
              </a:rPr>
              <a:t>資料庫個資</a:t>
            </a:r>
            <a:r>
              <a:rPr kumimoji="0" lang="zh-TW" altLang="en-US" sz="2000" b="1">
                <a:solidFill>
                  <a:srgbClr val="002060"/>
                </a:solidFill>
                <a:latin typeface="標楷體" pitchFamily="65" charset="-120"/>
                <a:ea typeface="標楷體" pitchFamily="65" charset="-120"/>
                <a:cs typeface="Times New Roman" pitchFamily="18" charset="0"/>
              </a:rPr>
              <a:t>檢測</a:t>
            </a:r>
            <a:endParaRPr kumimoji="0" lang="en-US" altLang="zh-TW" sz="1700" b="1">
              <a:solidFill>
                <a:srgbClr val="002060"/>
              </a:solidFill>
              <a:latin typeface="Times New Roman" pitchFamily="18" charset="0"/>
              <a:ea typeface="標楷體" pitchFamily="65" charset="-120"/>
              <a:cs typeface="Times New Roman" pitchFamily="18" charset="0"/>
            </a:endParaRPr>
          </a:p>
          <a:p>
            <a:pPr algn="ctr"/>
            <a:endParaRPr kumimoji="0" lang="en-US" altLang="zh-TW" sz="600">
              <a:solidFill>
                <a:srgbClr val="002060"/>
              </a:solidFill>
              <a:latin typeface="Times New Roman" pitchFamily="18" charset="0"/>
              <a:ea typeface="標楷體" pitchFamily="65" charset="-120"/>
              <a:cs typeface="Times New Roman" pitchFamily="18" charset="0"/>
            </a:endParaRPr>
          </a:p>
          <a:p>
            <a:pPr algn="just"/>
            <a:r>
              <a:rPr kumimoji="0" lang="zh-TW" altLang="en-US">
                <a:solidFill>
                  <a:srgbClr val="002060"/>
                </a:solidFill>
                <a:latin typeface="Times New Roman" pitchFamily="18" charset="0"/>
                <a:ea typeface="標楷體" pitchFamily="65" charset="-120"/>
                <a:cs typeface="Times New Roman" pitchFamily="18" charset="0"/>
              </a:rPr>
              <a:t>資料庫儲存了大量的敏感紀錄文字，</a:t>
            </a:r>
            <a:endParaRPr kumimoji="0" lang="en-US" altLang="zh-TW">
              <a:solidFill>
                <a:srgbClr val="002060"/>
              </a:solidFill>
              <a:latin typeface="Times New Roman" pitchFamily="18" charset="0"/>
              <a:ea typeface="標楷體" pitchFamily="65" charset="-120"/>
              <a:cs typeface="Times New Roman" pitchFamily="18" charset="0"/>
            </a:endParaRPr>
          </a:p>
          <a:p>
            <a:pPr algn="just"/>
            <a:r>
              <a:rPr kumimoji="0" lang="zh-TW" altLang="en-US">
                <a:solidFill>
                  <a:srgbClr val="002060"/>
                </a:solidFill>
                <a:latin typeface="Times New Roman" pitchFamily="18" charset="0"/>
                <a:ea typeface="標楷體" pitchFamily="65" charset="-120"/>
                <a:cs typeface="Times New Roman" pitchFamily="18" charset="0"/>
              </a:rPr>
              <a:t>全部保留有風險，全部刪除也不可行。不用擔心，</a:t>
            </a:r>
            <a:r>
              <a:rPr kumimoji="0" lang="en-US" altLang="zh-TW">
                <a:solidFill>
                  <a:srgbClr val="002060"/>
                </a:solidFill>
                <a:latin typeface="Times New Roman" pitchFamily="18" charset="0"/>
                <a:ea typeface="標楷體" pitchFamily="65" charset="-120"/>
                <a:cs typeface="Times New Roman" pitchFamily="18" charset="0"/>
              </a:rPr>
              <a:t>DB</a:t>
            </a:r>
            <a:r>
              <a:rPr kumimoji="0" lang="zh-TW" altLang="en-US">
                <a:solidFill>
                  <a:srgbClr val="002060"/>
                </a:solidFill>
                <a:latin typeface="Times New Roman" pitchFamily="18" charset="0"/>
                <a:ea typeface="標楷體" pitchFamily="65" charset="-120"/>
                <a:cs typeface="Times New Roman" pitchFamily="18" charset="0"/>
              </a:rPr>
              <a:t>個資掃描幫您找出存於資料庫內的敏感個資。</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WordArt 5"/>
          <p:cNvSpPr>
            <a:spLocks noChangeArrowheads="1" noChangeShapeType="1" noTextEdit="1"/>
          </p:cNvSpPr>
          <p:nvPr/>
        </p:nvSpPr>
        <p:spPr bwMode="gray">
          <a:xfrm>
            <a:off x="3779912" y="3356992"/>
            <a:ext cx="5045075" cy="633412"/>
          </a:xfrm>
          <a:prstGeom prst="rect">
            <a:avLst/>
          </a:prstGeom>
        </p:spPr>
        <p:txBody>
          <a:bodyPr wrap="none" fromWordArt="1">
            <a:prstTxWarp prst="textDeflate">
              <a:avLst>
                <a:gd name="adj" fmla="val 0"/>
              </a:avLst>
            </a:prstTxWarp>
          </a:bodyPr>
          <a:lstStyle/>
          <a:p>
            <a:pPr algn="ctr"/>
            <a:r>
              <a:rPr lang="en-US" altLang="zh-TW" sz="3600" b="1" kern="10" dirty="0">
                <a:ln w="28575">
                  <a:solidFill>
                    <a:schemeClr val="bg1"/>
                  </a:solidFill>
                  <a:round/>
                  <a:headEnd/>
                  <a:tailEnd/>
                </a:ln>
                <a:gradFill rotWithShape="1">
                  <a:gsLst>
                    <a:gs pos="0">
                      <a:schemeClr val="accent2"/>
                    </a:gs>
                    <a:gs pos="100000">
                      <a:schemeClr val="accent1"/>
                    </a:gs>
                  </a:gsLst>
                  <a:lin ang="0" scaled="1"/>
                </a:gradFill>
                <a:effectLst>
                  <a:outerShdw dist="89803" dir="2700000" algn="ctr" rotWithShape="0">
                    <a:schemeClr val="bg2">
                      <a:alpha val="50000"/>
                    </a:schemeClr>
                  </a:outerShdw>
                </a:effectLst>
                <a:latin typeface="Arial"/>
                <a:cs typeface="Arial"/>
              </a:rPr>
              <a:t>Thank You !</a:t>
            </a:r>
            <a:endParaRPr lang="zh-TW" altLang="en-US" sz="3600" b="1" kern="10" dirty="0">
              <a:ln w="28575">
                <a:solidFill>
                  <a:schemeClr val="bg1"/>
                </a:solidFill>
                <a:round/>
                <a:headEnd/>
                <a:tailEnd/>
              </a:ln>
              <a:gradFill rotWithShape="1">
                <a:gsLst>
                  <a:gs pos="0">
                    <a:schemeClr val="accent2"/>
                  </a:gs>
                  <a:gs pos="100000">
                    <a:schemeClr val="accent1"/>
                  </a:gs>
                </a:gsLst>
                <a:lin ang="0" scaled="1"/>
              </a:gradFill>
              <a:effectLst>
                <a:outerShdw dist="89803"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p:cTn id="7" dur="500" fill="hold"/>
                                        <p:tgtEl>
                                          <p:spTgt spid="86021"/>
                                        </p:tgtEl>
                                        <p:attrNameLst>
                                          <p:attrName>ppt_w</p:attrName>
                                        </p:attrNameLst>
                                      </p:cBhvr>
                                      <p:tavLst>
                                        <p:tav tm="0">
                                          <p:val>
                                            <p:fltVal val="0"/>
                                          </p:val>
                                        </p:tav>
                                        <p:tav tm="100000">
                                          <p:val>
                                            <p:strVal val="#ppt_w"/>
                                          </p:val>
                                        </p:tav>
                                      </p:tavLst>
                                    </p:anim>
                                    <p:anim calcmode="lin" valueType="num">
                                      <p:cBhvr>
                                        <p:cTn id="8" dur="500" fill="hold"/>
                                        <p:tgtEl>
                                          <p:spTgt spid="86021"/>
                                        </p:tgtEl>
                                        <p:attrNameLst>
                                          <p:attrName>ppt_h</p:attrName>
                                        </p:attrNameLst>
                                      </p:cBhvr>
                                      <p:tavLst>
                                        <p:tav tm="0">
                                          <p:val>
                                            <p:fltVal val="0"/>
                                          </p:val>
                                        </p:tav>
                                        <p:tav tm="100000">
                                          <p:val>
                                            <p:strVal val="#ppt_h"/>
                                          </p:val>
                                        </p:tav>
                                      </p:tavLst>
                                    </p:anim>
                                    <p:animEffect transition="in" filter="fade">
                                      <p:cBhvr>
                                        <p:cTn id="9" dur="5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標題 1"/>
          <p:cNvSpPr>
            <a:spLocks noGrp="1"/>
          </p:cNvSpPr>
          <p:nvPr>
            <p:ph type="title"/>
          </p:nvPr>
        </p:nvSpPr>
        <p:spPr/>
        <p:txBody>
          <a:bodyPr/>
          <a:lstStyle/>
          <a:p>
            <a:r>
              <a:rPr lang="zh-TW" altLang="en-US" b="1" dirty="0" smtClean="0">
                <a:latin typeface="標楷體" pitchFamily="65" charset="-120"/>
                <a:ea typeface="標楷體" pitchFamily="65" charset="-120"/>
              </a:rPr>
              <a:t>宗旨與任務</a:t>
            </a:r>
          </a:p>
        </p:txBody>
      </p:sp>
      <p:sp>
        <p:nvSpPr>
          <p:cNvPr id="27651" name="內容版面配置區 2"/>
          <p:cNvSpPr>
            <a:spLocks noGrp="1"/>
          </p:cNvSpPr>
          <p:nvPr>
            <p:ph idx="1"/>
          </p:nvPr>
        </p:nvSpPr>
        <p:spPr/>
        <p:txBody>
          <a:bodyPr/>
          <a:lstStyle/>
          <a:p>
            <a:pPr eaLnBrk="1" hangingPunct="1">
              <a:lnSpc>
                <a:spcPct val="150000"/>
              </a:lnSpc>
            </a:pPr>
            <a:r>
              <a:rPr lang="zh-TW" altLang="en-US" sz="2000" dirty="0" smtClean="0">
                <a:solidFill>
                  <a:srgbClr val="0070C0"/>
                </a:solidFill>
                <a:latin typeface="微軟正黑體" pitchFamily="34" charset="-120"/>
                <a:ea typeface="微軟正黑體" pitchFamily="34" charset="-120"/>
              </a:rPr>
              <a:t>設立宗旨：</a:t>
            </a:r>
            <a:endParaRPr lang="en-US" altLang="zh-TW" sz="2000" dirty="0" smtClean="0">
              <a:solidFill>
                <a:srgbClr val="0070C0"/>
              </a:solidFill>
              <a:latin typeface="微軟正黑體" pitchFamily="34" charset="-120"/>
              <a:ea typeface="微軟正黑體" pitchFamily="34" charset="-120"/>
            </a:endParaRP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一、推廣資料安全與資料保護觀念。</a:t>
            </a:r>
            <a:endParaRPr lang="en-US" altLang="zh-TW" sz="2000" b="1" dirty="0" smtClean="0">
              <a:solidFill>
                <a:schemeClr val="tx2"/>
              </a:solidFill>
              <a:latin typeface="微軟正黑體" pitchFamily="34" charset="-120"/>
              <a:ea typeface="微軟正黑體" pitchFamily="34" charset="-120"/>
            </a:endParaRP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二、落實資料備份、保護、管理政策。</a:t>
            </a:r>
            <a:endParaRPr lang="en-US" altLang="zh-TW" sz="2000" b="1" dirty="0" smtClean="0">
              <a:solidFill>
                <a:schemeClr val="tx2"/>
              </a:solidFill>
              <a:latin typeface="微軟正黑體" pitchFamily="34" charset="-120"/>
              <a:ea typeface="微軟正黑體" pitchFamily="34" charset="-120"/>
            </a:endParaRP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三、協助各界提升資料安全等級。</a:t>
            </a:r>
            <a:endParaRPr lang="en-US" altLang="zh-TW" sz="2000" b="1" dirty="0" smtClean="0">
              <a:solidFill>
                <a:schemeClr val="tx2"/>
              </a:solidFill>
              <a:latin typeface="微軟正黑體" pitchFamily="34" charset="-120"/>
              <a:ea typeface="微軟正黑體" pitchFamily="34" charset="-120"/>
            </a:endParaRP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四、促進資料安全之產、學、研合作，提升軟體品質與技術水準。</a:t>
            </a:r>
            <a:endParaRPr lang="en-US" altLang="zh-TW" sz="2000" b="1" dirty="0" smtClean="0">
              <a:solidFill>
                <a:schemeClr val="tx2"/>
              </a:solidFill>
              <a:latin typeface="微軟正黑體" pitchFamily="34" charset="-120"/>
              <a:ea typeface="微軟正黑體" pitchFamily="34" charset="-120"/>
            </a:endParaRP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五、推動資安領域國內、外交流活動，促成資安發展健全環境。</a:t>
            </a:r>
            <a:endParaRPr lang="en-US" altLang="zh-TW" sz="2000" b="1" dirty="0" smtClean="0">
              <a:solidFill>
                <a:schemeClr val="tx2"/>
              </a:solidFill>
              <a:latin typeface="微軟正黑體" pitchFamily="34" charset="-120"/>
              <a:ea typeface="微軟正黑體" pitchFamily="34" charset="-120"/>
            </a:endParaRPr>
          </a:p>
          <a:p>
            <a:pPr lvl="1" eaLnBrk="1" hangingPunct="1">
              <a:buFont typeface="Wingdings" pitchFamily="2" charset="2"/>
              <a:buNone/>
            </a:pPr>
            <a:endParaRPr lang="en-US" altLang="zh-TW" sz="2000" b="1" dirty="0" smtClean="0">
              <a:solidFill>
                <a:schemeClr val="tx2"/>
              </a:solidFill>
              <a:latin typeface="微軟正黑體" pitchFamily="34" charset="-120"/>
              <a:ea typeface="微軟正黑體" pitchFamily="34" charset="-120"/>
            </a:endParaRPr>
          </a:p>
          <a:p>
            <a:pPr eaLnBrk="1" hangingPunct="1">
              <a:lnSpc>
                <a:spcPct val="150000"/>
              </a:lnSpc>
            </a:pPr>
            <a:r>
              <a:rPr lang="zh-TW" altLang="en-US" sz="2000" dirty="0" smtClean="0">
                <a:solidFill>
                  <a:srgbClr val="0070C0"/>
                </a:solidFill>
                <a:latin typeface="微軟正黑體" pitchFamily="34" charset="-120"/>
                <a:ea typeface="微軟正黑體" pitchFamily="34" charset="-120"/>
              </a:rPr>
              <a:t>本會任務：</a:t>
            </a: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一、推廣資料保密的重要性</a:t>
            </a: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二、介紹資料保密機制</a:t>
            </a: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三、建立資料安全服務</a:t>
            </a: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四、國內公司團體資料安全評估</a:t>
            </a:r>
          </a:p>
          <a:p>
            <a:pPr lvl="1" eaLnBrk="1" hangingPunct="1">
              <a:buFont typeface="Wingdings" pitchFamily="2" charset="2"/>
              <a:buNone/>
            </a:pPr>
            <a:r>
              <a:rPr lang="zh-TW" altLang="en-US" sz="2000" b="1" dirty="0" smtClean="0">
                <a:solidFill>
                  <a:schemeClr val="tx2"/>
                </a:solidFill>
                <a:latin typeface="微軟正黑體" pitchFamily="34" charset="-120"/>
                <a:ea typeface="微軟正黑體" pitchFamily="34" charset="-120"/>
              </a:rPr>
              <a:t>五、資料安全技術發展及提升</a:t>
            </a:r>
          </a:p>
          <a:p>
            <a:pPr lvl="1" eaLnBrk="1" hangingPunct="1">
              <a:lnSpc>
                <a:spcPct val="150000"/>
              </a:lnSpc>
              <a:buFont typeface="Wingdings" pitchFamily="2" charset="2"/>
              <a:buNone/>
            </a:pPr>
            <a:endParaRPr lang="en-US" altLang="zh-TW" sz="2000" b="1" dirty="0" smtClean="0">
              <a:solidFill>
                <a:schemeClr val="tx2"/>
              </a:solidFill>
              <a:latin typeface="微軟正黑體" pitchFamily="34" charset="-120"/>
              <a:ea typeface="微軟正黑體" pitchFamily="34" charset="-120"/>
            </a:endParaRPr>
          </a:p>
          <a:p>
            <a:pPr eaLnBrk="1" hangingPunct="1"/>
            <a:endParaRPr lang="zh-TW" altLang="en-US" sz="1400" dirty="0"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51DB625A-CD22-4D9A-9ABF-E36D53569537}" type="slidenum">
              <a:rPr lang="en-US" altLang="zh-TW"/>
              <a:pPr>
                <a:defRPr/>
              </a:pPr>
              <a:t>5</a:t>
            </a:fld>
            <a:endParaRPr lang="en-US" altLang="zh-TW"/>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標題 1"/>
          <p:cNvSpPr>
            <a:spLocks noGrp="1"/>
          </p:cNvSpPr>
          <p:nvPr>
            <p:ph type="title"/>
          </p:nvPr>
        </p:nvSpPr>
        <p:spPr/>
        <p:txBody>
          <a:bodyPr/>
          <a:lstStyle/>
          <a:p>
            <a:r>
              <a:rPr lang="zh-TW" altLang="en-US" b="1" dirty="0" smtClean="0">
                <a:latin typeface="標楷體" pitchFamily="65" charset="-120"/>
                <a:ea typeface="標楷體" pitchFamily="65" charset="-120"/>
              </a:rPr>
              <a:t>服務項目</a:t>
            </a:r>
          </a:p>
        </p:txBody>
      </p:sp>
      <p:sp>
        <p:nvSpPr>
          <p:cNvPr id="28675" name="內容版面配置區 2"/>
          <p:cNvSpPr>
            <a:spLocks noGrp="1"/>
          </p:cNvSpPr>
          <p:nvPr>
            <p:ph idx="1"/>
          </p:nvPr>
        </p:nvSpPr>
        <p:spPr>
          <a:xfrm>
            <a:off x="0" y="1196975"/>
            <a:ext cx="8337550" cy="5319713"/>
          </a:xfrm>
        </p:spPr>
        <p:txBody>
          <a:bodyPr/>
          <a:lstStyle/>
          <a:p>
            <a:pPr eaLnBrk="1" hangingPunct="1"/>
            <a:r>
              <a:rPr lang="zh-TW" altLang="en-US" sz="2000" smtClean="0">
                <a:solidFill>
                  <a:srgbClr val="C00000"/>
                </a:solidFill>
                <a:latin typeface="微軟正黑體" pitchFamily="34" charset="-120"/>
                <a:ea typeface="微軟正黑體" pitchFamily="34" charset="-120"/>
              </a:rPr>
              <a:t>資料備份服務</a:t>
            </a:r>
            <a:endParaRPr lang="en-US" altLang="zh-TW" sz="2000" smtClean="0">
              <a:solidFill>
                <a:srgbClr val="C00000"/>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線上異地加密備份服務</a:t>
            </a:r>
            <a:endParaRPr lang="en-US" altLang="zh-TW" sz="1800" b="1" smtClean="0">
              <a:solidFill>
                <a:schemeClr val="tx2"/>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中小企業加密備份服務</a:t>
            </a:r>
            <a:endParaRPr lang="en-US" altLang="zh-TW" sz="1800" b="1" smtClean="0">
              <a:solidFill>
                <a:schemeClr val="tx2"/>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企業檔案</a:t>
            </a:r>
            <a:r>
              <a:rPr lang="en-US" altLang="zh-TW" sz="1800" b="1" smtClean="0">
                <a:solidFill>
                  <a:schemeClr val="tx2"/>
                </a:solidFill>
                <a:latin typeface="微軟正黑體" pitchFamily="34" charset="-120"/>
                <a:ea typeface="微軟正黑體" pitchFamily="34" charset="-120"/>
              </a:rPr>
              <a:t>/</a:t>
            </a:r>
            <a:r>
              <a:rPr lang="zh-TW" altLang="en-US" sz="1800" b="1" smtClean="0">
                <a:solidFill>
                  <a:schemeClr val="tx2"/>
                </a:solidFill>
                <a:latin typeface="微軟正黑體" pitchFamily="34" charset="-120"/>
                <a:ea typeface="微軟正黑體" pitchFamily="34" charset="-120"/>
              </a:rPr>
              <a:t>資料庫</a:t>
            </a:r>
            <a:r>
              <a:rPr lang="en-US" altLang="zh-TW" sz="1800" b="1" smtClean="0">
                <a:solidFill>
                  <a:schemeClr val="tx2"/>
                </a:solidFill>
                <a:latin typeface="微軟正黑體" pitchFamily="34" charset="-120"/>
                <a:ea typeface="微軟正黑體" pitchFamily="34" charset="-120"/>
              </a:rPr>
              <a:t>/</a:t>
            </a:r>
            <a:r>
              <a:rPr lang="zh-TW" altLang="en-US" sz="1800" b="1" smtClean="0">
                <a:solidFill>
                  <a:schemeClr val="tx2"/>
                </a:solidFill>
                <a:latin typeface="微軟正黑體" pitchFamily="34" charset="-120"/>
                <a:ea typeface="微軟正黑體" pitchFamily="34" charset="-120"/>
              </a:rPr>
              <a:t>網站備份服務</a:t>
            </a:r>
            <a:endParaRPr lang="en-US" altLang="zh-TW" sz="1800" b="1" smtClean="0">
              <a:solidFill>
                <a:schemeClr val="tx2"/>
              </a:solidFill>
              <a:latin typeface="微軟正黑體" pitchFamily="34" charset="-120"/>
              <a:ea typeface="微軟正黑體" pitchFamily="34" charset="-120"/>
            </a:endParaRPr>
          </a:p>
          <a:p>
            <a:pPr lvl="1" eaLnBrk="1" hangingPunct="1"/>
            <a:endParaRPr lang="en-US" altLang="zh-TW" sz="1800" b="1" smtClean="0">
              <a:solidFill>
                <a:schemeClr val="tx2"/>
              </a:solidFill>
              <a:latin typeface="微軟正黑體" pitchFamily="34" charset="-120"/>
              <a:ea typeface="微軟正黑體" pitchFamily="34" charset="-120"/>
            </a:endParaRPr>
          </a:p>
          <a:p>
            <a:pPr lvl="1" eaLnBrk="1" hangingPunct="1"/>
            <a:endParaRPr lang="en-US" altLang="zh-TW" sz="1800" b="1" smtClean="0">
              <a:solidFill>
                <a:schemeClr val="tx2"/>
              </a:solidFill>
              <a:latin typeface="微軟正黑體" pitchFamily="34" charset="-120"/>
              <a:ea typeface="微軟正黑體" pitchFamily="34" charset="-120"/>
            </a:endParaRPr>
          </a:p>
          <a:p>
            <a:pPr lvl="1" eaLnBrk="1" hangingPunct="1"/>
            <a:endParaRPr lang="en-US" altLang="zh-TW" sz="1800" b="1" smtClean="0">
              <a:solidFill>
                <a:schemeClr val="tx2"/>
              </a:solidFill>
              <a:latin typeface="微軟正黑體" pitchFamily="34" charset="-120"/>
              <a:ea typeface="微軟正黑體" pitchFamily="34" charset="-120"/>
            </a:endParaRPr>
          </a:p>
          <a:p>
            <a:pPr lvl="1" eaLnBrk="1" hangingPunct="1"/>
            <a:endParaRPr lang="en-US" altLang="zh-TW" sz="1800" b="1" smtClean="0">
              <a:solidFill>
                <a:schemeClr val="tx2"/>
              </a:solidFill>
              <a:latin typeface="微軟正黑體" pitchFamily="34" charset="-120"/>
              <a:ea typeface="微軟正黑體" pitchFamily="34" charset="-120"/>
            </a:endParaRPr>
          </a:p>
          <a:p>
            <a:pPr eaLnBrk="1" hangingPunct="1"/>
            <a:r>
              <a:rPr lang="zh-TW" altLang="en-US" sz="2000" smtClean="0">
                <a:solidFill>
                  <a:srgbClr val="0070C0"/>
                </a:solidFill>
                <a:latin typeface="微軟正黑體" pitchFamily="34" charset="-120"/>
                <a:ea typeface="微軟正黑體" pitchFamily="34" charset="-120"/>
              </a:rPr>
              <a:t>資料保護服務</a:t>
            </a:r>
            <a:endParaRPr lang="en-US" altLang="zh-TW" sz="2000" smtClean="0">
              <a:solidFill>
                <a:srgbClr val="0070C0"/>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單機檔案加密服務</a:t>
            </a:r>
            <a:endParaRPr lang="en-US" altLang="zh-TW" sz="1800" b="1" smtClean="0">
              <a:solidFill>
                <a:schemeClr val="tx2"/>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線上圖片保護服務</a:t>
            </a:r>
            <a:endParaRPr lang="en-US" altLang="zh-TW" sz="1800" b="1" smtClean="0">
              <a:solidFill>
                <a:schemeClr val="tx2"/>
              </a:solidFill>
              <a:latin typeface="微軟正黑體" pitchFamily="34" charset="-120"/>
              <a:ea typeface="微軟正黑體" pitchFamily="34" charset="-120"/>
            </a:endParaRPr>
          </a:p>
          <a:p>
            <a:pPr lvl="1" eaLnBrk="1" hangingPunct="1"/>
            <a:r>
              <a:rPr lang="zh-TW" altLang="en-US" sz="1800" b="1" smtClean="0">
                <a:solidFill>
                  <a:schemeClr val="tx2"/>
                </a:solidFill>
                <a:latin typeface="微軟正黑體" pitchFamily="34" charset="-120"/>
                <a:ea typeface="微軟正黑體" pitchFamily="34" charset="-120"/>
              </a:rPr>
              <a:t>可攜式檔案保護服務</a:t>
            </a:r>
            <a:endParaRPr lang="en-US" altLang="zh-TW" sz="1800" b="1" smtClean="0">
              <a:solidFill>
                <a:schemeClr val="tx2"/>
              </a:solidFill>
              <a:latin typeface="微軟正黑體" pitchFamily="34" charset="-120"/>
              <a:ea typeface="微軟正黑體" pitchFamily="34" charset="-120"/>
            </a:endParaRPr>
          </a:p>
          <a:p>
            <a:pPr eaLnBrk="1" hangingPunct="1"/>
            <a:endParaRPr lang="en-US" altLang="zh-TW" sz="2000" smtClean="0">
              <a:solidFill>
                <a:srgbClr val="0070C0"/>
              </a:solidFill>
              <a:latin typeface="微軟正黑體" pitchFamily="34" charset="-120"/>
              <a:ea typeface="微軟正黑體" pitchFamily="34" charset="-120"/>
            </a:endParaRPr>
          </a:p>
          <a:p>
            <a:pPr eaLnBrk="1" hangingPunct="1"/>
            <a:endParaRPr lang="zh-TW" altLang="en-US" sz="2000" smtClean="0">
              <a:solidFill>
                <a:srgbClr val="0070C0"/>
              </a:solidFill>
              <a:latin typeface="微軟正黑體" pitchFamily="34" charset="-120"/>
              <a:ea typeface="微軟正黑體" pitchFamily="34" charset="-120"/>
            </a:endParaRPr>
          </a:p>
        </p:txBody>
      </p:sp>
      <p:sp>
        <p:nvSpPr>
          <p:cNvPr id="4" name="投影片編號版面配置區 3"/>
          <p:cNvSpPr>
            <a:spLocks noGrp="1"/>
          </p:cNvSpPr>
          <p:nvPr>
            <p:ph type="sldNum" sz="quarter" idx="12"/>
          </p:nvPr>
        </p:nvSpPr>
        <p:spPr/>
        <p:txBody>
          <a:bodyPr/>
          <a:lstStyle/>
          <a:p>
            <a:pPr>
              <a:defRPr/>
            </a:pPr>
            <a:fld id="{55C002D2-E6A1-4583-AC7D-100677CD4AED}" type="slidenum">
              <a:rPr lang="en-US" altLang="zh-TW"/>
              <a:pPr>
                <a:defRPr/>
              </a:pPr>
              <a:t>6</a:t>
            </a:fld>
            <a:endParaRPr lang="en-US" altLang="zh-TW"/>
          </a:p>
        </p:txBody>
      </p:sp>
      <p:sp>
        <p:nvSpPr>
          <p:cNvPr id="28677" name="矩形 4"/>
          <p:cNvSpPr>
            <a:spLocks noChangeArrowheads="1"/>
          </p:cNvSpPr>
          <p:nvPr/>
        </p:nvSpPr>
        <p:spPr bwMode="auto">
          <a:xfrm>
            <a:off x="4572000" y="1412875"/>
            <a:ext cx="3168650" cy="1065213"/>
          </a:xfrm>
          <a:prstGeom prst="rect">
            <a:avLst/>
          </a:prstGeom>
          <a:noFill/>
          <a:ln w="9525">
            <a:noFill/>
            <a:miter lim="800000"/>
            <a:headEnd/>
            <a:tailEnd/>
          </a:ln>
        </p:spPr>
        <p:txBody>
          <a:bodyPr>
            <a:spAutoFit/>
          </a:bodyPr>
          <a:lstStyle/>
          <a:p>
            <a:pPr marL="342900" indent="-342900">
              <a:spcBef>
                <a:spcPct val="20000"/>
              </a:spcBef>
              <a:buClr>
                <a:schemeClr val="hlink"/>
              </a:buClr>
              <a:buFont typeface="Wingdings" pitchFamily="2" charset="2"/>
              <a:buChar char="v"/>
            </a:pPr>
            <a:r>
              <a:rPr lang="zh-TW" altLang="en-US" sz="2000" b="1">
                <a:solidFill>
                  <a:srgbClr val="009900"/>
                </a:solidFill>
                <a:latin typeface="微軟正黑體" pitchFamily="34" charset="-120"/>
                <a:ea typeface="微軟正黑體" pitchFamily="34" charset="-120"/>
              </a:rPr>
              <a:t>網站檢測分析服務</a:t>
            </a:r>
            <a:endParaRPr lang="en-US" altLang="zh-TW" sz="2000" b="1">
              <a:solidFill>
                <a:srgbClr val="009900"/>
              </a:solidFill>
              <a:latin typeface="微軟正黑體" pitchFamily="34" charset="-120"/>
              <a:ea typeface="微軟正黑體" pitchFamily="34" charset="-120"/>
            </a:endParaRPr>
          </a:p>
          <a:p>
            <a:pPr marL="742950" lvl="1" indent="-285750">
              <a:spcBef>
                <a:spcPct val="20000"/>
              </a:spcBef>
              <a:buClr>
                <a:schemeClr val="accent1"/>
              </a:buClr>
              <a:buFont typeface="Wingdings" pitchFamily="2" charset="2"/>
              <a:buChar char="§"/>
            </a:pPr>
            <a:r>
              <a:rPr lang="zh-TW" altLang="en-US" b="1">
                <a:solidFill>
                  <a:schemeClr val="tx2"/>
                </a:solidFill>
                <a:latin typeface="微軟正黑體" pitchFamily="34" charset="-120"/>
                <a:ea typeface="微軟正黑體" pitchFamily="34" charset="-120"/>
              </a:rPr>
              <a:t>網站個資檢測服務</a:t>
            </a:r>
            <a:endParaRPr lang="en-US" altLang="zh-TW" b="1">
              <a:solidFill>
                <a:schemeClr val="tx2"/>
              </a:solidFill>
              <a:latin typeface="微軟正黑體" pitchFamily="34" charset="-120"/>
              <a:ea typeface="微軟正黑體" pitchFamily="34" charset="-120"/>
            </a:endParaRPr>
          </a:p>
          <a:p>
            <a:pPr marL="742950" lvl="1" indent="-285750">
              <a:spcBef>
                <a:spcPct val="20000"/>
              </a:spcBef>
              <a:buClr>
                <a:schemeClr val="accent1"/>
              </a:buClr>
              <a:buFont typeface="Wingdings" pitchFamily="2" charset="2"/>
              <a:buChar char="§"/>
            </a:pPr>
            <a:r>
              <a:rPr lang="zh-TW" altLang="en-US" b="1">
                <a:solidFill>
                  <a:schemeClr val="tx2"/>
                </a:solidFill>
                <a:latin typeface="微軟正黑體" pitchFamily="34" charset="-120"/>
                <a:ea typeface="微軟正黑體" pitchFamily="34" charset="-120"/>
              </a:rPr>
              <a:t>網站資料分析服務</a:t>
            </a:r>
            <a:endParaRPr lang="en-US" altLang="zh-TW" b="1">
              <a:solidFill>
                <a:schemeClr val="tx2"/>
              </a:solidFill>
              <a:latin typeface="微軟正黑體" pitchFamily="34" charset="-120"/>
              <a:ea typeface="微軟正黑體" pitchFamily="34" charset="-120"/>
            </a:endParaRPr>
          </a:p>
        </p:txBody>
      </p:sp>
      <p:sp>
        <p:nvSpPr>
          <p:cNvPr id="6" name="矩形 5"/>
          <p:cNvSpPr/>
          <p:nvPr/>
        </p:nvSpPr>
        <p:spPr>
          <a:xfrm>
            <a:off x="4500563" y="3933825"/>
            <a:ext cx="3240087" cy="1397000"/>
          </a:xfrm>
          <a:prstGeom prst="rect">
            <a:avLst/>
          </a:prstGeom>
        </p:spPr>
        <p:txBody>
          <a:bodyPr>
            <a:spAutoFit/>
          </a:bodyPr>
          <a:lstStyle/>
          <a:p>
            <a:pPr marL="342900" lvl="1" indent="-342900">
              <a:spcBef>
                <a:spcPct val="20000"/>
              </a:spcBef>
              <a:buClr>
                <a:schemeClr val="hlink"/>
              </a:buClr>
              <a:buFont typeface="Wingdings" pitchFamily="2" charset="2"/>
              <a:buChar char="v"/>
              <a:defRPr/>
            </a:pPr>
            <a:r>
              <a:rPr lang="zh-TW" altLang="en-US" sz="2000" b="1" dirty="0">
                <a:solidFill>
                  <a:srgbClr val="FF3399"/>
                </a:solidFill>
                <a:latin typeface="微軟正黑體" pitchFamily="34" charset="-120"/>
                <a:ea typeface="微軟正黑體" pitchFamily="34" charset="-120"/>
              </a:rPr>
              <a:t>資料安全檢測服務</a:t>
            </a:r>
            <a:endParaRPr lang="en-US" altLang="zh-TW" sz="2000" b="1" dirty="0">
              <a:solidFill>
                <a:srgbClr val="FF3399"/>
              </a:solidFill>
              <a:latin typeface="微軟正黑體" pitchFamily="34" charset="-120"/>
              <a:ea typeface="微軟正黑體" pitchFamily="34" charset="-120"/>
            </a:endParaRPr>
          </a:p>
          <a:p>
            <a:pPr marL="742950" lvl="1" indent="-285750">
              <a:spcBef>
                <a:spcPct val="20000"/>
              </a:spcBef>
              <a:buClr>
                <a:schemeClr val="accent1"/>
              </a:buClr>
              <a:buFont typeface="Wingdings" pitchFamily="2" charset="2"/>
              <a:buChar char="§"/>
              <a:defRPr/>
            </a:pPr>
            <a:r>
              <a:rPr lang="zh-TW" altLang="en-US" b="1" dirty="0">
                <a:solidFill>
                  <a:schemeClr val="tx2"/>
                </a:solidFill>
                <a:latin typeface="微軟正黑體" pitchFamily="34" charset="-120"/>
                <a:ea typeface="微軟正黑體" pitchFamily="34" charset="-120"/>
              </a:rPr>
              <a:t>企業網路安全評估</a:t>
            </a:r>
          </a:p>
          <a:p>
            <a:pPr marL="742950" lvl="1" indent="-285750">
              <a:spcBef>
                <a:spcPct val="20000"/>
              </a:spcBef>
              <a:buClr>
                <a:schemeClr val="accent1"/>
              </a:buClr>
              <a:buFont typeface="Wingdings" pitchFamily="2" charset="2"/>
              <a:buChar char="§"/>
              <a:defRPr/>
            </a:pPr>
            <a:r>
              <a:rPr lang="zh-TW" altLang="en-US" b="1" dirty="0">
                <a:solidFill>
                  <a:schemeClr val="tx2"/>
                </a:solidFill>
                <a:latin typeface="微軟正黑體" pitchFamily="34" charset="-120"/>
                <a:ea typeface="微軟正黑體" pitchFamily="34" charset="-120"/>
              </a:rPr>
              <a:t>校園網路安全評估</a:t>
            </a:r>
          </a:p>
          <a:p>
            <a:pPr marL="742950" lvl="1" indent="-285750">
              <a:spcBef>
                <a:spcPct val="20000"/>
              </a:spcBef>
              <a:buClr>
                <a:schemeClr val="accent1"/>
              </a:buClr>
              <a:buFont typeface="Wingdings" pitchFamily="2" charset="2"/>
              <a:buChar char="§"/>
              <a:defRPr/>
            </a:pPr>
            <a:r>
              <a:rPr lang="zh-TW" altLang="en-US" b="1" dirty="0">
                <a:solidFill>
                  <a:schemeClr val="tx2"/>
                </a:solidFill>
                <a:latin typeface="微軟正黑體" pitchFamily="34" charset="-120"/>
                <a:ea typeface="微軟正黑體" pitchFamily="34" charset="-120"/>
              </a:rPr>
              <a:t>企業資安管理推廣</a:t>
            </a:r>
            <a:endParaRPr lang="en-US" altLang="zh-TW" b="1" dirty="0">
              <a:solidFill>
                <a:schemeClr val="tx2"/>
              </a:solidFill>
              <a:latin typeface="微軟正黑體" pitchFamily="34" charset="-120"/>
              <a:ea typeface="微軟正黑體" pitchFamily="34" charset="-120"/>
            </a:endParaRPr>
          </a:p>
        </p:txBody>
      </p:sp>
      <p:sp>
        <p:nvSpPr>
          <p:cNvPr id="11" name="AutoShape 5"/>
          <p:cNvSpPr>
            <a:spLocks noChangeArrowheads="1"/>
          </p:cNvSpPr>
          <p:nvPr/>
        </p:nvSpPr>
        <p:spPr bwMode="gray">
          <a:xfrm rot="16200000" flipH="1">
            <a:off x="3779044" y="3572669"/>
            <a:ext cx="288925" cy="144463"/>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TW" altLang="en-US">
              <a:ea typeface="新細明體" charset="-120"/>
            </a:endParaRPr>
          </a:p>
        </p:txBody>
      </p:sp>
      <p:sp>
        <p:nvSpPr>
          <p:cNvPr id="12" name="AutoShape 5"/>
          <p:cNvSpPr>
            <a:spLocks noChangeArrowheads="1"/>
          </p:cNvSpPr>
          <p:nvPr/>
        </p:nvSpPr>
        <p:spPr bwMode="gray">
          <a:xfrm rot="5400000" flipH="1">
            <a:off x="4355306" y="3572670"/>
            <a:ext cx="288925" cy="144462"/>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TW" altLang="en-US">
              <a:ea typeface="新細明體" charset="-120"/>
            </a:endParaRPr>
          </a:p>
        </p:txBody>
      </p:sp>
      <p:sp>
        <p:nvSpPr>
          <p:cNvPr id="13" name="AutoShape 5"/>
          <p:cNvSpPr>
            <a:spLocks noChangeArrowheads="1"/>
          </p:cNvSpPr>
          <p:nvPr/>
        </p:nvSpPr>
        <p:spPr bwMode="gray">
          <a:xfrm flipH="1">
            <a:off x="4067175" y="3284538"/>
            <a:ext cx="288925" cy="144462"/>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TW" altLang="en-US">
              <a:ea typeface="新細明體" charset="-120"/>
            </a:endParaRPr>
          </a:p>
        </p:txBody>
      </p:sp>
      <p:sp>
        <p:nvSpPr>
          <p:cNvPr id="14" name="AutoShape 5"/>
          <p:cNvSpPr>
            <a:spLocks noChangeArrowheads="1"/>
          </p:cNvSpPr>
          <p:nvPr/>
        </p:nvSpPr>
        <p:spPr bwMode="gray">
          <a:xfrm rot="10800000" flipH="1">
            <a:off x="4067175" y="3860800"/>
            <a:ext cx="288925" cy="144463"/>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zh-TW" altLang="en-US">
              <a:ea typeface="新細明體" charset="-120"/>
            </a:endParaRPr>
          </a:p>
        </p:txBody>
      </p:sp>
      <p:cxnSp>
        <p:nvCxnSpPr>
          <p:cNvPr id="28683" name="直線接點 15"/>
          <p:cNvCxnSpPr>
            <a:cxnSpLocks noChangeShapeType="1"/>
          </p:cNvCxnSpPr>
          <p:nvPr/>
        </p:nvCxnSpPr>
        <p:spPr bwMode="auto">
          <a:xfrm>
            <a:off x="684213" y="3643313"/>
            <a:ext cx="7272337" cy="1587"/>
          </a:xfrm>
          <a:prstGeom prst="line">
            <a:avLst/>
          </a:prstGeom>
          <a:noFill/>
          <a:ln w="9525" algn="ctr">
            <a:solidFill>
              <a:schemeClr val="tx1"/>
            </a:solidFill>
            <a:prstDash val="dash"/>
            <a:round/>
            <a:headEnd/>
            <a:tailEnd/>
          </a:ln>
        </p:spPr>
      </p:cxnSp>
      <p:cxnSp>
        <p:nvCxnSpPr>
          <p:cNvPr id="28684" name="直線接點 17"/>
          <p:cNvCxnSpPr>
            <a:cxnSpLocks noChangeShapeType="1"/>
          </p:cNvCxnSpPr>
          <p:nvPr/>
        </p:nvCxnSpPr>
        <p:spPr bwMode="auto">
          <a:xfrm rot="5400000">
            <a:off x="1871663" y="3752850"/>
            <a:ext cx="4681538" cy="1587"/>
          </a:xfrm>
          <a:prstGeom prst="line">
            <a:avLst/>
          </a:prstGeom>
          <a:noFill/>
          <a:ln w="9525" algn="ctr">
            <a:solidFill>
              <a:schemeClr val="tx1"/>
            </a:solidFill>
            <a:prstDash val="dash"/>
            <a:round/>
            <a:headEnd/>
            <a:tailEnd/>
          </a:ln>
        </p:spPr>
      </p:cxnSp>
      <p:pic>
        <p:nvPicPr>
          <p:cNvPr id="28685" name="圖片 3" descr="computer_1.png"/>
          <p:cNvPicPr>
            <a:picLocks noChangeAspect="1"/>
          </p:cNvPicPr>
          <p:nvPr/>
        </p:nvPicPr>
        <p:blipFill>
          <a:blip r:embed="rId2" cstate="print"/>
          <a:srcRect/>
          <a:stretch>
            <a:fillRect/>
          </a:stretch>
        </p:blipFill>
        <p:spPr bwMode="auto">
          <a:xfrm>
            <a:off x="5148263" y="5373688"/>
            <a:ext cx="1219200" cy="1219200"/>
          </a:xfrm>
          <a:prstGeom prst="rect">
            <a:avLst/>
          </a:prstGeom>
          <a:noFill/>
          <a:ln w="9525">
            <a:noFill/>
            <a:miter lim="800000"/>
            <a:headEnd/>
            <a:tailEnd/>
          </a:ln>
        </p:spPr>
      </p:pic>
      <p:sp>
        <p:nvSpPr>
          <p:cNvPr id="28686" name="文字方塊 23"/>
          <p:cNvSpPr txBox="1">
            <a:spLocks noChangeArrowheads="1"/>
          </p:cNvSpPr>
          <p:nvPr/>
        </p:nvSpPr>
        <p:spPr bwMode="auto">
          <a:xfrm>
            <a:off x="5867400" y="6308725"/>
            <a:ext cx="1785938" cy="307975"/>
          </a:xfrm>
          <a:prstGeom prst="rect">
            <a:avLst/>
          </a:prstGeom>
          <a:noFill/>
          <a:ln w="9525">
            <a:noFill/>
            <a:miter lim="800000"/>
            <a:headEnd/>
            <a:tailEnd/>
          </a:ln>
        </p:spPr>
        <p:txBody>
          <a:bodyPr>
            <a:spAutoFit/>
          </a:bodyPr>
          <a:lstStyle/>
          <a:p>
            <a:pPr algn="ctr" eaLnBrk="0" hangingPunct="0"/>
            <a:r>
              <a:rPr lang="zh-TW" altLang="en-US" sz="1400">
                <a:solidFill>
                  <a:srgbClr val="FF0000"/>
                </a:solidFill>
                <a:latin typeface="微軟正黑體" pitchFamily="34" charset="-120"/>
                <a:ea typeface="微軟正黑體" pitchFamily="34" charset="-120"/>
              </a:rPr>
              <a:t>潛在的資料威脅</a:t>
            </a:r>
          </a:p>
        </p:txBody>
      </p:sp>
      <p:pic>
        <p:nvPicPr>
          <p:cNvPr id="28687" name="圖片 9" descr="gnome_panel_force_quit.png"/>
          <p:cNvPicPr>
            <a:picLocks noChangeAspect="1"/>
          </p:cNvPicPr>
          <p:nvPr/>
        </p:nvPicPr>
        <p:blipFill>
          <a:blip r:embed="rId3" cstate="print"/>
          <a:srcRect/>
          <a:stretch>
            <a:fillRect/>
          </a:stretch>
        </p:blipFill>
        <p:spPr bwMode="auto">
          <a:xfrm>
            <a:off x="7308850" y="4581525"/>
            <a:ext cx="1071563" cy="1069975"/>
          </a:xfrm>
          <a:prstGeom prst="rect">
            <a:avLst/>
          </a:prstGeom>
          <a:noFill/>
          <a:ln w="9525">
            <a:noFill/>
            <a:miter lim="800000"/>
            <a:headEnd/>
            <a:tailEnd/>
          </a:ln>
        </p:spPr>
      </p:pic>
      <p:sp>
        <p:nvSpPr>
          <p:cNvPr id="28688" name="文字方塊 36"/>
          <p:cNvSpPr txBox="1">
            <a:spLocks noChangeArrowheads="1"/>
          </p:cNvSpPr>
          <p:nvPr/>
        </p:nvSpPr>
        <p:spPr bwMode="auto">
          <a:xfrm>
            <a:off x="6951663" y="5580063"/>
            <a:ext cx="1785937" cy="277812"/>
          </a:xfrm>
          <a:prstGeom prst="rect">
            <a:avLst/>
          </a:prstGeom>
          <a:noFill/>
          <a:ln w="9525">
            <a:noFill/>
            <a:miter lim="800000"/>
            <a:headEnd/>
            <a:tailEnd/>
          </a:ln>
        </p:spPr>
        <p:txBody>
          <a:bodyPr>
            <a:spAutoFit/>
          </a:bodyPr>
          <a:lstStyle/>
          <a:p>
            <a:pPr algn="ctr" eaLnBrk="0" hangingPunct="0"/>
            <a:r>
              <a:rPr lang="zh-TW" altLang="en-US" sz="1200">
                <a:latin typeface="微軟正黑體" pitchFamily="34" charset="-120"/>
                <a:ea typeface="微軟正黑體" pitchFamily="34" charset="-120"/>
              </a:rPr>
              <a:t>電腦中毒</a:t>
            </a:r>
          </a:p>
        </p:txBody>
      </p:sp>
      <p:pic>
        <p:nvPicPr>
          <p:cNvPr id="21" name="內容版面配置區 3" descr="P1010050.JPG"/>
          <p:cNvPicPr>
            <a:picLocks noChangeAspect="1"/>
          </p:cNvPicPr>
          <p:nvPr/>
        </p:nvPicPr>
        <p:blipFill>
          <a:blip r:embed="rId4" cstate="print"/>
          <a:srcRect b="13332"/>
          <a:stretch>
            <a:fillRect/>
          </a:stretch>
        </p:blipFill>
        <p:spPr bwMode="auto">
          <a:xfrm>
            <a:off x="2987675" y="4076700"/>
            <a:ext cx="1123950" cy="1457325"/>
          </a:xfrm>
          <a:prstGeom prst="rect">
            <a:avLst/>
          </a:prstGeom>
          <a:noFill/>
          <a:ln w="9525">
            <a:noFill/>
            <a:miter lim="800000"/>
            <a:headEnd/>
            <a:tailEnd/>
          </a:ln>
        </p:spPr>
      </p:pic>
      <p:pic>
        <p:nvPicPr>
          <p:cNvPr id="28690" name="Picture 15"/>
          <p:cNvPicPr>
            <a:picLocks noChangeAspect="1" noChangeArrowheads="1"/>
          </p:cNvPicPr>
          <p:nvPr/>
        </p:nvPicPr>
        <p:blipFill>
          <a:blip r:embed="rId5" cstate="print"/>
          <a:srcRect/>
          <a:stretch>
            <a:fillRect/>
          </a:stretch>
        </p:blipFill>
        <p:spPr bwMode="auto">
          <a:xfrm>
            <a:off x="900113" y="5229225"/>
            <a:ext cx="1871662" cy="1465263"/>
          </a:xfrm>
          <a:prstGeom prst="rect">
            <a:avLst/>
          </a:prstGeom>
          <a:noFill/>
          <a:ln w="9525">
            <a:noFill/>
            <a:miter lim="800000"/>
            <a:headEnd/>
            <a:tailEnd/>
          </a:ln>
        </p:spPr>
      </p:pic>
      <p:pic>
        <p:nvPicPr>
          <p:cNvPr id="28691" name="Picture 16"/>
          <p:cNvPicPr>
            <a:picLocks noChangeAspect="1" noChangeArrowheads="1"/>
          </p:cNvPicPr>
          <p:nvPr/>
        </p:nvPicPr>
        <p:blipFill>
          <a:blip r:embed="rId6" cstate="print"/>
          <a:srcRect/>
          <a:stretch>
            <a:fillRect/>
          </a:stretch>
        </p:blipFill>
        <p:spPr bwMode="auto">
          <a:xfrm>
            <a:off x="1303338" y="2565400"/>
            <a:ext cx="1323975" cy="1038225"/>
          </a:xfrm>
          <a:prstGeom prst="rect">
            <a:avLst/>
          </a:prstGeom>
          <a:noFill/>
          <a:ln w="9525">
            <a:noFill/>
            <a:miter lim="800000"/>
            <a:headEnd/>
            <a:tailEnd/>
          </a:ln>
        </p:spPr>
      </p:pic>
      <p:pic>
        <p:nvPicPr>
          <p:cNvPr id="28692" name="Picture 13" descr="C:\AppServ\www\Report\Daily_Visitors.png"/>
          <p:cNvPicPr>
            <a:picLocks noChangeAspect="1" noChangeArrowheads="1"/>
          </p:cNvPicPr>
          <p:nvPr/>
        </p:nvPicPr>
        <p:blipFill>
          <a:blip r:embed="rId7" cstate="print"/>
          <a:srcRect/>
          <a:stretch>
            <a:fillRect/>
          </a:stretch>
        </p:blipFill>
        <p:spPr bwMode="auto">
          <a:xfrm>
            <a:off x="6659563" y="2492375"/>
            <a:ext cx="2138362" cy="1069975"/>
          </a:xfrm>
          <a:prstGeom prst="rect">
            <a:avLst/>
          </a:prstGeom>
          <a:noFill/>
          <a:ln w="9525">
            <a:noFill/>
            <a:miter lim="800000"/>
            <a:headEnd/>
            <a:tailEnd/>
          </a:ln>
        </p:spPr>
      </p:pic>
      <p:pic>
        <p:nvPicPr>
          <p:cNvPr id="28693" name="Picture 18"/>
          <p:cNvPicPr>
            <a:picLocks noChangeAspect="1" noChangeArrowheads="1"/>
          </p:cNvPicPr>
          <p:nvPr/>
        </p:nvPicPr>
        <p:blipFill>
          <a:blip r:embed="rId8" cstate="print"/>
          <a:srcRect/>
          <a:stretch>
            <a:fillRect/>
          </a:stretch>
        </p:blipFill>
        <p:spPr bwMode="auto">
          <a:xfrm>
            <a:off x="4859338" y="2420938"/>
            <a:ext cx="1676400" cy="1066800"/>
          </a:xfrm>
          <a:prstGeom prst="rect">
            <a:avLst/>
          </a:prstGeom>
          <a:noFill/>
          <a:ln w="9525">
            <a:noFill/>
            <a:miter lim="800000"/>
            <a:headEnd/>
            <a:tailEnd/>
          </a:ln>
        </p:spPr>
      </p:pic>
      <p:pic>
        <p:nvPicPr>
          <p:cNvPr id="28694" name="Picture 20"/>
          <p:cNvPicPr>
            <a:picLocks noChangeAspect="1" noChangeArrowheads="1"/>
          </p:cNvPicPr>
          <p:nvPr/>
        </p:nvPicPr>
        <p:blipFill>
          <a:blip r:embed="rId9" cstate="print"/>
          <a:srcRect/>
          <a:stretch>
            <a:fillRect/>
          </a:stretch>
        </p:blipFill>
        <p:spPr bwMode="auto">
          <a:xfrm>
            <a:off x="2690813" y="2608263"/>
            <a:ext cx="1233487" cy="965200"/>
          </a:xfrm>
          <a:prstGeom prst="rect">
            <a:avLst/>
          </a:prstGeom>
          <a:noFill/>
          <a:ln w="9525">
            <a:noFill/>
            <a:miter lim="800000"/>
            <a:headEnd/>
            <a:tailEnd/>
          </a:ln>
        </p:spPr>
      </p:pic>
      <p:pic>
        <p:nvPicPr>
          <p:cNvPr id="29" name="Picture 2"/>
          <p:cNvPicPr>
            <a:picLocks noChangeAspect="1" noChangeArrowheads="1"/>
          </p:cNvPicPr>
          <p:nvPr/>
        </p:nvPicPr>
        <p:blipFill>
          <a:blip r:embed="rId10" cstate="print"/>
          <a:srcRect/>
          <a:stretch>
            <a:fillRect/>
          </a:stretch>
        </p:blipFill>
        <p:spPr bwMode="auto">
          <a:xfrm>
            <a:off x="0" y="2565400"/>
            <a:ext cx="1289050" cy="1006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標題 1"/>
          <p:cNvSpPr>
            <a:spLocks noGrp="1"/>
          </p:cNvSpPr>
          <p:nvPr>
            <p:ph type="title"/>
          </p:nvPr>
        </p:nvSpPr>
        <p:spPr/>
        <p:txBody>
          <a:bodyPr/>
          <a:lstStyle/>
          <a:p>
            <a:r>
              <a:rPr lang="zh-TW" altLang="en-US" b="1" dirty="0" smtClean="0">
                <a:latin typeface="標楷體" pitchFamily="65" charset="-120"/>
                <a:ea typeface="標楷體" pitchFamily="65" charset="-120"/>
              </a:rPr>
              <a:t>推廣方向</a:t>
            </a:r>
          </a:p>
        </p:txBody>
      </p:sp>
      <p:sp>
        <p:nvSpPr>
          <p:cNvPr id="29699" name="內容版面配置區 2"/>
          <p:cNvSpPr>
            <a:spLocks noGrp="1"/>
          </p:cNvSpPr>
          <p:nvPr>
            <p:ph idx="1"/>
          </p:nvPr>
        </p:nvSpPr>
        <p:spPr/>
        <p:txBody>
          <a:bodyPr/>
          <a:lstStyle/>
          <a:p>
            <a:pPr eaLnBrk="1" hangingPunct="1">
              <a:lnSpc>
                <a:spcPct val="150000"/>
              </a:lnSpc>
            </a:pPr>
            <a:r>
              <a:rPr lang="zh-TW" altLang="en-US" sz="2000" smtClean="0">
                <a:solidFill>
                  <a:srgbClr val="0070C0"/>
                </a:solidFill>
                <a:latin typeface="微軟正黑體" pitchFamily="34" charset="-120"/>
                <a:ea typeface="微軟正黑體" pitchFamily="34" charset="-120"/>
              </a:rPr>
              <a:t>協會推廣方向</a:t>
            </a:r>
            <a:endParaRPr lang="en-US" altLang="zh-TW" sz="2000" smtClean="0">
              <a:solidFill>
                <a:srgbClr val="0070C0"/>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與其他協會合作推廣</a:t>
            </a:r>
            <a:r>
              <a:rPr lang="en-US" altLang="zh-TW" sz="1600" b="1" smtClean="0">
                <a:solidFill>
                  <a:schemeClr val="tx2"/>
                </a:solidFill>
                <a:latin typeface="微軟正黑體" pitchFamily="34" charset="-120"/>
                <a:ea typeface="微軟正黑體" pitchFamily="34" charset="-120"/>
              </a:rPr>
              <a:t>(</a:t>
            </a:r>
            <a:r>
              <a:rPr lang="zh-TW" altLang="en-US" sz="1600" b="1" smtClean="0">
                <a:solidFill>
                  <a:schemeClr val="tx2"/>
                </a:solidFill>
                <a:latin typeface="微軟正黑體" pitchFamily="34" charset="-120"/>
                <a:ea typeface="微軟正黑體" pitchFamily="34" charset="-120"/>
              </a:rPr>
              <a:t>南科產學、主管學會、創新園區</a:t>
            </a:r>
            <a:r>
              <a:rPr lang="en-US" altLang="zh-TW" sz="1600" b="1" smtClean="0">
                <a:solidFill>
                  <a:schemeClr val="tx2"/>
                </a:solidFill>
                <a:latin typeface="微軟正黑體" pitchFamily="34" charset="-120"/>
                <a:ea typeface="微軟正黑體" pitchFamily="34" charset="-120"/>
              </a:rPr>
              <a:t>)</a:t>
            </a:r>
            <a:r>
              <a:rPr lang="zh-TW" altLang="en-US" sz="1600" b="1" smtClean="0">
                <a:solidFill>
                  <a:schemeClr val="tx2"/>
                </a:solidFill>
                <a:latin typeface="微軟正黑體" pitchFamily="34" charset="-120"/>
                <a:ea typeface="微軟正黑體" pitchFamily="34" charset="-120"/>
              </a:rPr>
              <a:t>。</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成立專屬網站、部落格、臉書社群。</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增加協會能見度</a:t>
            </a:r>
            <a:r>
              <a:rPr lang="en-US" altLang="zh-TW" sz="1600" b="1" smtClean="0">
                <a:solidFill>
                  <a:schemeClr val="tx2"/>
                </a:solidFill>
                <a:latin typeface="微軟正黑體" pitchFamily="34" charset="-120"/>
                <a:ea typeface="微軟正黑體" pitchFamily="34" charset="-120"/>
              </a:rPr>
              <a:t>(</a:t>
            </a:r>
            <a:r>
              <a:rPr lang="zh-TW" altLang="en-US" sz="1600" b="1" smtClean="0">
                <a:solidFill>
                  <a:schemeClr val="tx2"/>
                </a:solidFill>
                <a:latin typeface="微軟正黑體" pitchFamily="34" charset="-120"/>
                <a:ea typeface="微軟正黑體" pitchFamily="34" charset="-120"/>
              </a:rPr>
              <a:t>資安人雜誌、展場活動</a:t>
            </a:r>
            <a:r>
              <a:rPr lang="en-US" altLang="zh-TW" sz="1600" b="1" smtClean="0">
                <a:solidFill>
                  <a:schemeClr val="tx2"/>
                </a:solidFill>
                <a:latin typeface="微軟正黑體" pitchFamily="34" charset="-120"/>
                <a:ea typeface="微軟正黑體" pitchFamily="34" charset="-120"/>
              </a:rPr>
              <a:t>)</a:t>
            </a:r>
            <a:r>
              <a:rPr lang="zh-TW" altLang="en-US" sz="1600" b="1" smtClean="0">
                <a:solidFill>
                  <a:schemeClr val="tx2"/>
                </a:solidFill>
                <a:latin typeface="微軟正黑體" pitchFamily="34" charset="-120"/>
                <a:ea typeface="微軟正黑體" pitchFamily="34" charset="-120"/>
              </a:rPr>
              <a:t> 。</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積極找尋目標會員，增加服務機會。</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定期舉辦資安管理研討會。</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舉辦相關講座活動，進入校園進行資安管理講座。</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與校園合作共同開發資安管理技術。</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輔導企業申請政府相關補助研發及推廣資安管理技術。</a:t>
            </a:r>
            <a:endParaRPr lang="en-US" altLang="zh-TW" sz="1600" b="1" smtClean="0">
              <a:solidFill>
                <a:schemeClr val="tx2"/>
              </a:solidFill>
              <a:latin typeface="微軟正黑體" pitchFamily="34" charset="-120"/>
              <a:ea typeface="微軟正黑體" pitchFamily="34" charset="-120"/>
            </a:endParaRPr>
          </a:p>
          <a:p>
            <a:pPr eaLnBrk="1" hangingPunct="1">
              <a:lnSpc>
                <a:spcPct val="150000"/>
              </a:lnSpc>
            </a:pPr>
            <a:r>
              <a:rPr lang="zh-TW" altLang="en-US" sz="2000" smtClean="0">
                <a:solidFill>
                  <a:srgbClr val="0070C0"/>
                </a:solidFill>
                <a:latin typeface="微軟正黑體" pitchFamily="34" charset="-120"/>
                <a:ea typeface="微軟正黑體" pitchFamily="34" charset="-120"/>
              </a:rPr>
              <a:t>目標客群</a:t>
            </a:r>
          </a:p>
          <a:p>
            <a:pPr lvl="1" eaLnBrk="1" hangingPunct="1"/>
            <a:r>
              <a:rPr lang="zh-TW" altLang="en-US" sz="1600" b="1" smtClean="0">
                <a:solidFill>
                  <a:schemeClr val="tx2"/>
                </a:solidFill>
                <a:latin typeface="微軟正黑體" pitchFamily="34" charset="-120"/>
                <a:ea typeface="微軟正黑體" pitchFamily="34" charset="-120"/>
              </a:rPr>
              <a:t>有主機代管需求之企業團體、單位。</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缺乏</a:t>
            </a:r>
            <a:r>
              <a:rPr lang="en-US" altLang="zh-TW" sz="1600" b="1" smtClean="0">
                <a:solidFill>
                  <a:schemeClr val="tx2"/>
                </a:solidFill>
                <a:latin typeface="微軟正黑體" pitchFamily="34" charset="-120"/>
                <a:ea typeface="微軟正黑體" pitchFamily="34" charset="-120"/>
              </a:rPr>
              <a:t>IT</a:t>
            </a:r>
            <a:r>
              <a:rPr lang="zh-TW" altLang="en-US" sz="1600" b="1" smtClean="0">
                <a:solidFill>
                  <a:schemeClr val="tx2"/>
                </a:solidFill>
                <a:latin typeface="微軟正黑體" pitchFamily="34" charset="-120"/>
                <a:ea typeface="微軟正黑體" pitchFamily="34" charset="-120"/>
              </a:rPr>
              <a:t>人員之企業團體、單位。</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缺乏資訊安全分析師之企業團體、單位。</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需要資料加密備份的</a:t>
            </a:r>
            <a:r>
              <a:rPr lang="en-US" altLang="zh-TW" sz="1600" b="1" smtClean="0">
                <a:solidFill>
                  <a:schemeClr val="tx2"/>
                </a:solidFill>
                <a:latin typeface="微軟正黑體" pitchFamily="34" charset="-120"/>
                <a:ea typeface="微軟正黑體" pitchFamily="34" charset="-120"/>
              </a:rPr>
              <a:t>SOHO</a:t>
            </a:r>
            <a:r>
              <a:rPr lang="zh-TW" altLang="en-US" sz="1600" b="1" smtClean="0">
                <a:solidFill>
                  <a:schemeClr val="tx2"/>
                </a:solidFill>
                <a:latin typeface="微軟正黑體" pitchFamily="34" charset="-120"/>
                <a:ea typeface="微軟正黑體" pitchFamily="34" charset="-120"/>
              </a:rPr>
              <a:t>族。</a:t>
            </a:r>
            <a:endParaRPr lang="en-US" altLang="zh-TW" sz="1600" b="1" smtClean="0">
              <a:solidFill>
                <a:schemeClr val="tx2"/>
              </a:solidFill>
              <a:latin typeface="微軟正黑體" pitchFamily="34" charset="-120"/>
              <a:ea typeface="微軟正黑體" pitchFamily="34" charset="-120"/>
            </a:endParaRPr>
          </a:p>
          <a:p>
            <a:pPr lvl="1" eaLnBrk="1" hangingPunct="1"/>
            <a:r>
              <a:rPr lang="zh-TW" altLang="en-US" sz="1600" b="1" smtClean="0">
                <a:solidFill>
                  <a:schemeClr val="tx2"/>
                </a:solidFill>
                <a:latin typeface="微軟正黑體" pitchFamily="34" charset="-120"/>
                <a:ea typeface="微軟正黑體" pitchFamily="34" charset="-120"/>
              </a:rPr>
              <a:t>有資料備份</a:t>
            </a:r>
            <a:r>
              <a:rPr lang="en-US" altLang="zh-TW" sz="1600" b="1" smtClean="0">
                <a:solidFill>
                  <a:schemeClr val="tx2"/>
                </a:solidFill>
                <a:latin typeface="微軟正黑體" pitchFamily="34" charset="-120"/>
                <a:ea typeface="微軟正黑體" pitchFamily="34" charset="-120"/>
              </a:rPr>
              <a:t>/</a:t>
            </a:r>
            <a:r>
              <a:rPr lang="zh-TW" altLang="en-US" sz="1600" b="1" smtClean="0">
                <a:solidFill>
                  <a:schemeClr val="tx2"/>
                </a:solidFill>
                <a:latin typeface="微軟正黑體" pitchFamily="34" charset="-120"/>
                <a:ea typeface="微軟正黑體" pitchFamily="34" charset="-120"/>
              </a:rPr>
              <a:t>保護之個人、企業團體、單位。</a:t>
            </a:r>
            <a:endParaRPr lang="zh-TW" altLang="en-US" smtClean="0">
              <a:ea typeface="新細明體" pitchFamily="18" charset="-120"/>
            </a:endParaRPr>
          </a:p>
        </p:txBody>
      </p:sp>
      <p:sp>
        <p:nvSpPr>
          <p:cNvPr id="4" name="投影片編號版面配置區 3"/>
          <p:cNvSpPr>
            <a:spLocks noGrp="1"/>
          </p:cNvSpPr>
          <p:nvPr>
            <p:ph type="sldNum" sz="quarter" idx="12"/>
          </p:nvPr>
        </p:nvSpPr>
        <p:spPr/>
        <p:txBody>
          <a:bodyPr/>
          <a:lstStyle/>
          <a:p>
            <a:pPr>
              <a:defRPr/>
            </a:pPr>
            <a:fld id="{D12AAF02-CBE1-4996-A27C-87ED6C39E938}" type="slidenum">
              <a:rPr lang="en-US" altLang="zh-TW"/>
              <a:pPr>
                <a:defRPr/>
              </a:pPr>
              <a:t>7</a:t>
            </a:fld>
            <a:endParaRPr lang="en-US" altLang="zh-TW"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0825" y="274638"/>
            <a:ext cx="8642350" cy="777875"/>
          </a:xfrm>
        </p:spPr>
        <p:txBody>
          <a:bodyPr/>
          <a:lstStyle/>
          <a:p>
            <a:r>
              <a:rPr lang="zh-TW" altLang="en-US" b="1" dirty="0" smtClean="0">
                <a:latin typeface="標楷體" pitchFamily="65" charset="-120"/>
                <a:ea typeface="標楷體" pitchFamily="65" charset="-120"/>
              </a:rPr>
              <a:t>個人資料之定義</a:t>
            </a:r>
          </a:p>
        </p:txBody>
      </p:sp>
      <p:sp>
        <p:nvSpPr>
          <p:cNvPr id="10243" name="Rectangle 3"/>
          <p:cNvSpPr>
            <a:spLocks noGrp="1" noChangeArrowheads="1"/>
          </p:cNvSpPr>
          <p:nvPr>
            <p:ph idx="1"/>
          </p:nvPr>
        </p:nvSpPr>
        <p:spPr>
          <a:xfrm>
            <a:off x="533400" y="1981200"/>
            <a:ext cx="3657600" cy="3886200"/>
          </a:xfrm>
        </p:spPr>
        <p:txBody>
          <a:bodyPr/>
          <a:lstStyle/>
          <a:p>
            <a:r>
              <a:rPr lang="en-US" altLang="zh-TW" sz="2000" b="1" smtClean="0">
                <a:latin typeface="Times New Roman" pitchFamily="18" charset="0"/>
                <a:ea typeface="標楷體" pitchFamily="65" charset="-120"/>
                <a:cs typeface="Times New Roman" pitchFamily="18" charset="0"/>
              </a:rPr>
              <a:t>1</a:t>
            </a:r>
            <a:r>
              <a:rPr lang="zh-TW" altLang="en-US" sz="2000" b="1" smtClean="0">
                <a:latin typeface="Times New Roman" pitchFamily="18" charset="0"/>
                <a:ea typeface="標楷體" pitchFamily="65" charset="-120"/>
                <a:cs typeface="Times New Roman" pitchFamily="18" charset="0"/>
              </a:rPr>
              <a:t>、自然人之姓名</a:t>
            </a:r>
          </a:p>
          <a:p>
            <a:r>
              <a:rPr lang="en-US" altLang="zh-TW" sz="2000" b="1" smtClean="0">
                <a:latin typeface="Times New Roman" pitchFamily="18" charset="0"/>
                <a:ea typeface="標楷體" pitchFamily="65" charset="-120"/>
                <a:cs typeface="Times New Roman" pitchFamily="18" charset="0"/>
              </a:rPr>
              <a:t>2</a:t>
            </a:r>
            <a:r>
              <a:rPr lang="zh-TW" altLang="en-US" sz="2000" b="1" smtClean="0">
                <a:latin typeface="Times New Roman" pitchFamily="18" charset="0"/>
                <a:ea typeface="標楷體" pitchFamily="65" charset="-120"/>
                <a:cs typeface="Times New Roman" pitchFamily="18" charset="0"/>
              </a:rPr>
              <a:t>、出生年月日</a:t>
            </a:r>
          </a:p>
          <a:p>
            <a:r>
              <a:rPr lang="en-US" altLang="zh-TW" sz="2000" b="1" smtClean="0">
                <a:latin typeface="Times New Roman" pitchFamily="18" charset="0"/>
                <a:ea typeface="標楷體" pitchFamily="65" charset="-120"/>
                <a:cs typeface="Times New Roman" pitchFamily="18" charset="0"/>
              </a:rPr>
              <a:t>3</a:t>
            </a:r>
            <a:r>
              <a:rPr lang="zh-TW" altLang="en-US" sz="2000" b="1" smtClean="0">
                <a:latin typeface="Times New Roman" pitchFamily="18" charset="0"/>
                <a:ea typeface="標楷體" pitchFamily="65" charset="-120"/>
                <a:cs typeface="Times New Roman" pitchFamily="18" charset="0"/>
              </a:rPr>
              <a:t>、國民身分證統一編號</a:t>
            </a:r>
          </a:p>
          <a:p>
            <a:r>
              <a:rPr lang="en-US" altLang="zh-TW" sz="2000" b="1" smtClean="0">
                <a:latin typeface="Times New Roman" pitchFamily="18" charset="0"/>
                <a:ea typeface="標楷體" pitchFamily="65" charset="-120"/>
                <a:cs typeface="Times New Roman" pitchFamily="18" charset="0"/>
              </a:rPr>
              <a:t>4</a:t>
            </a:r>
            <a:r>
              <a:rPr lang="zh-TW" altLang="en-US" sz="2000" b="1" smtClean="0">
                <a:latin typeface="Times New Roman" pitchFamily="18" charset="0"/>
                <a:ea typeface="標楷體" pitchFamily="65" charset="-120"/>
                <a:cs typeface="Times New Roman" pitchFamily="18" charset="0"/>
              </a:rPr>
              <a:t>、護照號碼</a:t>
            </a:r>
          </a:p>
          <a:p>
            <a:r>
              <a:rPr lang="en-US" altLang="zh-TW" sz="2000" b="1" smtClean="0">
                <a:latin typeface="Times New Roman" pitchFamily="18" charset="0"/>
                <a:ea typeface="標楷體" pitchFamily="65" charset="-120"/>
                <a:cs typeface="Times New Roman" pitchFamily="18" charset="0"/>
              </a:rPr>
              <a:t>5</a:t>
            </a:r>
            <a:r>
              <a:rPr lang="zh-TW" altLang="en-US" sz="2000" b="1" smtClean="0">
                <a:latin typeface="Times New Roman" pitchFamily="18" charset="0"/>
                <a:ea typeface="標楷體" pitchFamily="65" charset="-120"/>
                <a:cs typeface="Times New Roman" pitchFamily="18" charset="0"/>
              </a:rPr>
              <a:t>、特徵</a:t>
            </a:r>
          </a:p>
          <a:p>
            <a:r>
              <a:rPr lang="en-US" altLang="zh-TW" sz="2000" b="1" smtClean="0">
                <a:latin typeface="Times New Roman" pitchFamily="18" charset="0"/>
                <a:ea typeface="標楷體" pitchFamily="65" charset="-120"/>
                <a:cs typeface="Times New Roman" pitchFamily="18" charset="0"/>
              </a:rPr>
              <a:t>6</a:t>
            </a:r>
            <a:r>
              <a:rPr lang="zh-TW" altLang="en-US" sz="2000" b="1" smtClean="0">
                <a:latin typeface="Times New Roman" pitchFamily="18" charset="0"/>
                <a:ea typeface="標楷體" pitchFamily="65" charset="-120"/>
                <a:cs typeface="Times New Roman" pitchFamily="18" charset="0"/>
              </a:rPr>
              <a:t>、指紋</a:t>
            </a:r>
          </a:p>
          <a:p>
            <a:r>
              <a:rPr lang="en-US" altLang="zh-TW" sz="2000" b="1" smtClean="0">
                <a:latin typeface="Times New Roman" pitchFamily="18" charset="0"/>
                <a:ea typeface="標楷體" pitchFamily="65" charset="-120"/>
                <a:cs typeface="Times New Roman" pitchFamily="18" charset="0"/>
              </a:rPr>
              <a:t>7</a:t>
            </a:r>
            <a:r>
              <a:rPr lang="zh-TW" altLang="en-US" sz="2000" b="1" smtClean="0">
                <a:latin typeface="Times New Roman" pitchFamily="18" charset="0"/>
                <a:ea typeface="標楷體" pitchFamily="65" charset="-120"/>
                <a:cs typeface="Times New Roman" pitchFamily="18" charset="0"/>
              </a:rPr>
              <a:t>、婚姻</a:t>
            </a:r>
          </a:p>
          <a:p>
            <a:r>
              <a:rPr lang="en-US" altLang="zh-TW" sz="2000" b="1" smtClean="0">
                <a:latin typeface="Times New Roman" pitchFamily="18" charset="0"/>
                <a:ea typeface="標楷體" pitchFamily="65" charset="-120"/>
                <a:cs typeface="Times New Roman" pitchFamily="18" charset="0"/>
              </a:rPr>
              <a:t>8</a:t>
            </a:r>
            <a:r>
              <a:rPr lang="zh-TW" altLang="en-US" sz="2000" b="1" smtClean="0">
                <a:latin typeface="Times New Roman" pitchFamily="18" charset="0"/>
                <a:ea typeface="標楷體" pitchFamily="65" charset="-120"/>
                <a:cs typeface="Times New Roman" pitchFamily="18" charset="0"/>
              </a:rPr>
              <a:t>、家庭</a:t>
            </a:r>
          </a:p>
          <a:p>
            <a:r>
              <a:rPr lang="en-US" altLang="zh-TW" sz="2000" b="1" smtClean="0">
                <a:latin typeface="Times New Roman" pitchFamily="18" charset="0"/>
                <a:ea typeface="標楷體" pitchFamily="65" charset="-120"/>
                <a:cs typeface="Times New Roman" pitchFamily="18" charset="0"/>
              </a:rPr>
              <a:t>9</a:t>
            </a:r>
            <a:r>
              <a:rPr lang="zh-TW" altLang="en-US" sz="2000" b="1" smtClean="0">
                <a:latin typeface="Times New Roman" pitchFamily="18" charset="0"/>
                <a:ea typeface="標楷體" pitchFamily="65" charset="-120"/>
                <a:cs typeface="Times New Roman" pitchFamily="18" charset="0"/>
              </a:rPr>
              <a:t>、教育</a:t>
            </a:r>
          </a:p>
          <a:p>
            <a:r>
              <a:rPr lang="en-US" altLang="zh-TW" sz="2000" b="1" smtClean="0">
                <a:latin typeface="Times New Roman" pitchFamily="18" charset="0"/>
                <a:ea typeface="標楷體" pitchFamily="65" charset="-120"/>
                <a:cs typeface="Times New Roman" pitchFamily="18" charset="0"/>
              </a:rPr>
              <a:t>10</a:t>
            </a:r>
            <a:r>
              <a:rPr lang="zh-TW" altLang="en-US" sz="2000" b="1" smtClean="0">
                <a:latin typeface="Times New Roman" pitchFamily="18" charset="0"/>
                <a:ea typeface="標楷體" pitchFamily="65" charset="-120"/>
                <a:cs typeface="Times New Roman" pitchFamily="18" charset="0"/>
              </a:rPr>
              <a:t>、職業</a:t>
            </a:r>
          </a:p>
        </p:txBody>
      </p:sp>
      <p:sp>
        <p:nvSpPr>
          <p:cNvPr id="10244" name="Rectangle 4"/>
          <p:cNvSpPr>
            <a:spLocks noChangeArrowheads="1"/>
          </p:cNvSpPr>
          <p:nvPr/>
        </p:nvSpPr>
        <p:spPr bwMode="auto">
          <a:xfrm>
            <a:off x="4114800" y="1981200"/>
            <a:ext cx="3657600" cy="3886200"/>
          </a:xfrm>
          <a:prstGeom prst="rect">
            <a:avLst/>
          </a:prstGeom>
          <a:noFill/>
          <a:ln w="9525">
            <a:noFill/>
            <a:miter lim="800000"/>
            <a:headEnd/>
            <a:tailEnd/>
          </a:ln>
          <a:effectLst/>
        </p:spPr>
        <p:txBody>
          <a:bodyPr/>
          <a:lstStyle/>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11</a:t>
            </a:r>
            <a:r>
              <a:rPr lang="zh-TW" altLang="en-US" sz="2000" b="1">
                <a:latin typeface="Times New Roman" pitchFamily="18" charset="0"/>
                <a:ea typeface="標楷體" pitchFamily="65" charset="-120"/>
                <a:cs typeface="Times New Roman" pitchFamily="18" charset="0"/>
              </a:rPr>
              <a:t>、病歷</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12</a:t>
            </a:r>
            <a:r>
              <a:rPr lang="zh-TW" altLang="en-US" sz="2000" b="1">
                <a:latin typeface="Times New Roman" pitchFamily="18" charset="0"/>
                <a:ea typeface="標楷體" pitchFamily="65" charset="-120"/>
                <a:cs typeface="Times New Roman" pitchFamily="18" charset="0"/>
              </a:rPr>
              <a:t>、醫療</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13</a:t>
            </a:r>
            <a:r>
              <a:rPr lang="zh-TW" altLang="en-US" sz="2000" b="1">
                <a:latin typeface="Times New Roman" pitchFamily="18" charset="0"/>
                <a:ea typeface="標楷體" pitchFamily="65" charset="-120"/>
                <a:cs typeface="Times New Roman" pitchFamily="18" charset="0"/>
              </a:rPr>
              <a:t>、基因</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14</a:t>
            </a:r>
            <a:r>
              <a:rPr lang="zh-TW" altLang="en-US" sz="2000" b="1">
                <a:latin typeface="Times New Roman" pitchFamily="18" charset="0"/>
                <a:ea typeface="標楷體" pitchFamily="65" charset="-120"/>
                <a:cs typeface="Times New Roman" pitchFamily="18" charset="0"/>
              </a:rPr>
              <a:t>、性生活</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15</a:t>
            </a:r>
            <a:r>
              <a:rPr lang="zh-TW" altLang="en-US" sz="2000" b="1">
                <a:latin typeface="Times New Roman" pitchFamily="18" charset="0"/>
                <a:ea typeface="標楷體" pitchFamily="65" charset="-120"/>
                <a:cs typeface="Times New Roman" pitchFamily="18" charset="0"/>
              </a:rPr>
              <a:t>、健康檢查</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16</a:t>
            </a:r>
            <a:r>
              <a:rPr lang="zh-TW" altLang="en-US" sz="2000" b="1">
                <a:latin typeface="Times New Roman" pitchFamily="18" charset="0"/>
                <a:ea typeface="標楷體" pitchFamily="65" charset="-120"/>
                <a:cs typeface="Times New Roman" pitchFamily="18" charset="0"/>
              </a:rPr>
              <a:t>、犯罪前科</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17</a:t>
            </a:r>
            <a:r>
              <a:rPr lang="zh-TW" altLang="en-US" sz="2000" b="1">
                <a:latin typeface="Times New Roman" pitchFamily="18" charset="0"/>
                <a:ea typeface="標楷體" pitchFamily="65" charset="-120"/>
                <a:cs typeface="Times New Roman" pitchFamily="18" charset="0"/>
              </a:rPr>
              <a:t>、聯絡方式</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18</a:t>
            </a:r>
            <a:r>
              <a:rPr lang="zh-TW" altLang="en-US" sz="2000" b="1">
                <a:latin typeface="Times New Roman" pitchFamily="18" charset="0"/>
                <a:ea typeface="標楷體" pitchFamily="65" charset="-120"/>
                <a:cs typeface="Times New Roman" pitchFamily="18" charset="0"/>
              </a:rPr>
              <a:t>、財務情況</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19</a:t>
            </a:r>
            <a:r>
              <a:rPr lang="zh-TW" altLang="en-US" sz="2000" b="1">
                <a:latin typeface="Times New Roman" pitchFamily="18" charset="0"/>
                <a:ea typeface="標楷體" pitchFamily="65" charset="-120"/>
                <a:cs typeface="Times New Roman" pitchFamily="18" charset="0"/>
              </a:rPr>
              <a:t>、社會活動</a:t>
            </a:r>
          </a:p>
          <a:p>
            <a:pPr marL="342900" indent="-342900">
              <a:spcBef>
                <a:spcPct val="20000"/>
              </a:spcBef>
              <a:buClr>
                <a:schemeClr val="bg2"/>
              </a:buClr>
              <a:buSzPct val="75000"/>
              <a:buFont typeface="Wingdings" pitchFamily="2" charset="2"/>
              <a:buChar char="n"/>
            </a:pPr>
            <a:r>
              <a:rPr lang="en-US" altLang="zh-TW" sz="2000" b="1">
                <a:latin typeface="Times New Roman" pitchFamily="18" charset="0"/>
                <a:ea typeface="標楷體" pitchFamily="65" charset="-120"/>
                <a:cs typeface="Times New Roman" pitchFamily="18" charset="0"/>
              </a:rPr>
              <a:t>20</a:t>
            </a:r>
            <a:r>
              <a:rPr lang="zh-TW" altLang="en-US" sz="2000" b="1">
                <a:latin typeface="Times New Roman" pitchFamily="18" charset="0"/>
                <a:ea typeface="標楷體" pitchFamily="65" charset="-120"/>
                <a:cs typeface="Times New Roman" pitchFamily="18" charset="0"/>
              </a:rPr>
              <a:t>、其他得以直接或間接方式識別該個人之資料。</a:t>
            </a: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0" y="2743200"/>
            <a:ext cx="390525" cy="584200"/>
          </a:xfrm>
          <a:prstGeom prst="rect">
            <a:avLst/>
          </a:prstGeom>
          <a:noFill/>
          <a:ln w="12700">
            <a:noFill/>
            <a:miter lim="800000"/>
            <a:headEnd type="none" w="sm" len="sm"/>
            <a:tailEnd type="none" w="sm" len="sm"/>
          </a:ln>
          <a:effectLst/>
        </p:spPr>
        <p:txBody>
          <a:bodyPr wrap="none">
            <a:spAutoFit/>
          </a:bodyPr>
          <a:lstStyle/>
          <a:p>
            <a:r>
              <a:rPr lang="en-US" altLang="zh-TW" sz="3200" b="1">
                <a:latin typeface="Times New Roman" pitchFamily="18" charset="0"/>
                <a:ea typeface="標楷體" pitchFamily="65" charset="-120"/>
                <a:cs typeface="Times New Roman" pitchFamily="18" charset="0"/>
              </a:rPr>
              <a:t>  </a:t>
            </a:r>
            <a:endParaRPr lang="zh-TW" altLang="en-US" sz="2400" b="1">
              <a:latin typeface="Times New Roman" pitchFamily="18" charset="0"/>
              <a:ea typeface="標楷體" pitchFamily="65" charset="-120"/>
              <a:cs typeface="Times New Roman" pitchFamily="18" charset="0"/>
            </a:endParaRPr>
          </a:p>
        </p:txBody>
      </p:sp>
      <p:sp>
        <p:nvSpPr>
          <p:cNvPr id="2" name="標題 1"/>
          <p:cNvSpPr>
            <a:spLocks noGrp="1"/>
          </p:cNvSpPr>
          <p:nvPr>
            <p:ph type="title"/>
          </p:nvPr>
        </p:nvSpPr>
        <p:spPr>
          <a:xfrm>
            <a:off x="250825" y="274638"/>
            <a:ext cx="8642350" cy="777875"/>
          </a:xfrm>
        </p:spPr>
        <p:txBody>
          <a:bodyPr>
            <a:noAutofit/>
          </a:bodyPr>
          <a:lstStyle/>
          <a:p>
            <a:pPr>
              <a:defRPr/>
            </a:pPr>
            <a:r>
              <a:rPr lang="zh-TW" altLang="en-US" b="1" dirty="0" smtClean="0">
                <a:latin typeface="標楷體" pitchFamily="65" charset="-120"/>
                <a:ea typeface="標楷體" pitchFamily="65" charset="-120"/>
              </a:rPr>
              <a:t>個人</a:t>
            </a:r>
            <a:r>
              <a:rPr lang="zh-TW" altLang="en-US" b="1" dirty="0">
                <a:latin typeface="標楷體" pitchFamily="65" charset="-120"/>
                <a:ea typeface="標楷體" pitchFamily="65" charset="-120"/>
              </a:rPr>
              <a:t>資料保護</a:t>
            </a:r>
            <a:r>
              <a:rPr lang="zh-TW" altLang="en-US" b="1" dirty="0" smtClean="0">
                <a:latin typeface="標楷體" pitchFamily="65" charset="-120"/>
                <a:ea typeface="標楷體" pitchFamily="65" charset="-120"/>
              </a:rPr>
              <a:t>概念</a:t>
            </a:r>
            <a:r>
              <a:rPr lang="en-US" altLang="zh-TW" b="1" dirty="0" smtClean="0">
                <a:latin typeface="標楷體" pitchFamily="65" charset="-120"/>
                <a:ea typeface="標楷體" pitchFamily="65" charset="-120"/>
              </a:rPr>
              <a:t>-</a:t>
            </a:r>
            <a:r>
              <a:rPr lang="zh-TW" altLang="en-US" b="1" dirty="0" smtClean="0">
                <a:latin typeface="標楷體" pitchFamily="65" charset="-120"/>
                <a:ea typeface="標楷體" pitchFamily="65" charset="-120"/>
              </a:rPr>
              <a:t>個人</a:t>
            </a:r>
            <a:r>
              <a:rPr lang="zh-TW" altLang="en-US" b="1" dirty="0">
                <a:latin typeface="標楷體" pitchFamily="65" charset="-120"/>
                <a:ea typeface="標楷體" pitchFamily="65" charset="-120"/>
              </a:rPr>
              <a:t>資料自決權</a:t>
            </a:r>
            <a:r>
              <a:rPr lang="zh-TW" altLang="en-US" b="1" dirty="0" smtClean="0">
                <a:latin typeface="標楷體" pitchFamily="65" charset="-120"/>
                <a:ea typeface="標楷體" pitchFamily="65" charset="-120"/>
              </a:rPr>
              <a:t> </a:t>
            </a:r>
            <a:endParaRPr lang="zh-TW" altLang="en-US" b="1" dirty="0">
              <a:latin typeface="標楷體" pitchFamily="65" charset="-120"/>
              <a:ea typeface="標楷體" pitchFamily="65" charset="-120"/>
            </a:endParaRPr>
          </a:p>
        </p:txBody>
      </p:sp>
      <p:sp>
        <p:nvSpPr>
          <p:cNvPr id="3" name="文字版面配置區 2"/>
          <p:cNvSpPr>
            <a:spLocks noGrp="1"/>
          </p:cNvSpPr>
          <p:nvPr>
            <p:ph sz="quarter" idx="1"/>
          </p:nvPr>
        </p:nvSpPr>
        <p:spPr/>
        <p:txBody>
          <a:bodyPr>
            <a:normAutofit/>
          </a:bodyPr>
          <a:lstStyle/>
          <a:p>
            <a:pPr>
              <a:defRPr/>
            </a:pPr>
            <a:r>
              <a:rPr lang="zh-TW" altLang="en-US" b="1" dirty="0">
                <a:latin typeface="Times New Roman" pitchFamily="18" charset="0"/>
                <a:ea typeface="標楷體" pitchFamily="65" charset="-120"/>
                <a:cs typeface="Times New Roman" pitchFamily="18" charset="0"/>
              </a:rPr>
              <a:t>任何人對於其相關之個人資料，如不涉及</a:t>
            </a:r>
            <a:r>
              <a:rPr lang="zh-TW" altLang="en-US" b="1" dirty="0" smtClean="0">
                <a:latin typeface="Times New Roman" pitchFamily="18" charset="0"/>
                <a:ea typeface="標楷體" pitchFamily="65" charset="-120"/>
                <a:cs typeface="Times New Roman" pitchFamily="18" charset="0"/>
              </a:rPr>
              <a:t>公益原則上</a:t>
            </a:r>
            <a:r>
              <a:rPr lang="zh-TW" altLang="en-US" b="1" dirty="0">
                <a:latin typeface="Times New Roman" pitchFamily="18" charset="0"/>
                <a:ea typeface="標楷體" pitchFamily="65" charset="-120"/>
                <a:cs typeface="Times New Roman" pitchFamily="18" charset="0"/>
              </a:rPr>
              <a:t>均得自我決定是否公開或提供他人利用</a:t>
            </a:r>
            <a:r>
              <a:rPr lang="zh-TW" altLang="en-US" sz="2000" b="1" dirty="0">
                <a:latin typeface="Times New Roman" pitchFamily="18" charset="0"/>
                <a:ea typeface="標楷體" pitchFamily="65" charset="-120"/>
                <a:cs typeface="Times New Roman" pitchFamily="18" charset="0"/>
              </a:rPr>
              <a:t> </a:t>
            </a:r>
            <a:endParaRPr lang="en-US" altLang="zh-TW" sz="2000" b="1" dirty="0" smtClean="0">
              <a:latin typeface="Times New Roman" pitchFamily="18" charset="0"/>
              <a:ea typeface="標楷體" pitchFamily="65" charset="-120"/>
              <a:cs typeface="Times New Roman" pitchFamily="18" charset="0"/>
            </a:endParaRPr>
          </a:p>
          <a:p>
            <a:pPr>
              <a:defRPr/>
            </a:pPr>
            <a:endParaRPr lang="en-US" altLang="zh-TW" sz="2000" dirty="0" smtClean="0">
              <a:latin typeface="Times New Roman" pitchFamily="18" charset="0"/>
              <a:ea typeface="標楷體" pitchFamily="65" charset="-120"/>
              <a:cs typeface="Times New Roman" pitchFamily="18" charset="0"/>
            </a:endParaRPr>
          </a:p>
          <a:p>
            <a:pPr>
              <a:defRPr/>
            </a:pPr>
            <a:r>
              <a:rPr lang="zh-TW" altLang="zh-TW" sz="2000" dirty="0" smtClean="0">
                <a:latin typeface="Times New Roman" pitchFamily="18" charset="0"/>
                <a:ea typeface="標楷體" pitchFamily="65" charset="-120"/>
                <a:cs typeface="Times New Roman" pitchFamily="18" charset="0"/>
              </a:rPr>
              <a:t>賦予</a:t>
            </a:r>
            <a:r>
              <a:rPr lang="zh-TW" altLang="zh-TW" sz="2000" dirty="0">
                <a:latin typeface="Times New Roman" pitchFamily="18" charset="0"/>
                <a:ea typeface="標楷體" pitchFamily="65" charset="-120"/>
                <a:cs typeface="Times New Roman" pitchFamily="18" charset="0"/>
              </a:rPr>
              <a:t>個人自我保護個人資訊資料以阻止政府機構、公司企業等不當收集、處理、傳播、利用個人資訊的權利</a:t>
            </a:r>
            <a:r>
              <a:rPr lang="zh-TW" altLang="zh-TW" sz="2000" dirty="0" smtClean="0">
                <a:latin typeface="Times New Roman" pitchFamily="18" charset="0"/>
                <a:ea typeface="標楷體" pitchFamily="65" charset="-120"/>
                <a:cs typeface="Times New Roman" pitchFamily="18" charset="0"/>
              </a:rPr>
              <a:t>，</a:t>
            </a:r>
            <a:endParaRPr lang="en-US" altLang="zh-TW" sz="2000" dirty="0" smtClean="0">
              <a:latin typeface="Times New Roman" pitchFamily="18" charset="0"/>
              <a:ea typeface="標楷體" pitchFamily="65" charset="-120"/>
              <a:cs typeface="Times New Roman" pitchFamily="18" charset="0"/>
            </a:endParaRPr>
          </a:p>
          <a:p>
            <a:pPr>
              <a:defRPr/>
            </a:pPr>
            <a:r>
              <a:rPr lang="zh-TW" altLang="zh-TW" sz="2000" dirty="0" smtClean="0">
                <a:latin typeface="Times New Roman" pitchFamily="18" charset="0"/>
                <a:ea typeface="標楷體" pitchFamily="65" charset="-120"/>
                <a:cs typeface="Times New Roman" pitchFamily="18" charset="0"/>
              </a:rPr>
              <a:t>承認</a:t>
            </a:r>
            <a:r>
              <a:rPr lang="zh-TW" altLang="zh-TW" sz="2000" dirty="0">
                <a:latin typeface="Times New Roman" pitchFamily="18" charset="0"/>
                <a:ea typeface="標楷體" pitchFamily="65" charset="-120"/>
                <a:cs typeface="Times New Roman" pitchFamily="18" charset="0"/>
              </a:rPr>
              <a:t>每個人對涉及個人資料提供、利用的過程皆有積極參與和自我決定、以抗拒他人恣意干涉的積極</a:t>
            </a:r>
            <a:r>
              <a:rPr lang="zh-TW" altLang="zh-TW" sz="2000" dirty="0" smtClean="0">
                <a:latin typeface="Times New Roman" pitchFamily="18" charset="0"/>
                <a:ea typeface="標楷體" pitchFamily="65" charset="-120"/>
                <a:cs typeface="Times New Roman" pitchFamily="18" charset="0"/>
              </a:rPr>
              <a:t>自由權</a:t>
            </a:r>
            <a:r>
              <a:rPr lang="zh-TW" altLang="en-US" sz="2000" dirty="0" smtClean="0">
                <a:latin typeface="Times New Roman" pitchFamily="18" charset="0"/>
                <a:ea typeface="標楷體" pitchFamily="65" charset="-120"/>
                <a:cs typeface="Times New Roman" pitchFamily="18" charset="0"/>
              </a:rPr>
              <a:t>。</a:t>
            </a:r>
            <a:r>
              <a:rPr lang="zh-TW" altLang="zh-TW" sz="2000" dirty="0" smtClean="0">
                <a:latin typeface="Times New Roman" pitchFamily="18" charset="0"/>
                <a:ea typeface="標楷體" pitchFamily="65" charset="-120"/>
                <a:cs typeface="Times New Roman" pitchFamily="18" charset="0"/>
              </a:rPr>
              <a:t>指</a:t>
            </a:r>
            <a:r>
              <a:rPr lang="zh-TW" altLang="zh-TW" sz="2000" dirty="0">
                <a:latin typeface="Times New Roman" pitchFamily="18" charset="0"/>
                <a:ea typeface="標楷體" pitchFamily="65" charset="-120"/>
                <a:cs typeface="Times New Roman" pitchFamily="18" charset="0"/>
              </a:rPr>
              <a:t>個人基本上有自行決定是否將其個人資料交付與提供他人使用之權利，可拘束國家機關，並基於第三人效力理論及於私法</a:t>
            </a:r>
            <a:r>
              <a:rPr lang="zh-TW" altLang="zh-TW" sz="2000" dirty="0" smtClean="0">
                <a:latin typeface="Times New Roman" pitchFamily="18" charset="0"/>
                <a:ea typeface="標楷體" pitchFamily="65" charset="-120"/>
                <a:cs typeface="Times New Roman" pitchFamily="18" charset="0"/>
              </a:rPr>
              <a:t>關係。</a:t>
            </a:r>
            <a:endParaRPr lang="en-US" altLang="zh-TW" sz="2000" dirty="0" smtClean="0">
              <a:latin typeface="Times New Roman" pitchFamily="18" charset="0"/>
              <a:ea typeface="標楷體" pitchFamily="65" charset="-120"/>
              <a:cs typeface="Times New Roman" pitchFamily="18" charset="0"/>
            </a:endParaRPr>
          </a:p>
          <a:p>
            <a:pPr>
              <a:defRPr/>
            </a:pPr>
            <a:r>
              <a:rPr lang="zh-TW" altLang="zh-TW" sz="2000" dirty="0" smtClean="0">
                <a:latin typeface="Times New Roman" pitchFamily="18" charset="0"/>
                <a:ea typeface="標楷體" pitchFamily="65" charset="-120"/>
                <a:cs typeface="Times New Roman" pitchFamily="18" charset="0"/>
              </a:rPr>
              <a:t>個人</a:t>
            </a:r>
            <a:r>
              <a:rPr lang="zh-TW" altLang="zh-TW" sz="2000" dirty="0">
                <a:latin typeface="Times New Roman" pitchFamily="18" charset="0"/>
                <a:ea typeface="標楷體" pitchFamily="65" charset="-120"/>
                <a:cs typeface="Times New Roman" pitchFamily="18" charset="0"/>
              </a:rPr>
              <a:t>資料之資訊隱私權，乃保障人民決定是否揭露其個人資料、及在何種範圍內、於何時、以何種方式、向何人揭露之決定權，並保障人民對其個人資料之使用有知悉與控制權及資料記載錯誤之更正權。</a:t>
            </a:r>
            <a:endParaRPr lang="zh-TW" altLang="en-US" sz="2000" b="1" dirty="0">
              <a:latin typeface="Times New Roman" pitchFamily="18" charset="0"/>
              <a:ea typeface="標楷體" pitchFamily="65" charset="-120"/>
              <a:cs typeface="Times New Roman" pitchFamily="18" charset="0"/>
            </a:endParaRPr>
          </a:p>
          <a:p>
            <a:pPr>
              <a:defRPr/>
            </a:pPr>
            <a:endParaRPr lang="zh-TW" altLang="en-US" dirty="0">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normAutofit/>
          </a:bodyPr>
          <a:lstStyle/>
          <a:p>
            <a:pPr>
              <a:defRPr/>
            </a:pPr>
            <a:fld id="{C949E265-D2DD-4E94-B56C-996271B92FD2}" type="slidenum">
              <a:rPr lang="zh-TW" altLang="en-US" smtClean="0">
                <a:latin typeface="Times New Roman" pitchFamily="18" charset="0"/>
                <a:ea typeface="標楷體" pitchFamily="65" charset="-120"/>
                <a:cs typeface="Times New Roman" pitchFamily="18" charset="0"/>
              </a:rPr>
              <a:pPr>
                <a:defRPr/>
              </a:pPr>
              <a:t>9</a:t>
            </a:fld>
            <a:endParaRPr lang="zh-TW" altLang="en-US">
              <a:latin typeface="Times New Roman" pitchFamily="18" charset="0"/>
              <a:ea typeface="標楷體" pitchFamily="65" charset="-120"/>
              <a:cs typeface="Times New Roman" pitchFamily="18" charset="0"/>
            </a:endParaRPr>
          </a:p>
        </p:txBody>
      </p:sp>
    </p:spTree>
  </p:cSld>
  <p:clrMapOvr>
    <a:masterClrMapping/>
  </p:clrMapOvr>
</p:sld>
</file>

<file path=ppt/theme/theme1.xml><?xml version="1.0" encoding="utf-8"?>
<a:theme xmlns:a="http://schemas.openxmlformats.org/drawingml/2006/main" name="cdb2004142gl">
  <a:themeElements>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ample 1">
        <a:dk1>
          <a:srgbClr val="1D528D"/>
        </a:dk1>
        <a:lt1>
          <a:srgbClr val="FFFFFF"/>
        </a:lt1>
        <a:dk2>
          <a:srgbClr val="000000"/>
        </a:dk2>
        <a:lt2>
          <a:srgbClr val="C0C0C0"/>
        </a:lt2>
        <a:accent1>
          <a:srgbClr val="2CA3C8"/>
        </a:accent1>
        <a:accent2>
          <a:srgbClr val="C5903B"/>
        </a:accent2>
        <a:accent3>
          <a:srgbClr val="FFFFFF"/>
        </a:accent3>
        <a:accent4>
          <a:srgbClr val="174578"/>
        </a:accent4>
        <a:accent5>
          <a:srgbClr val="ACCEE0"/>
        </a:accent5>
        <a:accent6>
          <a:srgbClr val="B28235"/>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sample 2">
        <a:dk1>
          <a:srgbClr val="124B98"/>
        </a:dk1>
        <a:lt1>
          <a:srgbClr val="FFFFFF"/>
        </a:lt1>
        <a:dk2>
          <a:srgbClr val="000000"/>
        </a:dk2>
        <a:lt2>
          <a:srgbClr val="C0C0C0"/>
        </a:lt2>
        <a:accent1>
          <a:srgbClr val="4A95E8"/>
        </a:accent1>
        <a:accent2>
          <a:srgbClr val="6D8DE9"/>
        </a:accent2>
        <a:accent3>
          <a:srgbClr val="FFFFFF"/>
        </a:accent3>
        <a:accent4>
          <a:srgbClr val="0E3F81"/>
        </a:accent4>
        <a:accent5>
          <a:srgbClr val="B1C8F2"/>
        </a:accent5>
        <a:accent6>
          <a:srgbClr val="627FD3"/>
        </a:accent6>
        <a:hlink>
          <a:srgbClr val="95CD2F"/>
        </a:hlink>
        <a:folHlink>
          <a:srgbClr val="CAA664"/>
        </a:folHlink>
      </a:clrScheme>
      <a:clrMap bg1="lt1" tx1="dk1" bg2="lt2" tx2="dk2" accent1="accent1" accent2="accent2" accent3="accent3" accent4="accent4" accent5="accent5" accent6="accent6" hlink="hlink" folHlink="folHlink"/>
    </a:extraClrScheme>
    <a:extraClrScheme>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2.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3.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4.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5.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6.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7.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ppt/theme/themeOverride8.xml><?xml version="1.0" encoding="utf-8"?>
<a:themeOverride xmlns:a="http://schemas.openxmlformats.org/drawingml/2006/main">
  <a:clrScheme name="sample 3">
    <a:dk1>
      <a:srgbClr val="666699"/>
    </a:dk1>
    <a:lt1>
      <a:srgbClr val="FFFFFF"/>
    </a:lt1>
    <a:dk2>
      <a:srgbClr val="000066"/>
    </a:dk2>
    <a:lt2>
      <a:srgbClr val="C0C0C0"/>
    </a:lt2>
    <a:accent1>
      <a:srgbClr val="49CACD"/>
    </a:accent1>
    <a:accent2>
      <a:srgbClr val="467CE8"/>
    </a:accent2>
    <a:accent3>
      <a:srgbClr val="FFFFFF"/>
    </a:accent3>
    <a:accent4>
      <a:srgbClr val="565682"/>
    </a:accent4>
    <a:accent5>
      <a:srgbClr val="B1E1E3"/>
    </a:accent5>
    <a:accent6>
      <a:srgbClr val="3F70D2"/>
    </a:accent6>
    <a:hlink>
      <a:srgbClr val="28BFEE"/>
    </a:hlink>
    <a:folHlink>
      <a:srgbClr val="878FA5"/>
    </a:folHlink>
  </a:clrScheme>
</a:themeOverride>
</file>

<file path=docProps/app.xml><?xml version="1.0" encoding="utf-8"?>
<Properties xmlns="http://schemas.openxmlformats.org/officeDocument/2006/extended-properties" xmlns:vt="http://schemas.openxmlformats.org/officeDocument/2006/docPropsVTypes">
  <Template/>
  <TotalTime>227</TotalTime>
  <Words>1908</Words>
  <Application>Microsoft Office PowerPoint</Application>
  <PresentationFormat>如螢幕大小 (4:3)</PresentationFormat>
  <Paragraphs>271</Paragraphs>
  <Slides>42</Slides>
  <Notes>3</Notes>
  <HiddenSlides>0</HiddenSlides>
  <MMClips>0</MMClips>
  <ScaleCrop>false</ScaleCrop>
  <HeadingPairs>
    <vt:vector size="4" baseType="variant">
      <vt:variant>
        <vt:lpstr>佈景主題</vt:lpstr>
      </vt:variant>
      <vt:variant>
        <vt:i4>1</vt:i4>
      </vt:variant>
      <vt:variant>
        <vt:lpstr>投影片標題</vt:lpstr>
      </vt:variant>
      <vt:variant>
        <vt:i4>42</vt:i4>
      </vt:variant>
    </vt:vector>
  </HeadingPairs>
  <TitlesOfParts>
    <vt:vector size="43" baseType="lpstr">
      <vt:lpstr>cdb2004142gl</vt:lpstr>
      <vt:lpstr>個資盤點流程與工具</vt:lpstr>
      <vt:lpstr>簡報大綱</vt:lpstr>
      <vt:lpstr>中華民國資料保護協會 簡介 </vt:lpstr>
      <vt:lpstr>中華民國資料保護協會 簡介 </vt:lpstr>
      <vt:lpstr>宗旨與任務</vt:lpstr>
      <vt:lpstr>服務項目</vt:lpstr>
      <vt:lpstr>推廣方向</vt:lpstr>
      <vt:lpstr>個人資料之定義</vt:lpstr>
      <vt:lpstr>個人資料保護概念-個人資料自決權 </vt:lpstr>
      <vt:lpstr>你的個資在哪裡？</vt:lpstr>
      <vt:lpstr>投影片 11</vt:lpstr>
      <vt:lpstr>個資洩漏案例</vt:lpstr>
      <vt:lpstr>個人資料保護責任</vt:lpstr>
      <vt:lpstr>投影片 14</vt:lpstr>
      <vt:lpstr>個資洩漏案例(cont.)</vt:lpstr>
      <vt:lpstr>個資外洩案例  </vt:lpstr>
      <vt:lpstr>個資外洩案例  </vt:lpstr>
      <vt:lpstr>結論：如何進行個人資料保護? </vt:lpstr>
      <vt:lpstr>個資法即將施行</vt:lpstr>
      <vt:lpstr>個資保護第一步-個資盤點</vt:lpstr>
      <vt:lpstr>個資盤點的內容</vt:lpstr>
      <vt:lpstr>個資盤點的原則</vt:lpstr>
      <vt:lpstr>善用免費工具個資盤點也能 DIY-個資檢測工具</vt:lpstr>
      <vt:lpstr>單機版個資檢測工具 (免費使用)</vt:lpstr>
      <vt:lpstr>使用方式</vt:lpstr>
      <vt:lpstr>單機版個資檢測工具的使用流程</vt:lpstr>
      <vt:lpstr>個資檢測工具 – 操作步驟</vt:lpstr>
      <vt:lpstr>主選單點選登入</vt:lpstr>
      <vt:lpstr>選擇掃描路徑可選磁碟或資料夾</vt:lpstr>
      <vt:lpstr>使用預設檢測 規則開始掃描</vt:lpstr>
      <vt:lpstr>讀取檔案掃描檔案個資</vt:lpstr>
      <vt:lpstr>檢測完畢產生PDF檢測報告檔案</vt:lpstr>
      <vt:lpstr>檢視個資檢測報告</vt:lpstr>
      <vt:lpstr>個資檢測工具 – 檢測報告</vt:lpstr>
      <vt:lpstr>單機版個資檢測工具系統規格</vt:lpstr>
      <vt:lpstr>免費版功能</vt:lpstr>
      <vt:lpstr>商業版功能</vt:lpstr>
      <vt:lpstr>中控端功能</vt:lpstr>
      <vt:lpstr>投影片 39</vt:lpstr>
      <vt:lpstr>結論</vt:lpstr>
      <vt:lpstr>結論：個資全面防護</vt:lpstr>
      <vt:lpstr>投影片 42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Kristy</dc:creator>
  <cp:lastModifiedBy>tn</cp:lastModifiedBy>
  <cp:revision>36</cp:revision>
  <dcterms:created xsi:type="dcterms:W3CDTF">2010-09-30T06:47:21Z</dcterms:created>
  <dcterms:modified xsi:type="dcterms:W3CDTF">2012-10-02T12:23:49Z</dcterms:modified>
</cp:coreProperties>
</file>