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8"/>
  </p:notesMasterIdLst>
  <p:handoutMasterIdLst>
    <p:handoutMasterId r:id="rId79"/>
  </p:handoutMasterIdLst>
  <p:sldIdLst>
    <p:sldId id="256" r:id="rId2"/>
    <p:sldId id="399" r:id="rId3"/>
    <p:sldId id="332" r:id="rId4"/>
    <p:sldId id="333" r:id="rId5"/>
    <p:sldId id="336" r:id="rId6"/>
    <p:sldId id="337" r:id="rId7"/>
    <p:sldId id="378" r:id="rId8"/>
    <p:sldId id="338" r:id="rId9"/>
    <p:sldId id="503" r:id="rId10"/>
    <p:sldId id="500" r:id="rId11"/>
    <p:sldId id="339" r:id="rId12"/>
    <p:sldId id="340" r:id="rId13"/>
    <p:sldId id="341" r:id="rId14"/>
    <p:sldId id="342" r:id="rId15"/>
    <p:sldId id="501" r:id="rId16"/>
    <p:sldId id="343" r:id="rId17"/>
    <p:sldId id="496" r:id="rId18"/>
    <p:sldId id="344" r:id="rId19"/>
    <p:sldId id="483" r:id="rId20"/>
    <p:sldId id="484" r:id="rId21"/>
    <p:sldId id="345" r:id="rId22"/>
    <p:sldId id="497" r:id="rId23"/>
    <p:sldId id="498" r:id="rId24"/>
    <p:sldId id="499" r:id="rId25"/>
    <p:sldId id="349" r:id="rId26"/>
    <p:sldId id="350" r:id="rId27"/>
    <p:sldId id="472" r:id="rId28"/>
    <p:sldId id="351" r:id="rId29"/>
    <p:sldId id="473" r:id="rId30"/>
    <p:sldId id="352" r:id="rId31"/>
    <p:sldId id="474" r:id="rId32"/>
    <p:sldId id="475" r:id="rId33"/>
    <p:sldId id="353" r:id="rId34"/>
    <p:sldId id="354" r:id="rId35"/>
    <p:sldId id="355" r:id="rId36"/>
    <p:sldId id="356" r:id="rId37"/>
    <p:sldId id="357" r:id="rId38"/>
    <p:sldId id="358" r:id="rId39"/>
    <p:sldId id="485" r:id="rId40"/>
    <p:sldId id="457" r:id="rId41"/>
    <p:sldId id="495" r:id="rId42"/>
    <p:sldId id="459" r:id="rId43"/>
    <p:sldId id="455" r:id="rId44"/>
    <p:sldId id="476" r:id="rId45"/>
    <p:sldId id="504" r:id="rId46"/>
    <p:sldId id="477" r:id="rId47"/>
    <p:sldId id="471" r:id="rId48"/>
    <p:sldId id="453" r:id="rId49"/>
    <p:sldId id="454" r:id="rId50"/>
    <p:sldId id="401" r:id="rId51"/>
    <p:sldId id="379" r:id="rId52"/>
    <p:sldId id="388" r:id="rId53"/>
    <p:sldId id="402" r:id="rId54"/>
    <p:sldId id="506" r:id="rId55"/>
    <p:sldId id="486" r:id="rId56"/>
    <p:sldId id="507" r:id="rId57"/>
    <p:sldId id="464" r:id="rId58"/>
    <p:sldId id="412" r:id="rId59"/>
    <p:sldId id="418" r:id="rId60"/>
    <p:sldId id="508" r:id="rId61"/>
    <p:sldId id="509" r:id="rId62"/>
    <p:sldId id="487" r:id="rId63"/>
    <p:sldId id="488" r:id="rId64"/>
    <p:sldId id="432" r:id="rId65"/>
    <p:sldId id="510" r:id="rId66"/>
    <p:sldId id="512" r:id="rId67"/>
    <p:sldId id="373" r:id="rId68"/>
    <p:sldId id="365" r:id="rId69"/>
    <p:sldId id="366" r:id="rId70"/>
    <p:sldId id="367" r:id="rId71"/>
    <p:sldId id="368" r:id="rId72"/>
    <p:sldId id="394" r:id="rId73"/>
    <p:sldId id="395" r:id="rId74"/>
    <p:sldId id="397" r:id="rId75"/>
    <p:sldId id="398" r:id="rId76"/>
    <p:sldId id="263" r:id="rId77"/>
  </p:sldIdLst>
  <p:sldSz cx="9144000" cy="6858000" type="screen4x3"/>
  <p:notesSz cx="6797675" cy="9874250"/>
  <p:defaultTextStyle>
    <a:defPPr>
      <a:defRPr lang="zh-TW"/>
    </a:defPPr>
    <a:lvl1pPr algn="l" rtl="0" fontAlgn="base">
      <a:spcBef>
        <a:spcPct val="0"/>
      </a:spcBef>
      <a:spcAft>
        <a:spcPct val="0"/>
      </a:spcAft>
      <a:defRPr kumimoji="1" sz="2400" kern="1200" baseline="-25000">
        <a:solidFill>
          <a:schemeClr val="tx1"/>
        </a:solidFill>
        <a:latin typeface="Arial" pitchFamily="34" charset="0"/>
        <a:ea typeface="標楷體" pitchFamily="65" charset="-120"/>
        <a:cs typeface="+mn-cs"/>
      </a:defRPr>
    </a:lvl1pPr>
    <a:lvl2pPr marL="457200" algn="l" rtl="0" fontAlgn="base">
      <a:spcBef>
        <a:spcPct val="0"/>
      </a:spcBef>
      <a:spcAft>
        <a:spcPct val="0"/>
      </a:spcAft>
      <a:defRPr kumimoji="1" sz="2400" kern="1200" baseline="-25000">
        <a:solidFill>
          <a:schemeClr val="tx1"/>
        </a:solidFill>
        <a:latin typeface="Arial" pitchFamily="34" charset="0"/>
        <a:ea typeface="標楷體" pitchFamily="65" charset="-120"/>
        <a:cs typeface="+mn-cs"/>
      </a:defRPr>
    </a:lvl2pPr>
    <a:lvl3pPr marL="914400" algn="l" rtl="0" fontAlgn="base">
      <a:spcBef>
        <a:spcPct val="0"/>
      </a:spcBef>
      <a:spcAft>
        <a:spcPct val="0"/>
      </a:spcAft>
      <a:defRPr kumimoji="1" sz="2400" kern="1200" baseline="-25000">
        <a:solidFill>
          <a:schemeClr val="tx1"/>
        </a:solidFill>
        <a:latin typeface="Arial" pitchFamily="34" charset="0"/>
        <a:ea typeface="標楷體" pitchFamily="65" charset="-120"/>
        <a:cs typeface="+mn-cs"/>
      </a:defRPr>
    </a:lvl3pPr>
    <a:lvl4pPr marL="1371600" algn="l" rtl="0" fontAlgn="base">
      <a:spcBef>
        <a:spcPct val="0"/>
      </a:spcBef>
      <a:spcAft>
        <a:spcPct val="0"/>
      </a:spcAft>
      <a:defRPr kumimoji="1" sz="2400" kern="1200" baseline="-25000">
        <a:solidFill>
          <a:schemeClr val="tx1"/>
        </a:solidFill>
        <a:latin typeface="Arial" pitchFamily="34" charset="0"/>
        <a:ea typeface="標楷體" pitchFamily="65" charset="-120"/>
        <a:cs typeface="+mn-cs"/>
      </a:defRPr>
    </a:lvl4pPr>
    <a:lvl5pPr marL="1828800" algn="l" rtl="0" fontAlgn="base">
      <a:spcBef>
        <a:spcPct val="0"/>
      </a:spcBef>
      <a:spcAft>
        <a:spcPct val="0"/>
      </a:spcAft>
      <a:defRPr kumimoji="1" sz="2400" kern="1200" baseline="-25000">
        <a:solidFill>
          <a:schemeClr val="tx1"/>
        </a:solidFill>
        <a:latin typeface="Arial" pitchFamily="34" charset="0"/>
        <a:ea typeface="標楷體" pitchFamily="65" charset="-120"/>
        <a:cs typeface="+mn-cs"/>
      </a:defRPr>
    </a:lvl5pPr>
    <a:lvl6pPr marL="2286000" algn="l" defTabSz="914400" rtl="0" eaLnBrk="1" latinLnBrk="0" hangingPunct="1">
      <a:defRPr kumimoji="1" sz="2400" kern="1200" baseline="-25000">
        <a:solidFill>
          <a:schemeClr val="tx1"/>
        </a:solidFill>
        <a:latin typeface="Arial" pitchFamily="34" charset="0"/>
        <a:ea typeface="標楷體" pitchFamily="65" charset="-120"/>
        <a:cs typeface="+mn-cs"/>
      </a:defRPr>
    </a:lvl6pPr>
    <a:lvl7pPr marL="2743200" algn="l" defTabSz="914400" rtl="0" eaLnBrk="1" latinLnBrk="0" hangingPunct="1">
      <a:defRPr kumimoji="1" sz="2400" kern="1200" baseline="-25000">
        <a:solidFill>
          <a:schemeClr val="tx1"/>
        </a:solidFill>
        <a:latin typeface="Arial" pitchFamily="34" charset="0"/>
        <a:ea typeface="標楷體" pitchFamily="65" charset="-120"/>
        <a:cs typeface="+mn-cs"/>
      </a:defRPr>
    </a:lvl7pPr>
    <a:lvl8pPr marL="3200400" algn="l" defTabSz="914400" rtl="0" eaLnBrk="1" latinLnBrk="0" hangingPunct="1">
      <a:defRPr kumimoji="1" sz="2400" kern="1200" baseline="-25000">
        <a:solidFill>
          <a:schemeClr val="tx1"/>
        </a:solidFill>
        <a:latin typeface="Arial" pitchFamily="34" charset="0"/>
        <a:ea typeface="標楷體" pitchFamily="65" charset="-120"/>
        <a:cs typeface="+mn-cs"/>
      </a:defRPr>
    </a:lvl8pPr>
    <a:lvl9pPr marL="3657600" algn="l" defTabSz="914400" rtl="0" eaLnBrk="1" latinLnBrk="0" hangingPunct="1">
      <a:defRPr kumimoji="1" sz="2400" kern="1200" baseline="-25000">
        <a:solidFill>
          <a:schemeClr val="tx1"/>
        </a:solidFill>
        <a:latin typeface="Arial" pitchFamily="34" charset="0"/>
        <a:ea typeface="標楷體" pitchFamily="65"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33CC"/>
    <a:srgbClr val="C63B04"/>
    <a:srgbClr val="003399"/>
    <a:srgbClr val="000099"/>
    <a:srgbClr val="006600"/>
    <a:srgbClr val="953735"/>
    <a:srgbClr val="FF6600"/>
    <a:srgbClr val="FF99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中等深淺樣式 4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52" autoAdjust="0"/>
    <p:restoredTop sz="91870" autoAdjust="0"/>
  </p:normalViewPr>
  <p:slideViewPr>
    <p:cSldViewPr>
      <p:cViewPr>
        <p:scale>
          <a:sx n="70" d="100"/>
          <a:sy n="70" d="100"/>
        </p:scale>
        <p:origin x="-1302" y="-276"/>
      </p:cViewPr>
      <p:guideLst>
        <p:guide orient="horz" pos="2160"/>
        <p:guide pos="2880"/>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8" d="100"/>
          <a:sy n="78" d="100"/>
        </p:scale>
        <p:origin x="-3954" y="-84"/>
      </p:cViewPr>
      <p:guideLst>
        <p:guide orient="horz" pos="3110"/>
        <p:guide pos="214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TW"/>
  <c:style val="10"/>
  <c:chart>
    <c:title>
      <c:tx>
        <c:rich>
          <a:bodyPr/>
          <a:lstStyle/>
          <a:p>
            <a:pPr>
              <a:defRPr/>
            </a:pPr>
            <a:r>
              <a:rPr lang="zh-TW" altLang="zh-TW" sz="2160" b="1" i="0" u="none" strike="noStrike" baseline="0" dirty="0" smtClean="0"/>
              <a:t>洩漏的人數</a:t>
            </a:r>
            <a:r>
              <a:rPr lang="zh-TW" altLang="en-US" sz="2160" b="1" i="0" u="none" strike="noStrike" baseline="0" dirty="0" smtClean="0"/>
              <a:t>在第三年後快速下降</a:t>
            </a:r>
            <a:endParaRPr lang="zh-TW" altLang="en-US" dirty="0"/>
          </a:p>
        </c:rich>
      </c:tx>
      <c:layout/>
    </c:title>
    <c:plotArea>
      <c:layout/>
      <c:lineChart>
        <c:grouping val="standard"/>
        <c:ser>
          <c:idx val="0"/>
          <c:order val="0"/>
          <c:tx>
            <c:strRef>
              <c:f>Sheet1!$B$1</c:f>
              <c:strCache>
                <c:ptCount val="1"/>
                <c:pt idx="0">
                  <c:v>人數(萬)</c:v>
                </c:pt>
              </c:strCache>
            </c:strRef>
          </c:tx>
          <c:cat>
            <c:numRef>
              <c:f>Sheet1!$A$2:$A$7</c:f>
              <c:numCache>
                <c:formatCode>General</c:formatCode>
                <c:ptCount val="6"/>
                <c:pt idx="0">
                  <c:v>2005</c:v>
                </c:pt>
                <c:pt idx="1">
                  <c:v>2006</c:v>
                </c:pt>
                <c:pt idx="2">
                  <c:v>2007</c:v>
                </c:pt>
                <c:pt idx="3">
                  <c:v>2008</c:v>
                </c:pt>
                <c:pt idx="4">
                  <c:v>2009</c:v>
                </c:pt>
                <c:pt idx="5">
                  <c:v>2010</c:v>
                </c:pt>
              </c:numCache>
            </c:numRef>
          </c:cat>
          <c:val>
            <c:numRef>
              <c:f>Sheet1!$B$2:$B$7</c:f>
              <c:numCache>
                <c:formatCode>General</c:formatCode>
                <c:ptCount val="6"/>
                <c:pt idx="0">
                  <c:v>881</c:v>
                </c:pt>
                <c:pt idx="1">
                  <c:v>2224</c:v>
                </c:pt>
                <c:pt idx="2">
                  <c:v>3053</c:v>
                </c:pt>
                <c:pt idx="3">
                  <c:v>723</c:v>
                </c:pt>
                <c:pt idx="4">
                  <c:v>572</c:v>
                </c:pt>
                <c:pt idx="5">
                  <c:v>558</c:v>
                </c:pt>
              </c:numCache>
            </c:numRef>
          </c:val>
        </c:ser>
        <c:ser>
          <c:idx val="1"/>
          <c:order val="1"/>
          <c:tx>
            <c:strRef>
              <c:f>Sheet1!$C$1</c:f>
              <c:strCache>
                <c:ptCount val="1"/>
                <c:pt idx="0">
                  <c:v>案件數目</c:v>
                </c:pt>
              </c:strCache>
            </c:strRef>
          </c:tx>
          <c:cat>
            <c:numRef>
              <c:f>Sheet1!$A$2:$A$7</c:f>
              <c:numCache>
                <c:formatCode>General</c:formatCode>
                <c:ptCount val="6"/>
                <c:pt idx="0">
                  <c:v>2005</c:v>
                </c:pt>
                <c:pt idx="1">
                  <c:v>2006</c:v>
                </c:pt>
                <c:pt idx="2">
                  <c:v>2007</c:v>
                </c:pt>
                <c:pt idx="3">
                  <c:v>2008</c:v>
                </c:pt>
                <c:pt idx="4">
                  <c:v>2009</c:v>
                </c:pt>
                <c:pt idx="5">
                  <c:v>2010</c:v>
                </c:pt>
              </c:numCache>
            </c:numRef>
          </c:cat>
          <c:val>
            <c:numRef>
              <c:f>Sheet1!$C$2:$C$7</c:f>
              <c:numCache>
                <c:formatCode>General</c:formatCode>
                <c:ptCount val="6"/>
                <c:pt idx="0">
                  <c:v>1032</c:v>
                </c:pt>
                <c:pt idx="1">
                  <c:v>993</c:v>
                </c:pt>
                <c:pt idx="2">
                  <c:v>864</c:v>
                </c:pt>
                <c:pt idx="3">
                  <c:v>1373</c:v>
                </c:pt>
                <c:pt idx="4">
                  <c:v>1539</c:v>
                </c:pt>
                <c:pt idx="5">
                  <c:v>1679</c:v>
                </c:pt>
              </c:numCache>
            </c:numRef>
          </c:val>
        </c:ser>
        <c:marker val="1"/>
        <c:axId val="109818624"/>
        <c:axId val="109820160"/>
      </c:lineChart>
      <c:catAx>
        <c:axId val="109818624"/>
        <c:scaling>
          <c:orientation val="minMax"/>
        </c:scaling>
        <c:axPos val="b"/>
        <c:numFmt formatCode="General" sourceLinked="1"/>
        <c:majorTickMark val="none"/>
        <c:tickLblPos val="nextTo"/>
        <c:crossAx val="109820160"/>
        <c:crosses val="autoZero"/>
        <c:auto val="1"/>
        <c:lblAlgn val="ctr"/>
        <c:lblOffset val="100"/>
      </c:catAx>
      <c:valAx>
        <c:axId val="109820160"/>
        <c:scaling>
          <c:orientation val="minMax"/>
        </c:scaling>
        <c:axPos val="l"/>
        <c:majorGridlines/>
        <c:title>
          <c:tx>
            <c:rich>
              <a:bodyPr/>
              <a:lstStyle/>
              <a:p>
                <a:pPr>
                  <a:defRPr/>
                </a:pPr>
                <a:r>
                  <a:rPr lang="zh-TW" altLang="zh-TW" sz="1800" b="1" i="0" u="none" strike="noStrike" baseline="0" dirty="0" smtClean="0"/>
                  <a:t>人數與大量案件數目</a:t>
                </a:r>
                <a:endParaRPr lang="zh-TW" altLang="en-US" dirty="0"/>
              </a:p>
            </c:rich>
          </c:tx>
          <c:layout/>
        </c:title>
        <c:numFmt formatCode="General" sourceLinked="1"/>
        <c:majorTickMark val="none"/>
        <c:tickLblPos val="nextTo"/>
        <c:crossAx val="109818624"/>
        <c:crosses val="autoZero"/>
        <c:crossBetween val="between"/>
      </c:valAx>
      <c:dTable>
        <c:showHorzBorder val="1"/>
        <c:showVertBorder val="1"/>
        <c:showOutline val="1"/>
        <c:showKeys val="1"/>
      </c:dTable>
    </c:plotArea>
    <c:plotVisOnly val="1"/>
  </c:chart>
  <c:txPr>
    <a:bodyPr/>
    <a:lstStyle/>
    <a:p>
      <a:pPr>
        <a:defRPr sz="1800"/>
      </a:pPr>
      <a:endParaRPr lang="zh-TW"/>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TW"/>
  <c:style val="26"/>
  <c:chart>
    <c:title>
      <c:tx>
        <c:rich>
          <a:bodyPr/>
          <a:lstStyle/>
          <a:p>
            <a:pPr>
              <a:defRPr/>
            </a:pPr>
            <a:r>
              <a:rPr lang="zh-TW" altLang="zh-TW" sz="2160" b="1" i="0" u="none" strike="noStrike" baseline="0" dirty="0" smtClean="0"/>
              <a:t>人數與總金額同時在第三年達到最高</a:t>
            </a:r>
            <a:endParaRPr lang="zh-TW" dirty="0"/>
          </a:p>
        </c:rich>
      </c:tx>
      <c:layout/>
    </c:title>
    <c:plotArea>
      <c:layout/>
      <c:lineChart>
        <c:grouping val="standard"/>
        <c:ser>
          <c:idx val="0"/>
          <c:order val="0"/>
          <c:tx>
            <c:strRef>
              <c:f>Sheet1!$B$1</c:f>
              <c:strCache>
                <c:ptCount val="1"/>
                <c:pt idx="0">
                  <c:v>人數(萬)</c:v>
                </c:pt>
              </c:strCache>
            </c:strRef>
          </c:tx>
          <c:cat>
            <c:numRef>
              <c:f>Sheet1!$A$2:$A$7</c:f>
              <c:numCache>
                <c:formatCode>General</c:formatCode>
                <c:ptCount val="6"/>
                <c:pt idx="0">
                  <c:v>2005</c:v>
                </c:pt>
                <c:pt idx="1">
                  <c:v>2006</c:v>
                </c:pt>
                <c:pt idx="2">
                  <c:v>2007</c:v>
                </c:pt>
                <c:pt idx="3">
                  <c:v>2008</c:v>
                </c:pt>
                <c:pt idx="4">
                  <c:v>2009</c:v>
                </c:pt>
                <c:pt idx="5">
                  <c:v>2010</c:v>
                </c:pt>
              </c:numCache>
            </c:numRef>
          </c:cat>
          <c:val>
            <c:numRef>
              <c:f>Sheet1!$B$2:$B$7</c:f>
              <c:numCache>
                <c:formatCode>General</c:formatCode>
                <c:ptCount val="6"/>
                <c:pt idx="0">
                  <c:v>881</c:v>
                </c:pt>
                <c:pt idx="1">
                  <c:v>2224</c:v>
                </c:pt>
                <c:pt idx="2">
                  <c:v>3053</c:v>
                </c:pt>
                <c:pt idx="3">
                  <c:v>723</c:v>
                </c:pt>
                <c:pt idx="4">
                  <c:v>572</c:v>
                </c:pt>
                <c:pt idx="5">
                  <c:v>558</c:v>
                </c:pt>
              </c:numCache>
            </c:numRef>
          </c:val>
        </c:ser>
        <c:ser>
          <c:idx val="1"/>
          <c:order val="1"/>
          <c:tx>
            <c:strRef>
              <c:f>Sheet1!$C$1</c:f>
              <c:strCache>
                <c:ptCount val="1"/>
                <c:pt idx="0">
                  <c:v>金額(日圓億)</c:v>
                </c:pt>
              </c:strCache>
            </c:strRef>
          </c:tx>
          <c:cat>
            <c:numRef>
              <c:f>Sheet1!$A$2:$A$7</c:f>
              <c:numCache>
                <c:formatCode>General</c:formatCode>
                <c:ptCount val="6"/>
                <c:pt idx="0">
                  <c:v>2005</c:v>
                </c:pt>
                <c:pt idx="1">
                  <c:v>2006</c:v>
                </c:pt>
                <c:pt idx="2">
                  <c:v>2007</c:v>
                </c:pt>
                <c:pt idx="3">
                  <c:v>2008</c:v>
                </c:pt>
                <c:pt idx="4">
                  <c:v>2009</c:v>
                </c:pt>
                <c:pt idx="5">
                  <c:v>2010</c:v>
                </c:pt>
              </c:numCache>
            </c:numRef>
          </c:cat>
          <c:val>
            <c:numRef>
              <c:f>Sheet1!$C$2:$C$7</c:f>
              <c:numCache>
                <c:formatCode>General</c:formatCode>
                <c:ptCount val="6"/>
                <c:pt idx="0">
                  <c:v>5328</c:v>
                </c:pt>
                <c:pt idx="1">
                  <c:v>4570</c:v>
                </c:pt>
                <c:pt idx="2">
                  <c:v>22710</c:v>
                </c:pt>
                <c:pt idx="3">
                  <c:v>2367</c:v>
                </c:pt>
                <c:pt idx="4">
                  <c:v>3890</c:v>
                </c:pt>
                <c:pt idx="5">
                  <c:v>729</c:v>
                </c:pt>
              </c:numCache>
            </c:numRef>
          </c:val>
        </c:ser>
        <c:marker val="1"/>
        <c:axId val="130611072"/>
        <c:axId val="130612608"/>
      </c:lineChart>
      <c:catAx>
        <c:axId val="130611072"/>
        <c:scaling>
          <c:orientation val="minMax"/>
        </c:scaling>
        <c:axPos val="b"/>
        <c:numFmt formatCode="General" sourceLinked="1"/>
        <c:majorTickMark val="none"/>
        <c:tickLblPos val="nextTo"/>
        <c:crossAx val="130612608"/>
        <c:crosses val="autoZero"/>
        <c:auto val="1"/>
        <c:lblAlgn val="ctr"/>
        <c:lblOffset val="100"/>
      </c:catAx>
      <c:valAx>
        <c:axId val="130612608"/>
        <c:scaling>
          <c:orientation val="minMax"/>
        </c:scaling>
        <c:axPos val="l"/>
        <c:majorGridlines/>
        <c:title>
          <c:tx>
            <c:rich>
              <a:bodyPr/>
              <a:lstStyle/>
              <a:p>
                <a:pPr>
                  <a:defRPr/>
                </a:pPr>
                <a:r>
                  <a:rPr lang="zh-TW" altLang="zh-TW" sz="1800" b="1" i="0" u="none" strike="noStrike" baseline="0" dirty="0" smtClean="0"/>
                  <a:t>人數與損害賠償總金額</a:t>
                </a:r>
                <a:endParaRPr lang="zh-TW" dirty="0"/>
              </a:p>
            </c:rich>
          </c:tx>
          <c:layout/>
        </c:title>
        <c:numFmt formatCode="General" sourceLinked="1"/>
        <c:majorTickMark val="none"/>
        <c:tickLblPos val="nextTo"/>
        <c:crossAx val="130611072"/>
        <c:crosses val="autoZero"/>
        <c:crossBetween val="between"/>
      </c:valAx>
      <c:dTable>
        <c:showHorzBorder val="1"/>
        <c:showVertBorder val="1"/>
        <c:showOutline val="1"/>
        <c:showKeys val="1"/>
      </c:dTable>
    </c:plotArea>
    <c:plotVisOnly val="1"/>
  </c:chart>
  <c:txPr>
    <a:bodyPr/>
    <a:lstStyle/>
    <a:p>
      <a:pPr>
        <a:defRPr sz="1800"/>
      </a:pPr>
      <a:endParaRPr lang="zh-TW"/>
    </a:p>
  </c:txPr>
  <c:externalData r:id="rId1"/>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C8A062-D2C4-4CE0-8E5F-8786984953CA}" type="doc">
      <dgm:prSet loTypeId="urn:microsoft.com/office/officeart/2005/8/layout/hierarchy1" loCatId="hierarchy" qsTypeId="urn:microsoft.com/office/officeart/2005/8/quickstyle/simple3" qsCatId="simple" csTypeId="urn:microsoft.com/office/officeart/2005/8/colors/colorful1" csCatId="colorful" phldr="1"/>
      <dgm:spPr/>
      <dgm:t>
        <a:bodyPr/>
        <a:lstStyle/>
        <a:p>
          <a:endParaRPr lang="zh-TW" altLang="en-US"/>
        </a:p>
      </dgm:t>
    </dgm:pt>
    <dgm:pt modelId="{5FEEC096-7CFC-4E06-BAA0-D0F1A441053E}">
      <dgm:prSet phldrT="[文字]" custT="1"/>
      <dgm:spPr/>
      <dgm:t>
        <a:bodyPr/>
        <a:lstStyle/>
        <a:p>
          <a:r>
            <a:rPr lang="zh-TW" altLang="en-US" sz="1400" baseline="0" dirty="0" smtClean="0">
              <a:latin typeface="+mn-lt"/>
              <a:ea typeface="+mn-ea"/>
              <a:cs typeface="+mn-cs"/>
            </a:rPr>
            <a:t>管理代表</a:t>
          </a:r>
          <a:endParaRPr lang="en-US" altLang="zh-TW" sz="1400" baseline="0" dirty="0" smtClean="0">
            <a:latin typeface="+mn-lt"/>
            <a:ea typeface="+mn-ea"/>
            <a:cs typeface="+mn-cs"/>
          </a:endParaRPr>
        </a:p>
        <a:p>
          <a:r>
            <a:rPr lang="zh-TW" altLang="en-US" sz="1400" baseline="0" dirty="0" smtClean="0">
              <a:latin typeface="+mn-lt"/>
              <a:ea typeface="+mn-ea"/>
              <a:cs typeface="+mn-cs"/>
            </a:rPr>
            <a:t>（ 召集人）</a:t>
          </a:r>
          <a:endParaRPr lang="en-US" altLang="zh-TW" sz="1400" baseline="0" dirty="0" smtClean="0">
            <a:latin typeface="+mn-lt"/>
            <a:ea typeface="+mn-ea"/>
            <a:cs typeface="+mn-cs"/>
          </a:endParaRPr>
        </a:p>
        <a:p>
          <a:r>
            <a:rPr lang="zh-TW" altLang="en-US" sz="1400" dirty="0" smtClean="0"/>
            <a:t>副首長</a:t>
          </a:r>
          <a:endParaRPr lang="zh-TW" altLang="en-US" sz="1400" dirty="0"/>
        </a:p>
      </dgm:t>
    </dgm:pt>
    <dgm:pt modelId="{01E090F2-6949-4846-B306-E482BEE0BD9F}" type="parTrans" cxnId="{56D691E7-0DCE-4B6A-B164-4E61FB7BA219}">
      <dgm:prSet/>
      <dgm:spPr/>
      <dgm:t>
        <a:bodyPr/>
        <a:lstStyle/>
        <a:p>
          <a:endParaRPr lang="zh-TW" altLang="en-US" sz="1400"/>
        </a:p>
      </dgm:t>
    </dgm:pt>
    <dgm:pt modelId="{0D1AE0B6-1188-4169-8DAD-E0D34248E41D}" type="sibTrans" cxnId="{56D691E7-0DCE-4B6A-B164-4E61FB7BA219}">
      <dgm:prSet/>
      <dgm:spPr/>
      <dgm:t>
        <a:bodyPr/>
        <a:lstStyle/>
        <a:p>
          <a:endParaRPr lang="zh-TW" altLang="en-US" sz="1400"/>
        </a:p>
      </dgm:t>
    </dgm:pt>
    <dgm:pt modelId="{CF71958B-AD42-4AE8-B5A3-DD9E36217025}">
      <dgm:prSet phldrT="[文字]" custT="1"/>
      <dgm:spPr/>
      <dgm:t>
        <a:bodyPr/>
        <a:lstStyle/>
        <a:p>
          <a:r>
            <a:rPr lang="zh-TW" altLang="en-US" sz="1400" baseline="0" dirty="0" smtClean="0">
              <a:latin typeface="+mn-lt"/>
              <a:ea typeface="+mn-ea"/>
              <a:cs typeface="+mn-cs"/>
            </a:rPr>
            <a:t>個資保護工作</a:t>
          </a:r>
          <a:endParaRPr lang="en-US" altLang="zh-TW" sz="1400" baseline="0" dirty="0" smtClean="0">
            <a:latin typeface="+mn-lt"/>
            <a:ea typeface="+mn-ea"/>
            <a:cs typeface="+mn-cs"/>
          </a:endParaRPr>
        </a:p>
        <a:p>
          <a:r>
            <a:rPr lang="zh-TW" altLang="en-US" sz="1400" baseline="0" dirty="0" smtClean="0">
              <a:latin typeface="+mn-lt"/>
              <a:ea typeface="+mn-ea"/>
              <a:cs typeface="+mn-cs"/>
            </a:rPr>
            <a:t>組長</a:t>
          </a:r>
          <a:endParaRPr lang="en-US" altLang="zh-TW" sz="1400" baseline="0" dirty="0" smtClean="0">
            <a:latin typeface="+mn-lt"/>
            <a:ea typeface="+mn-ea"/>
            <a:cs typeface="+mn-cs"/>
          </a:endParaRPr>
        </a:p>
        <a:p>
          <a:r>
            <a:rPr lang="zh-TW" altLang="en-US" sz="1400" dirty="0" smtClean="0"/>
            <a:t>資訊人員</a:t>
          </a:r>
          <a:r>
            <a:rPr lang="en-US" altLang="zh-TW" sz="1400" dirty="0" smtClean="0"/>
            <a:t>/</a:t>
          </a:r>
          <a:r>
            <a:rPr lang="zh-TW" altLang="en-US" sz="1400" dirty="0" smtClean="0"/>
            <a:t>人事主管</a:t>
          </a:r>
          <a:endParaRPr lang="zh-TW" altLang="en-US" sz="1400" dirty="0"/>
        </a:p>
      </dgm:t>
    </dgm:pt>
    <dgm:pt modelId="{4CD550DD-BFD1-4B35-8D65-4B94FD10FDB9}" type="parTrans" cxnId="{5DCB5D91-F7D7-494A-A4C0-A51E737C0F5D}">
      <dgm:prSet/>
      <dgm:spPr/>
      <dgm:t>
        <a:bodyPr/>
        <a:lstStyle/>
        <a:p>
          <a:endParaRPr lang="zh-TW" altLang="en-US" sz="1400"/>
        </a:p>
      </dgm:t>
    </dgm:pt>
    <dgm:pt modelId="{7977186E-C4E8-4A27-BA00-DCDE3A527669}" type="sibTrans" cxnId="{5DCB5D91-F7D7-494A-A4C0-A51E737C0F5D}">
      <dgm:prSet/>
      <dgm:spPr/>
      <dgm:t>
        <a:bodyPr/>
        <a:lstStyle/>
        <a:p>
          <a:endParaRPr lang="zh-TW" altLang="en-US" sz="1400"/>
        </a:p>
      </dgm:t>
    </dgm:pt>
    <dgm:pt modelId="{4203BF22-E451-4B90-94C9-5EBC21EE26D2}">
      <dgm:prSet custT="1"/>
      <dgm:spPr/>
      <dgm:t>
        <a:bodyPr/>
        <a:lstStyle/>
        <a:p>
          <a:pPr rtl="0"/>
          <a:r>
            <a:rPr lang="zh-TW" altLang="en-US" sz="1400" baseline="0" dirty="0" smtClean="0">
              <a:latin typeface="+mn-lt"/>
              <a:ea typeface="+mn-ea"/>
              <a:cs typeface="+mn-cs"/>
            </a:rPr>
            <a:t>個資保護專員（各部門主管指定兼任）</a:t>
          </a:r>
          <a:r>
            <a:rPr lang="zh-TW" altLang="en-US" sz="1400" dirty="0" smtClean="0"/>
            <a:t>管理處 </a:t>
          </a:r>
          <a:endParaRPr lang="en-US" altLang="zh-TW" sz="1400" dirty="0" smtClean="0"/>
        </a:p>
      </dgm:t>
    </dgm:pt>
    <dgm:pt modelId="{032B4313-83D6-4C34-9533-E056A14D2946}" type="parTrans" cxnId="{BB3E7C67-E700-4FDE-80F8-F4D74FBB23D2}">
      <dgm:prSet/>
      <dgm:spPr/>
      <dgm:t>
        <a:bodyPr/>
        <a:lstStyle/>
        <a:p>
          <a:endParaRPr lang="zh-TW" altLang="en-US" sz="1400"/>
        </a:p>
      </dgm:t>
    </dgm:pt>
    <dgm:pt modelId="{F82022E0-4A6F-45DE-9592-D34F91557145}" type="sibTrans" cxnId="{BB3E7C67-E700-4FDE-80F8-F4D74FBB23D2}">
      <dgm:prSet/>
      <dgm:spPr/>
      <dgm:t>
        <a:bodyPr/>
        <a:lstStyle/>
        <a:p>
          <a:endParaRPr lang="zh-TW" altLang="en-US" sz="1400"/>
        </a:p>
      </dgm:t>
    </dgm:pt>
    <dgm:pt modelId="{A5DF915C-50A9-4331-A7D7-CBFE1CAA10A9}">
      <dgm:prSet custT="1"/>
      <dgm:spPr/>
      <dgm:t>
        <a:bodyPr/>
        <a:lstStyle/>
        <a:p>
          <a:pPr rtl="0"/>
          <a:r>
            <a:rPr lang="zh-TW" altLang="en-US" sz="1400" baseline="0" dirty="0" smtClean="0">
              <a:latin typeface="+mn-lt"/>
              <a:ea typeface="+mn-ea"/>
              <a:cs typeface="+mn-cs"/>
            </a:rPr>
            <a:t>個資保護專員（各部門主管指定兼任）</a:t>
          </a:r>
          <a:r>
            <a:rPr lang="zh-TW" altLang="en-US" sz="1400" dirty="0" smtClean="0"/>
            <a:t>企劃處 </a:t>
          </a:r>
          <a:endParaRPr lang="en-US" altLang="zh-TW" sz="1400" dirty="0" smtClean="0"/>
        </a:p>
      </dgm:t>
    </dgm:pt>
    <dgm:pt modelId="{BA6DC16B-844D-41F2-AD50-891432FAC1C3}" type="parTrans" cxnId="{C66CADF4-8867-4282-9DDE-1725B41FBFC8}">
      <dgm:prSet/>
      <dgm:spPr/>
      <dgm:t>
        <a:bodyPr/>
        <a:lstStyle/>
        <a:p>
          <a:endParaRPr lang="zh-TW" altLang="en-US" sz="1400"/>
        </a:p>
      </dgm:t>
    </dgm:pt>
    <dgm:pt modelId="{83795FA5-2279-4ACC-BDDF-FF6E33455B4D}" type="sibTrans" cxnId="{C66CADF4-8867-4282-9DDE-1725B41FBFC8}">
      <dgm:prSet/>
      <dgm:spPr/>
      <dgm:t>
        <a:bodyPr/>
        <a:lstStyle/>
        <a:p>
          <a:endParaRPr lang="zh-TW" altLang="en-US" sz="1400"/>
        </a:p>
      </dgm:t>
    </dgm:pt>
    <dgm:pt modelId="{40495AC4-20B8-42BE-A9FF-3A7619FCD13B}">
      <dgm:prSet custT="1"/>
      <dgm:spPr/>
      <dgm:t>
        <a:bodyPr/>
        <a:lstStyle/>
        <a:p>
          <a:pPr rtl="0"/>
          <a:r>
            <a:rPr lang="zh-TW" altLang="en-US" sz="1400" baseline="0" dirty="0" smtClean="0">
              <a:latin typeface="+mn-lt"/>
              <a:ea typeface="+mn-ea"/>
              <a:cs typeface="+mn-cs"/>
            </a:rPr>
            <a:t>個資保護專員（各部門主管指定兼任）發展</a:t>
          </a:r>
          <a:r>
            <a:rPr lang="zh-TW" altLang="en-US" sz="1400" dirty="0" smtClean="0"/>
            <a:t>處 </a:t>
          </a:r>
          <a:endParaRPr lang="en-US" altLang="zh-TW" sz="1400" dirty="0" smtClean="0"/>
        </a:p>
      </dgm:t>
    </dgm:pt>
    <dgm:pt modelId="{589782F4-4927-4CF6-B5F7-3FFAB546E6A0}" type="parTrans" cxnId="{C18AEDA2-8765-4F7A-B6E4-34597CDD0D05}">
      <dgm:prSet/>
      <dgm:spPr/>
      <dgm:t>
        <a:bodyPr/>
        <a:lstStyle/>
        <a:p>
          <a:endParaRPr lang="zh-TW" altLang="en-US" sz="1400"/>
        </a:p>
      </dgm:t>
    </dgm:pt>
    <dgm:pt modelId="{C0844CD0-8687-472F-B48A-B8D38936BA80}" type="sibTrans" cxnId="{C18AEDA2-8765-4F7A-B6E4-34597CDD0D05}">
      <dgm:prSet/>
      <dgm:spPr/>
      <dgm:t>
        <a:bodyPr/>
        <a:lstStyle/>
        <a:p>
          <a:endParaRPr lang="zh-TW" altLang="en-US" sz="1400"/>
        </a:p>
      </dgm:t>
    </dgm:pt>
    <dgm:pt modelId="{A6811DD8-006D-466A-AA82-F435A3407964}">
      <dgm:prSet custT="1"/>
      <dgm:spPr/>
      <dgm:t>
        <a:bodyPr/>
        <a:lstStyle/>
        <a:p>
          <a:pPr rtl="0"/>
          <a:r>
            <a:rPr lang="zh-TW" altLang="en-US" sz="1400" baseline="0" dirty="0" smtClean="0">
              <a:solidFill>
                <a:srgbClr val="FF0000"/>
              </a:solidFill>
              <a:latin typeface="+mn-lt"/>
              <a:ea typeface="+mn-ea"/>
              <a:cs typeface="+mn-cs"/>
            </a:rPr>
            <a:t>委外合約管理（委外廠商代表）</a:t>
          </a:r>
          <a:endParaRPr lang="en-US" altLang="zh-TW" sz="1400" baseline="0" dirty="0" smtClean="0">
            <a:solidFill>
              <a:srgbClr val="FF0000"/>
            </a:solidFill>
            <a:latin typeface="+mn-lt"/>
            <a:ea typeface="+mn-ea"/>
            <a:cs typeface="+mn-cs"/>
          </a:endParaRPr>
        </a:p>
        <a:p>
          <a:pPr rtl="0"/>
          <a:r>
            <a:rPr lang="zh-TW" altLang="en-US" sz="1400" baseline="0" dirty="0" smtClean="0">
              <a:solidFill>
                <a:srgbClr val="FF0000"/>
              </a:solidFill>
              <a:latin typeface="+mn-lt"/>
              <a:ea typeface="+mn-ea"/>
              <a:cs typeface="+mn-cs"/>
            </a:rPr>
            <a:t>委外採購處</a:t>
          </a:r>
          <a:endParaRPr lang="zh-TW" altLang="en-US" sz="1400" dirty="0" smtClean="0">
            <a:solidFill>
              <a:srgbClr val="FF0000"/>
            </a:solidFill>
          </a:endParaRPr>
        </a:p>
      </dgm:t>
    </dgm:pt>
    <dgm:pt modelId="{B7243E39-E72C-4190-AF99-AF678648C99F}" type="parTrans" cxnId="{AD91F383-B54F-4E12-A1B1-23DA04048707}">
      <dgm:prSet/>
      <dgm:spPr/>
      <dgm:t>
        <a:bodyPr/>
        <a:lstStyle/>
        <a:p>
          <a:endParaRPr lang="zh-TW" altLang="en-US" sz="1400"/>
        </a:p>
      </dgm:t>
    </dgm:pt>
    <dgm:pt modelId="{0109CC39-CA56-4371-8AA7-34166A885A51}" type="sibTrans" cxnId="{AD91F383-B54F-4E12-A1B1-23DA04048707}">
      <dgm:prSet/>
      <dgm:spPr/>
      <dgm:t>
        <a:bodyPr/>
        <a:lstStyle/>
        <a:p>
          <a:endParaRPr lang="zh-TW" altLang="en-US" sz="1400"/>
        </a:p>
      </dgm:t>
    </dgm:pt>
    <dgm:pt modelId="{F0231156-B0B9-4955-899B-3A1E681C5D44}">
      <dgm:prSet custT="1"/>
      <dgm:spPr/>
      <dgm:t>
        <a:bodyPr/>
        <a:lstStyle/>
        <a:p>
          <a:pPr rtl="0"/>
          <a:r>
            <a:rPr lang="zh-TW" altLang="en-US" sz="1400" baseline="0" dirty="0" smtClean="0">
              <a:latin typeface="+mn-lt"/>
              <a:ea typeface="+mn-ea"/>
              <a:cs typeface="+mn-cs"/>
            </a:rPr>
            <a:t>個資保護專員（各部門主管指定兼任）總務</a:t>
          </a:r>
          <a:r>
            <a:rPr lang="zh-TW" altLang="en-US" sz="1400" dirty="0" smtClean="0"/>
            <a:t>處 </a:t>
          </a:r>
          <a:endParaRPr lang="en-US" altLang="zh-TW" sz="1400" dirty="0" smtClean="0"/>
        </a:p>
      </dgm:t>
    </dgm:pt>
    <dgm:pt modelId="{1F8337DB-6D5E-41B7-97AC-20813EADCA32}" type="sibTrans" cxnId="{B441B374-E835-45D4-8778-FB7ABC11C442}">
      <dgm:prSet/>
      <dgm:spPr/>
      <dgm:t>
        <a:bodyPr/>
        <a:lstStyle/>
        <a:p>
          <a:endParaRPr lang="zh-TW" altLang="en-US" sz="1400"/>
        </a:p>
      </dgm:t>
    </dgm:pt>
    <dgm:pt modelId="{3C6CB5B3-1301-4DD8-A4F2-EF624FCE8076}" type="parTrans" cxnId="{B441B374-E835-45D4-8778-FB7ABC11C442}">
      <dgm:prSet/>
      <dgm:spPr/>
      <dgm:t>
        <a:bodyPr/>
        <a:lstStyle/>
        <a:p>
          <a:endParaRPr lang="zh-TW" altLang="en-US" sz="1400"/>
        </a:p>
      </dgm:t>
    </dgm:pt>
    <dgm:pt modelId="{1C6A35A7-EF26-413C-94BC-0163D27C426A}">
      <dgm:prSet custT="1"/>
      <dgm:spPr/>
      <dgm:t>
        <a:bodyPr/>
        <a:lstStyle/>
        <a:p>
          <a:r>
            <a:rPr lang="zh-TW" altLang="en-US" sz="1400" baseline="0" dirty="0" smtClean="0">
              <a:solidFill>
                <a:schemeClr val="dk1"/>
              </a:solidFill>
              <a:latin typeface="+mn-lt"/>
              <a:ea typeface="+mn-ea"/>
              <a:cs typeface="+mn-cs"/>
            </a:rPr>
            <a:t>稽核小組</a:t>
          </a:r>
          <a:r>
            <a:rPr lang="en-US" altLang="zh-TW" sz="1400" baseline="0" dirty="0" smtClean="0">
              <a:solidFill>
                <a:schemeClr val="dk1"/>
              </a:solidFill>
              <a:latin typeface="+mn-lt"/>
              <a:ea typeface="+mn-ea"/>
              <a:cs typeface="+mn-cs"/>
            </a:rPr>
            <a:t> </a:t>
          </a:r>
        </a:p>
        <a:p>
          <a:r>
            <a:rPr lang="zh-TW" altLang="en-US" sz="1400" dirty="0" smtClean="0"/>
            <a:t>法務人員</a:t>
          </a:r>
          <a:r>
            <a:rPr lang="en-US" altLang="zh-TW" sz="1400" dirty="0" smtClean="0"/>
            <a:t>/</a:t>
          </a:r>
          <a:r>
            <a:rPr lang="zh-TW" altLang="en-US" sz="1400" dirty="0" smtClean="0"/>
            <a:t>技術人員 </a:t>
          </a:r>
          <a:endParaRPr lang="en-US" altLang="zh-TW" sz="1400" baseline="0" dirty="0" smtClean="0">
            <a:solidFill>
              <a:schemeClr val="dk1"/>
            </a:solidFill>
            <a:latin typeface="+mn-lt"/>
            <a:ea typeface="+mn-ea"/>
            <a:cs typeface="+mn-cs"/>
          </a:endParaRPr>
        </a:p>
      </dgm:t>
    </dgm:pt>
    <dgm:pt modelId="{0F63662C-41A6-40E2-BB97-4EFB931993DB}" type="parTrans" cxnId="{C8C277C3-FAC2-4F48-A214-D8933FADB5ED}">
      <dgm:prSet/>
      <dgm:spPr/>
      <dgm:t>
        <a:bodyPr/>
        <a:lstStyle/>
        <a:p>
          <a:endParaRPr lang="zh-TW" altLang="en-US" sz="1400"/>
        </a:p>
      </dgm:t>
    </dgm:pt>
    <dgm:pt modelId="{4C1CBB60-4DF4-4BE3-B26C-66046B8579A1}" type="sibTrans" cxnId="{C8C277C3-FAC2-4F48-A214-D8933FADB5ED}">
      <dgm:prSet/>
      <dgm:spPr/>
      <dgm:t>
        <a:bodyPr/>
        <a:lstStyle/>
        <a:p>
          <a:endParaRPr lang="zh-TW" altLang="en-US" sz="1400"/>
        </a:p>
      </dgm:t>
    </dgm:pt>
    <dgm:pt modelId="{00FB3E06-F370-442E-907D-A81D235FFEB2}" type="pres">
      <dgm:prSet presAssocID="{60C8A062-D2C4-4CE0-8E5F-8786984953CA}" presName="hierChild1" presStyleCnt="0">
        <dgm:presLayoutVars>
          <dgm:chPref val="1"/>
          <dgm:dir/>
          <dgm:animOne val="branch"/>
          <dgm:animLvl val="lvl"/>
          <dgm:resizeHandles/>
        </dgm:presLayoutVars>
      </dgm:prSet>
      <dgm:spPr/>
      <dgm:t>
        <a:bodyPr/>
        <a:lstStyle/>
        <a:p>
          <a:endParaRPr lang="zh-TW" altLang="en-US"/>
        </a:p>
      </dgm:t>
    </dgm:pt>
    <dgm:pt modelId="{BFA06C1E-D98A-4A47-966B-07DB520D3A0B}" type="pres">
      <dgm:prSet presAssocID="{5FEEC096-7CFC-4E06-BAA0-D0F1A441053E}" presName="hierRoot1" presStyleCnt="0"/>
      <dgm:spPr/>
      <dgm:t>
        <a:bodyPr/>
        <a:lstStyle/>
        <a:p>
          <a:endParaRPr lang="zh-TW" altLang="en-US"/>
        </a:p>
      </dgm:t>
    </dgm:pt>
    <dgm:pt modelId="{1F4C224D-31AD-4100-B09B-AF2B6FC5C633}" type="pres">
      <dgm:prSet presAssocID="{5FEEC096-7CFC-4E06-BAA0-D0F1A441053E}" presName="composite" presStyleCnt="0"/>
      <dgm:spPr/>
      <dgm:t>
        <a:bodyPr/>
        <a:lstStyle/>
        <a:p>
          <a:endParaRPr lang="zh-TW" altLang="en-US"/>
        </a:p>
      </dgm:t>
    </dgm:pt>
    <dgm:pt modelId="{6C461061-7C87-444C-8404-A80F805E3E29}" type="pres">
      <dgm:prSet presAssocID="{5FEEC096-7CFC-4E06-BAA0-D0F1A441053E}" presName="background" presStyleLbl="node0" presStyleIdx="0" presStyleCnt="1"/>
      <dgm:spPr/>
      <dgm:t>
        <a:bodyPr/>
        <a:lstStyle/>
        <a:p>
          <a:endParaRPr lang="zh-TW" altLang="en-US"/>
        </a:p>
      </dgm:t>
    </dgm:pt>
    <dgm:pt modelId="{27BE01BB-60FA-4CDE-A83B-D3722F37D7FC}" type="pres">
      <dgm:prSet presAssocID="{5FEEC096-7CFC-4E06-BAA0-D0F1A441053E}" presName="text" presStyleLbl="fgAcc0" presStyleIdx="0" presStyleCnt="1">
        <dgm:presLayoutVars>
          <dgm:chPref val="3"/>
        </dgm:presLayoutVars>
      </dgm:prSet>
      <dgm:spPr/>
      <dgm:t>
        <a:bodyPr/>
        <a:lstStyle/>
        <a:p>
          <a:endParaRPr lang="zh-TW" altLang="en-US"/>
        </a:p>
      </dgm:t>
    </dgm:pt>
    <dgm:pt modelId="{D34ADFEB-1F8D-46E8-9358-1A03F7D7B339}" type="pres">
      <dgm:prSet presAssocID="{5FEEC096-7CFC-4E06-BAA0-D0F1A441053E}" presName="hierChild2" presStyleCnt="0"/>
      <dgm:spPr/>
      <dgm:t>
        <a:bodyPr/>
        <a:lstStyle/>
        <a:p>
          <a:endParaRPr lang="zh-TW" altLang="en-US"/>
        </a:p>
      </dgm:t>
    </dgm:pt>
    <dgm:pt modelId="{D7E73FC7-5D6D-4FAA-934E-DAC2868A6CA5}" type="pres">
      <dgm:prSet presAssocID="{4CD550DD-BFD1-4B35-8D65-4B94FD10FDB9}" presName="Name10" presStyleLbl="parChTrans1D2" presStyleIdx="0" presStyleCnt="2"/>
      <dgm:spPr/>
      <dgm:t>
        <a:bodyPr/>
        <a:lstStyle/>
        <a:p>
          <a:endParaRPr lang="zh-TW" altLang="en-US"/>
        </a:p>
      </dgm:t>
    </dgm:pt>
    <dgm:pt modelId="{6236C742-BFC5-4703-84D8-22B8D15133BF}" type="pres">
      <dgm:prSet presAssocID="{CF71958B-AD42-4AE8-B5A3-DD9E36217025}" presName="hierRoot2" presStyleCnt="0"/>
      <dgm:spPr/>
      <dgm:t>
        <a:bodyPr/>
        <a:lstStyle/>
        <a:p>
          <a:endParaRPr lang="zh-TW" altLang="en-US"/>
        </a:p>
      </dgm:t>
    </dgm:pt>
    <dgm:pt modelId="{D2D1658E-A412-455C-AC22-6427E1F2D1E6}" type="pres">
      <dgm:prSet presAssocID="{CF71958B-AD42-4AE8-B5A3-DD9E36217025}" presName="composite2" presStyleCnt="0"/>
      <dgm:spPr/>
      <dgm:t>
        <a:bodyPr/>
        <a:lstStyle/>
        <a:p>
          <a:endParaRPr lang="zh-TW" altLang="en-US"/>
        </a:p>
      </dgm:t>
    </dgm:pt>
    <dgm:pt modelId="{28DECA5A-4835-41AB-9E8A-FEF180D87067}" type="pres">
      <dgm:prSet presAssocID="{CF71958B-AD42-4AE8-B5A3-DD9E36217025}" presName="background2" presStyleLbl="node2" presStyleIdx="0" presStyleCnt="2"/>
      <dgm:spPr/>
      <dgm:t>
        <a:bodyPr/>
        <a:lstStyle/>
        <a:p>
          <a:endParaRPr lang="zh-TW" altLang="en-US"/>
        </a:p>
      </dgm:t>
    </dgm:pt>
    <dgm:pt modelId="{B4966A72-376E-4774-8E0B-100049426508}" type="pres">
      <dgm:prSet presAssocID="{CF71958B-AD42-4AE8-B5A3-DD9E36217025}" presName="text2" presStyleLbl="fgAcc2" presStyleIdx="0" presStyleCnt="2" custScaleY="115902">
        <dgm:presLayoutVars>
          <dgm:chPref val="3"/>
        </dgm:presLayoutVars>
      </dgm:prSet>
      <dgm:spPr/>
      <dgm:t>
        <a:bodyPr/>
        <a:lstStyle/>
        <a:p>
          <a:endParaRPr lang="zh-TW" altLang="en-US"/>
        </a:p>
      </dgm:t>
    </dgm:pt>
    <dgm:pt modelId="{CCA53133-94A5-4EE3-B9CF-A555A579E2E6}" type="pres">
      <dgm:prSet presAssocID="{CF71958B-AD42-4AE8-B5A3-DD9E36217025}" presName="hierChild3" presStyleCnt="0"/>
      <dgm:spPr/>
      <dgm:t>
        <a:bodyPr/>
        <a:lstStyle/>
        <a:p>
          <a:endParaRPr lang="zh-TW" altLang="en-US"/>
        </a:p>
      </dgm:t>
    </dgm:pt>
    <dgm:pt modelId="{DAC1063E-527A-4740-B8F1-28397AB42795}" type="pres">
      <dgm:prSet presAssocID="{032B4313-83D6-4C34-9533-E056A14D2946}" presName="Name17" presStyleLbl="parChTrans1D3" presStyleIdx="0" presStyleCnt="5"/>
      <dgm:spPr/>
      <dgm:t>
        <a:bodyPr/>
        <a:lstStyle/>
        <a:p>
          <a:endParaRPr lang="zh-TW" altLang="en-US"/>
        </a:p>
      </dgm:t>
    </dgm:pt>
    <dgm:pt modelId="{15443EE8-778C-4DBE-A7A0-9A7C4CB67B3E}" type="pres">
      <dgm:prSet presAssocID="{4203BF22-E451-4B90-94C9-5EBC21EE26D2}" presName="hierRoot3" presStyleCnt="0"/>
      <dgm:spPr/>
      <dgm:t>
        <a:bodyPr/>
        <a:lstStyle/>
        <a:p>
          <a:endParaRPr lang="zh-TW" altLang="en-US"/>
        </a:p>
      </dgm:t>
    </dgm:pt>
    <dgm:pt modelId="{2ACDC06B-B829-4459-B4DA-E6E4C2D73D58}" type="pres">
      <dgm:prSet presAssocID="{4203BF22-E451-4B90-94C9-5EBC21EE26D2}" presName="composite3" presStyleCnt="0"/>
      <dgm:spPr/>
      <dgm:t>
        <a:bodyPr/>
        <a:lstStyle/>
        <a:p>
          <a:endParaRPr lang="zh-TW" altLang="en-US"/>
        </a:p>
      </dgm:t>
    </dgm:pt>
    <dgm:pt modelId="{25EC5C78-3FDE-440C-87C3-57D7A4563A69}" type="pres">
      <dgm:prSet presAssocID="{4203BF22-E451-4B90-94C9-5EBC21EE26D2}" presName="background3" presStyleLbl="node3" presStyleIdx="0" presStyleCnt="5"/>
      <dgm:spPr/>
      <dgm:t>
        <a:bodyPr/>
        <a:lstStyle/>
        <a:p>
          <a:endParaRPr lang="zh-TW" altLang="en-US"/>
        </a:p>
      </dgm:t>
    </dgm:pt>
    <dgm:pt modelId="{6662A060-714B-4042-8DE2-47E2FE984D24}" type="pres">
      <dgm:prSet presAssocID="{4203BF22-E451-4B90-94C9-5EBC21EE26D2}" presName="text3" presStyleLbl="fgAcc3" presStyleIdx="0" presStyleCnt="5">
        <dgm:presLayoutVars>
          <dgm:chPref val="3"/>
        </dgm:presLayoutVars>
      </dgm:prSet>
      <dgm:spPr/>
      <dgm:t>
        <a:bodyPr/>
        <a:lstStyle/>
        <a:p>
          <a:endParaRPr lang="zh-TW" altLang="en-US"/>
        </a:p>
      </dgm:t>
    </dgm:pt>
    <dgm:pt modelId="{49D605DA-B1AE-4B90-955B-DEFDA5FB2B62}" type="pres">
      <dgm:prSet presAssocID="{4203BF22-E451-4B90-94C9-5EBC21EE26D2}" presName="hierChild4" presStyleCnt="0"/>
      <dgm:spPr/>
      <dgm:t>
        <a:bodyPr/>
        <a:lstStyle/>
        <a:p>
          <a:endParaRPr lang="zh-TW" altLang="en-US"/>
        </a:p>
      </dgm:t>
    </dgm:pt>
    <dgm:pt modelId="{4AB2D167-5FAB-448F-BE15-4365503E4D71}" type="pres">
      <dgm:prSet presAssocID="{BA6DC16B-844D-41F2-AD50-891432FAC1C3}" presName="Name17" presStyleLbl="parChTrans1D3" presStyleIdx="1" presStyleCnt="5"/>
      <dgm:spPr/>
      <dgm:t>
        <a:bodyPr/>
        <a:lstStyle/>
        <a:p>
          <a:endParaRPr lang="zh-TW" altLang="en-US"/>
        </a:p>
      </dgm:t>
    </dgm:pt>
    <dgm:pt modelId="{B0488D78-5393-4A2E-9637-DD9238BD24DE}" type="pres">
      <dgm:prSet presAssocID="{A5DF915C-50A9-4331-A7D7-CBFE1CAA10A9}" presName="hierRoot3" presStyleCnt="0"/>
      <dgm:spPr/>
      <dgm:t>
        <a:bodyPr/>
        <a:lstStyle/>
        <a:p>
          <a:endParaRPr lang="zh-TW" altLang="en-US"/>
        </a:p>
      </dgm:t>
    </dgm:pt>
    <dgm:pt modelId="{F6D7BA1B-0597-45B0-92B1-7E3692B24C1A}" type="pres">
      <dgm:prSet presAssocID="{A5DF915C-50A9-4331-A7D7-CBFE1CAA10A9}" presName="composite3" presStyleCnt="0"/>
      <dgm:spPr/>
      <dgm:t>
        <a:bodyPr/>
        <a:lstStyle/>
        <a:p>
          <a:endParaRPr lang="zh-TW" altLang="en-US"/>
        </a:p>
      </dgm:t>
    </dgm:pt>
    <dgm:pt modelId="{3DF76A15-B6E3-46ED-9E19-4B118584C453}" type="pres">
      <dgm:prSet presAssocID="{A5DF915C-50A9-4331-A7D7-CBFE1CAA10A9}" presName="background3" presStyleLbl="node3" presStyleIdx="1" presStyleCnt="5"/>
      <dgm:spPr/>
      <dgm:t>
        <a:bodyPr/>
        <a:lstStyle/>
        <a:p>
          <a:endParaRPr lang="zh-TW" altLang="en-US"/>
        </a:p>
      </dgm:t>
    </dgm:pt>
    <dgm:pt modelId="{B3C9824C-B680-44A2-BE08-68869F3A49E9}" type="pres">
      <dgm:prSet presAssocID="{A5DF915C-50A9-4331-A7D7-CBFE1CAA10A9}" presName="text3" presStyleLbl="fgAcc3" presStyleIdx="1" presStyleCnt="5">
        <dgm:presLayoutVars>
          <dgm:chPref val="3"/>
        </dgm:presLayoutVars>
      </dgm:prSet>
      <dgm:spPr/>
      <dgm:t>
        <a:bodyPr/>
        <a:lstStyle/>
        <a:p>
          <a:endParaRPr lang="zh-TW" altLang="en-US"/>
        </a:p>
      </dgm:t>
    </dgm:pt>
    <dgm:pt modelId="{8A603D23-D65B-4CE3-8053-20A533114E2A}" type="pres">
      <dgm:prSet presAssocID="{A5DF915C-50A9-4331-A7D7-CBFE1CAA10A9}" presName="hierChild4" presStyleCnt="0"/>
      <dgm:spPr/>
      <dgm:t>
        <a:bodyPr/>
        <a:lstStyle/>
        <a:p>
          <a:endParaRPr lang="zh-TW" altLang="en-US"/>
        </a:p>
      </dgm:t>
    </dgm:pt>
    <dgm:pt modelId="{2D588AFC-427C-4C97-ADFD-F8A13135A237}" type="pres">
      <dgm:prSet presAssocID="{589782F4-4927-4CF6-B5F7-3FFAB546E6A0}" presName="Name17" presStyleLbl="parChTrans1D3" presStyleIdx="2" presStyleCnt="5"/>
      <dgm:spPr/>
      <dgm:t>
        <a:bodyPr/>
        <a:lstStyle/>
        <a:p>
          <a:endParaRPr lang="zh-TW" altLang="en-US"/>
        </a:p>
      </dgm:t>
    </dgm:pt>
    <dgm:pt modelId="{E2B04ACA-A877-4BB0-A208-F57A4159477F}" type="pres">
      <dgm:prSet presAssocID="{40495AC4-20B8-42BE-A9FF-3A7619FCD13B}" presName="hierRoot3" presStyleCnt="0"/>
      <dgm:spPr/>
      <dgm:t>
        <a:bodyPr/>
        <a:lstStyle/>
        <a:p>
          <a:endParaRPr lang="zh-TW" altLang="en-US"/>
        </a:p>
      </dgm:t>
    </dgm:pt>
    <dgm:pt modelId="{FC5CF5F0-E627-4074-BA11-DF23D5F81432}" type="pres">
      <dgm:prSet presAssocID="{40495AC4-20B8-42BE-A9FF-3A7619FCD13B}" presName="composite3" presStyleCnt="0"/>
      <dgm:spPr/>
      <dgm:t>
        <a:bodyPr/>
        <a:lstStyle/>
        <a:p>
          <a:endParaRPr lang="zh-TW" altLang="en-US"/>
        </a:p>
      </dgm:t>
    </dgm:pt>
    <dgm:pt modelId="{5D1D866E-69EF-4E40-8B54-BE1F6F475FB9}" type="pres">
      <dgm:prSet presAssocID="{40495AC4-20B8-42BE-A9FF-3A7619FCD13B}" presName="background3" presStyleLbl="node3" presStyleIdx="2" presStyleCnt="5"/>
      <dgm:spPr/>
      <dgm:t>
        <a:bodyPr/>
        <a:lstStyle/>
        <a:p>
          <a:endParaRPr lang="zh-TW" altLang="en-US"/>
        </a:p>
      </dgm:t>
    </dgm:pt>
    <dgm:pt modelId="{B1DDF707-4C3F-4887-8EA4-8514F4873E11}" type="pres">
      <dgm:prSet presAssocID="{40495AC4-20B8-42BE-A9FF-3A7619FCD13B}" presName="text3" presStyleLbl="fgAcc3" presStyleIdx="2" presStyleCnt="5">
        <dgm:presLayoutVars>
          <dgm:chPref val="3"/>
        </dgm:presLayoutVars>
      </dgm:prSet>
      <dgm:spPr/>
      <dgm:t>
        <a:bodyPr/>
        <a:lstStyle/>
        <a:p>
          <a:endParaRPr lang="zh-TW" altLang="en-US"/>
        </a:p>
      </dgm:t>
    </dgm:pt>
    <dgm:pt modelId="{60D91551-E02C-4675-9016-2BC85840A7AA}" type="pres">
      <dgm:prSet presAssocID="{40495AC4-20B8-42BE-A9FF-3A7619FCD13B}" presName="hierChild4" presStyleCnt="0"/>
      <dgm:spPr/>
      <dgm:t>
        <a:bodyPr/>
        <a:lstStyle/>
        <a:p>
          <a:endParaRPr lang="zh-TW" altLang="en-US"/>
        </a:p>
      </dgm:t>
    </dgm:pt>
    <dgm:pt modelId="{557F3E92-8879-40ED-96B9-38A08102A1EF}" type="pres">
      <dgm:prSet presAssocID="{3C6CB5B3-1301-4DD8-A4F2-EF624FCE8076}" presName="Name17" presStyleLbl="parChTrans1D3" presStyleIdx="3" presStyleCnt="5"/>
      <dgm:spPr/>
      <dgm:t>
        <a:bodyPr/>
        <a:lstStyle/>
        <a:p>
          <a:endParaRPr lang="zh-TW" altLang="en-US"/>
        </a:p>
      </dgm:t>
    </dgm:pt>
    <dgm:pt modelId="{B5CFC932-7E6C-4351-8034-06E75A53BDCC}" type="pres">
      <dgm:prSet presAssocID="{F0231156-B0B9-4955-899B-3A1E681C5D44}" presName="hierRoot3" presStyleCnt="0"/>
      <dgm:spPr/>
      <dgm:t>
        <a:bodyPr/>
        <a:lstStyle/>
        <a:p>
          <a:endParaRPr lang="zh-TW" altLang="en-US"/>
        </a:p>
      </dgm:t>
    </dgm:pt>
    <dgm:pt modelId="{700340F7-9275-433B-8842-D871B74462CE}" type="pres">
      <dgm:prSet presAssocID="{F0231156-B0B9-4955-899B-3A1E681C5D44}" presName="composite3" presStyleCnt="0"/>
      <dgm:spPr/>
      <dgm:t>
        <a:bodyPr/>
        <a:lstStyle/>
        <a:p>
          <a:endParaRPr lang="zh-TW" altLang="en-US"/>
        </a:p>
      </dgm:t>
    </dgm:pt>
    <dgm:pt modelId="{7918153B-7BB9-4767-8058-F70C2DCEEECD}" type="pres">
      <dgm:prSet presAssocID="{F0231156-B0B9-4955-899B-3A1E681C5D44}" presName="background3" presStyleLbl="node3" presStyleIdx="3" presStyleCnt="5"/>
      <dgm:spPr/>
      <dgm:t>
        <a:bodyPr/>
        <a:lstStyle/>
        <a:p>
          <a:endParaRPr lang="zh-TW" altLang="en-US"/>
        </a:p>
      </dgm:t>
    </dgm:pt>
    <dgm:pt modelId="{3EFEB95C-8865-45C3-BE37-1CF4EBF99132}" type="pres">
      <dgm:prSet presAssocID="{F0231156-B0B9-4955-899B-3A1E681C5D44}" presName="text3" presStyleLbl="fgAcc3" presStyleIdx="3" presStyleCnt="5">
        <dgm:presLayoutVars>
          <dgm:chPref val="3"/>
        </dgm:presLayoutVars>
      </dgm:prSet>
      <dgm:spPr/>
      <dgm:t>
        <a:bodyPr/>
        <a:lstStyle/>
        <a:p>
          <a:endParaRPr lang="zh-TW" altLang="en-US"/>
        </a:p>
      </dgm:t>
    </dgm:pt>
    <dgm:pt modelId="{A545FDE0-44D9-4228-BDFE-E275C32A64AC}" type="pres">
      <dgm:prSet presAssocID="{F0231156-B0B9-4955-899B-3A1E681C5D44}" presName="hierChild4" presStyleCnt="0"/>
      <dgm:spPr/>
      <dgm:t>
        <a:bodyPr/>
        <a:lstStyle/>
        <a:p>
          <a:endParaRPr lang="zh-TW" altLang="en-US"/>
        </a:p>
      </dgm:t>
    </dgm:pt>
    <dgm:pt modelId="{F3FE26CC-664F-4873-8595-EBA6F210984E}" type="pres">
      <dgm:prSet presAssocID="{B7243E39-E72C-4190-AF99-AF678648C99F}" presName="Name17" presStyleLbl="parChTrans1D3" presStyleIdx="4" presStyleCnt="5"/>
      <dgm:spPr/>
      <dgm:t>
        <a:bodyPr/>
        <a:lstStyle/>
        <a:p>
          <a:endParaRPr lang="zh-TW" altLang="en-US"/>
        </a:p>
      </dgm:t>
    </dgm:pt>
    <dgm:pt modelId="{DEC63ACC-C30A-4CC5-A33E-2E40266BBE57}" type="pres">
      <dgm:prSet presAssocID="{A6811DD8-006D-466A-AA82-F435A3407964}" presName="hierRoot3" presStyleCnt="0"/>
      <dgm:spPr/>
      <dgm:t>
        <a:bodyPr/>
        <a:lstStyle/>
        <a:p>
          <a:endParaRPr lang="zh-TW" altLang="en-US"/>
        </a:p>
      </dgm:t>
    </dgm:pt>
    <dgm:pt modelId="{7B083322-E670-4FB0-9AA0-4B30DD57D018}" type="pres">
      <dgm:prSet presAssocID="{A6811DD8-006D-466A-AA82-F435A3407964}" presName="composite3" presStyleCnt="0"/>
      <dgm:spPr/>
      <dgm:t>
        <a:bodyPr/>
        <a:lstStyle/>
        <a:p>
          <a:endParaRPr lang="zh-TW" altLang="en-US"/>
        </a:p>
      </dgm:t>
    </dgm:pt>
    <dgm:pt modelId="{159A6BB8-DC07-4E5B-B8F6-385AB67C5209}" type="pres">
      <dgm:prSet presAssocID="{A6811DD8-006D-466A-AA82-F435A3407964}" presName="background3" presStyleLbl="node3" presStyleIdx="4" presStyleCnt="5"/>
      <dgm:spPr/>
      <dgm:t>
        <a:bodyPr/>
        <a:lstStyle/>
        <a:p>
          <a:endParaRPr lang="zh-TW" altLang="en-US"/>
        </a:p>
      </dgm:t>
    </dgm:pt>
    <dgm:pt modelId="{3FD8EC3B-D66D-4539-A7CB-F948CB3D5EE9}" type="pres">
      <dgm:prSet presAssocID="{A6811DD8-006D-466A-AA82-F435A3407964}" presName="text3" presStyleLbl="fgAcc3" presStyleIdx="4" presStyleCnt="5">
        <dgm:presLayoutVars>
          <dgm:chPref val="3"/>
        </dgm:presLayoutVars>
      </dgm:prSet>
      <dgm:spPr/>
      <dgm:t>
        <a:bodyPr/>
        <a:lstStyle/>
        <a:p>
          <a:endParaRPr lang="zh-TW" altLang="en-US"/>
        </a:p>
      </dgm:t>
    </dgm:pt>
    <dgm:pt modelId="{5598D656-CDEA-42F3-918B-8785115F00D6}" type="pres">
      <dgm:prSet presAssocID="{A6811DD8-006D-466A-AA82-F435A3407964}" presName="hierChild4" presStyleCnt="0"/>
      <dgm:spPr/>
      <dgm:t>
        <a:bodyPr/>
        <a:lstStyle/>
        <a:p>
          <a:endParaRPr lang="zh-TW" altLang="en-US"/>
        </a:p>
      </dgm:t>
    </dgm:pt>
    <dgm:pt modelId="{694E3BBF-F8B6-46EF-B281-B18C7B30F4CB}" type="pres">
      <dgm:prSet presAssocID="{0F63662C-41A6-40E2-BB97-4EFB931993DB}" presName="Name10" presStyleLbl="parChTrans1D2" presStyleIdx="1" presStyleCnt="2"/>
      <dgm:spPr/>
      <dgm:t>
        <a:bodyPr/>
        <a:lstStyle/>
        <a:p>
          <a:endParaRPr lang="zh-TW" altLang="en-US"/>
        </a:p>
      </dgm:t>
    </dgm:pt>
    <dgm:pt modelId="{27414A2D-59E9-4F7A-A8F2-0342454483B5}" type="pres">
      <dgm:prSet presAssocID="{1C6A35A7-EF26-413C-94BC-0163D27C426A}" presName="hierRoot2" presStyleCnt="0"/>
      <dgm:spPr/>
    </dgm:pt>
    <dgm:pt modelId="{6500C028-A97B-47F3-8739-F8717ECBB1A4}" type="pres">
      <dgm:prSet presAssocID="{1C6A35A7-EF26-413C-94BC-0163D27C426A}" presName="composite2" presStyleCnt="0"/>
      <dgm:spPr/>
    </dgm:pt>
    <dgm:pt modelId="{BE3A7658-BE8F-4D30-BB41-45F7EE0C5830}" type="pres">
      <dgm:prSet presAssocID="{1C6A35A7-EF26-413C-94BC-0163D27C426A}" presName="background2" presStyleLbl="node2" presStyleIdx="1" presStyleCnt="2"/>
      <dgm:spPr/>
    </dgm:pt>
    <dgm:pt modelId="{CBA9DEF2-2AB7-4675-BDA8-751704EC8954}" type="pres">
      <dgm:prSet presAssocID="{1C6A35A7-EF26-413C-94BC-0163D27C426A}" presName="text2" presStyleLbl="fgAcc2" presStyleIdx="1" presStyleCnt="2" custScaleY="116546">
        <dgm:presLayoutVars>
          <dgm:chPref val="3"/>
        </dgm:presLayoutVars>
      </dgm:prSet>
      <dgm:spPr/>
      <dgm:t>
        <a:bodyPr/>
        <a:lstStyle/>
        <a:p>
          <a:endParaRPr lang="zh-TW" altLang="en-US"/>
        </a:p>
      </dgm:t>
    </dgm:pt>
    <dgm:pt modelId="{DFBE9A7D-D5CB-48ED-98FA-A9594ACBC87F}" type="pres">
      <dgm:prSet presAssocID="{1C6A35A7-EF26-413C-94BC-0163D27C426A}" presName="hierChild3" presStyleCnt="0"/>
      <dgm:spPr/>
    </dgm:pt>
  </dgm:ptLst>
  <dgm:cxnLst>
    <dgm:cxn modelId="{AD91F383-B54F-4E12-A1B1-23DA04048707}" srcId="{CF71958B-AD42-4AE8-B5A3-DD9E36217025}" destId="{A6811DD8-006D-466A-AA82-F435A3407964}" srcOrd="4" destOrd="0" parTransId="{B7243E39-E72C-4190-AF99-AF678648C99F}" sibTransId="{0109CC39-CA56-4371-8AA7-34166A885A51}"/>
    <dgm:cxn modelId="{C66CADF4-8867-4282-9DDE-1725B41FBFC8}" srcId="{CF71958B-AD42-4AE8-B5A3-DD9E36217025}" destId="{A5DF915C-50A9-4331-A7D7-CBFE1CAA10A9}" srcOrd="1" destOrd="0" parTransId="{BA6DC16B-844D-41F2-AD50-891432FAC1C3}" sibTransId="{83795FA5-2279-4ACC-BDDF-FF6E33455B4D}"/>
    <dgm:cxn modelId="{C8C277C3-FAC2-4F48-A214-D8933FADB5ED}" srcId="{5FEEC096-7CFC-4E06-BAA0-D0F1A441053E}" destId="{1C6A35A7-EF26-413C-94BC-0163D27C426A}" srcOrd="1" destOrd="0" parTransId="{0F63662C-41A6-40E2-BB97-4EFB931993DB}" sibTransId="{4C1CBB60-4DF4-4BE3-B26C-66046B8579A1}"/>
    <dgm:cxn modelId="{A08C5B46-037D-4B89-B43A-35A949AE5C96}" type="presOf" srcId="{0F63662C-41A6-40E2-BB97-4EFB931993DB}" destId="{694E3BBF-F8B6-46EF-B281-B18C7B30F4CB}" srcOrd="0" destOrd="0" presId="urn:microsoft.com/office/officeart/2005/8/layout/hierarchy1"/>
    <dgm:cxn modelId="{F6B5305C-A983-414F-AAE2-775E0CB1CAEF}" type="presOf" srcId="{CF71958B-AD42-4AE8-B5A3-DD9E36217025}" destId="{B4966A72-376E-4774-8E0B-100049426508}" srcOrd="0" destOrd="0" presId="urn:microsoft.com/office/officeart/2005/8/layout/hierarchy1"/>
    <dgm:cxn modelId="{BB3E7C67-E700-4FDE-80F8-F4D74FBB23D2}" srcId="{CF71958B-AD42-4AE8-B5A3-DD9E36217025}" destId="{4203BF22-E451-4B90-94C9-5EBC21EE26D2}" srcOrd="0" destOrd="0" parTransId="{032B4313-83D6-4C34-9533-E056A14D2946}" sibTransId="{F82022E0-4A6F-45DE-9592-D34F91557145}"/>
    <dgm:cxn modelId="{E294CA27-512D-41EC-8985-FEE4341CEB85}" type="presOf" srcId="{F0231156-B0B9-4955-899B-3A1E681C5D44}" destId="{3EFEB95C-8865-45C3-BE37-1CF4EBF99132}" srcOrd="0" destOrd="0" presId="urn:microsoft.com/office/officeart/2005/8/layout/hierarchy1"/>
    <dgm:cxn modelId="{6005FDD2-DB96-4DB8-8EB9-5B76FC91F3B9}" type="presOf" srcId="{032B4313-83D6-4C34-9533-E056A14D2946}" destId="{DAC1063E-527A-4740-B8F1-28397AB42795}" srcOrd="0" destOrd="0" presId="urn:microsoft.com/office/officeart/2005/8/layout/hierarchy1"/>
    <dgm:cxn modelId="{5DCB5D91-F7D7-494A-A4C0-A51E737C0F5D}" srcId="{5FEEC096-7CFC-4E06-BAA0-D0F1A441053E}" destId="{CF71958B-AD42-4AE8-B5A3-DD9E36217025}" srcOrd="0" destOrd="0" parTransId="{4CD550DD-BFD1-4B35-8D65-4B94FD10FDB9}" sibTransId="{7977186E-C4E8-4A27-BA00-DCDE3A527669}"/>
    <dgm:cxn modelId="{5FEF91FE-74E8-4455-9D92-0415C6C10B9D}" type="presOf" srcId="{B7243E39-E72C-4190-AF99-AF678648C99F}" destId="{F3FE26CC-664F-4873-8595-EBA6F210984E}" srcOrd="0" destOrd="0" presId="urn:microsoft.com/office/officeart/2005/8/layout/hierarchy1"/>
    <dgm:cxn modelId="{C18AEDA2-8765-4F7A-B6E4-34597CDD0D05}" srcId="{CF71958B-AD42-4AE8-B5A3-DD9E36217025}" destId="{40495AC4-20B8-42BE-A9FF-3A7619FCD13B}" srcOrd="2" destOrd="0" parTransId="{589782F4-4927-4CF6-B5F7-3FFAB546E6A0}" sibTransId="{C0844CD0-8687-472F-B48A-B8D38936BA80}"/>
    <dgm:cxn modelId="{56D691E7-0DCE-4B6A-B164-4E61FB7BA219}" srcId="{60C8A062-D2C4-4CE0-8E5F-8786984953CA}" destId="{5FEEC096-7CFC-4E06-BAA0-D0F1A441053E}" srcOrd="0" destOrd="0" parTransId="{01E090F2-6949-4846-B306-E482BEE0BD9F}" sibTransId="{0D1AE0B6-1188-4169-8DAD-E0D34248E41D}"/>
    <dgm:cxn modelId="{C0022928-CDE5-4EE5-9FFE-D579F4C3AF1E}" type="presOf" srcId="{589782F4-4927-4CF6-B5F7-3FFAB546E6A0}" destId="{2D588AFC-427C-4C97-ADFD-F8A13135A237}" srcOrd="0" destOrd="0" presId="urn:microsoft.com/office/officeart/2005/8/layout/hierarchy1"/>
    <dgm:cxn modelId="{D8509E10-4091-4C15-9998-7B9B4D71E6A8}" type="presOf" srcId="{A5DF915C-50A9-4331-A7D7-CBFE1CAA10A9}" destId="{B3C9824C-B680-44A2-BE08-68869F3A49E9}" srcOrd="0" destOrd="0" presId="urn:microsoft.com/office/officeart/2005/8/layout/hierarchy1"/>
    <dgm:cxn modelId="{DB858756-3EE3-40E2-BA77-39616AA184C5}" type="presOf" srcId="{5FEEC096-7CFC-4E06-BAA0-D0F1A441053E}" destId="{27BE01BB-60FA-4CDE-A83B-D3722F37D7FC}" srcOrd="0" destOrd="0" presId="urn:microsoft.com/office/officeart/2005/8/layout/hierarchy1"/>
    <dgm:cxn modelId="{C6678C16-9D66-4AE1-B9C0-E0A73BB3A5C9}" type="presOf" srcId="{4CD550DD-BFD1-4B35-8D65-4B94FD10FDB9}" destId="{D7E73FC7-5D6D-4FAA-934E-DAC2868A6CA5}" srcOrd="0" destOrd="0" presId="urn:microsoft.com/office/officeart/2005/8/layout/hierarchy1"/>
    <dgm:cxn modelId="{9971C684-5564-4172-B315-EC9591965A48}" type="presOf" srcId="{4203BF22-E451-4B90-94C9-5EBC21EE26D2}" destId="{6662A060-714B-4042-8DE2-47E2FE984D24}" srcOrd="0" destOrd="0" presId="urn:microsoft.com/office/officeart/2005/8/layout/hierarchy1"/>
    <dgm:cxn modelId="{AFA89B35-2219-4CAE-A68C-488E196C855D}" type="presOf" srcId="{A6811DD8-006D-466A-AA82-F435A3407964}" destId="{3FD8EC3B-D66D-4539-A7CB-F948CB3D5EE9}" srcOrd="0" destOrd="0" presId="urn:microsoft.com/office/officeart/2005/8/layout/hierarchy1"/>
    <dgm:cxn modelId="{B441B374-E835-45D4-8778-FB7ABC11C442}" srcId="{CF71958B-AD42-4AE8-B5A3-DD9E36217025}" destId="{F0231156-B0B9-4955-899B-3A1E681C5D44}" srcOrd="3" destOrd="0" parTransId="{3C6CB5B3-1301-4DD8-A4F2-EF624FCE8076}" sibTransId="{1F8337DB-6D5E-41B7-97AC-20813EADCA32}"/>
    <dgm:cxn modelId="{351A4E74-8012-461A-BB9E-8CA2409749E2}" type="presOf" srcId="{3C6CB5B3-1301-4DD8-A4F2-EF624FCE8076}" destId="{557F3E92-8879-40ED-96B9-38A08102A1EF}" srcOrd="0" destOrd="0" presId="urn:microsoft.com/office/officeart/2005/8/layout/hierarchy1"/>
    <dgm:cxn modelId="{0E170CFF-F278-41FE-B09D-C18F79C5600B}" type="presOf" srcId="{1C6A35A7-EF26-413C-94BC-0163D27C426A}" destId="{CBA9DEF2-2AB7-4675-BDA8-751704EC8954}" srcOrd="0" destOrd="0" presId="urn:microsoft.com/office/officeart/2005/8/layout/hierarchy1"/>
    <dgm:cxn modelId="{78D7B868-532C-4F05-B305-10EA3083882A}" type="presOf" srcId="{40495AC4-20B8-42BE-A9FF-3A7619FCD13B}" destId="{B1DDF707-4C3F-4887-8EA4-8514F4873E11}" srcOrd="0" destOrd="0" presId="urn:microsoft.com/office/officeart/2005/8/layout/hierarchy1"/>
    <dgm:cxn modelId="{C735BFE8-52C8-4846-A2D0-7F3F2A3472E5}" type="presOf" srcId="{BA6DC16B-844D-41F2-AD50-891432FAC1C3}" destId="{4AB2D167-5FAB-448F-BE15-4365503E4D71}" srcOrd="0" destOrd="0" presId="urn:microsoft.com/office/officeart/2005/8/layout/hierarchy1"/>
    <dgm:cxn modelId="{877E06CB-6B19-473B-9290-EE0295AAC8B6}" type="presOf" srcId="{60C8A062-D2C4-4CE0-8E5F-8786984953CA}" destId="{00FB3E06-F370-442E-907D-A81D235FFEB2}" srcOrd="0" destOrd="0" presId="urn:microsoft.com/office/officeart/2005/8/layout/hierarchy1"/>
    <dgm:cxn modelId="{49AA8BE1-D631-4160-8F68-AB6E9BE1B846}" type="presParOf" srcId="{00FB3E06-F370-442E-907D-A81D235FFEB2}" destId="{BFA06C1E-D98A-4A47-966B-07DB520D3A0B}" srcOrd="0" destOrd="0" presId="urn:microsoft.com/office/officeart/2005/8/layout/hierarchy1"/>
    <dgm:cxn modelId="{3F23DD79-F5B8-494C-9004-F6E0756A9F4B}" type="presParOf" srcId="{BFA06C1E-D98A-4A47-966B-07DB520D3A0B}" destId="{1F4C224D-31AD-4100-B09B-AF2B6FC5C633}" srcOrd="0" destOrd="0" presId="urn:microsoft.com/office/officeart/2005/8/layout/hierarchy1"/>
    <dgm:cxn modelId="{30488112-4917-468E-B672-CFD4CCC8542A}" type="presParOf" srcId="{1F4C224D-31AD-4100-B09B-AF2B6FC5C633}" destId="{6C461061-7C87-444C-8404-A80F805E3E29}" srcOrd="0" destOrd="0" presId="urn:microsoft.com/office/officeart/2005/8/layout/hierarchy1"/>
    <dgm:cxn modelId="{4AF30589-CE97-4698-B94A-5512A79896CF}" type="presParOf" srcId="{1F4C224D-31AD-4100-B09B-AF2B6FC5C633}" destId="{27BE01BB-60FA-4CDE-A83B-D3722F37D7FC}" srcOrd="1" destOrd="0" presId="urn:microsoft.com/office/officeart/2005/8/layout/hierarchy1"/>
    <dgm:cxn modelId="{ADFCC24D-5826-4FF6-BB6D-76941A57E13B}" type="presParOf" srcId="{BFA06C1E-D98A-4A47-966B-07DB520D3A0B}" destId="{D34ADFEB-1F8D-46E8-9358-1A03F7D7B339}" srcOrd="1" destOrd="0" presId="urn:microsoft.com/office/officeart/2005/8/layout/hierarchy1"/>
    <dgm:cxn modelId="{D830BE1D-061F-493D-90F6-145B0CF27692}" type="presParOf" srcId="{D34ADFEB-1F8D-46E8-9358-1A03F7D7B339}" destId="{D7E73FC7-5D6D-4FAA-934E-DAC2868A6CA5}" srcOrd="0" destOrd="0" presId="urn:microsoft.com/office/officeart/2005/8/layout/hierarchy1"/>
    <dgm:cxn modelId="{DA66F680-38E2-455B-9698-9AA19A560FE0}" type="presParOf" srcId="{D34ADFEB-1F8D-46E8-9358-1A03F7D7B339}" destId="{6236C742-BFC5-4703-84D8-22B8D15133BF}" srcOrd="1" destOrd="0" presId="urn:microsoft.com/office/officeart/2005/8/layout/hierarchy1"/>
    <dgm:cxn modelId="{282655E7-A207-492C-A359-53A5934518AD}" type="presParOf" srcId="{6236C742-BFC5-4703-84D8-22B8D15133BF}" destId="{D2D1658E-A412-455C-AC22-6427E1F2D1E6}" srcOrd="0" destOrd="0" presId="urn:microsoft.com/office/officeart/2005/8/layout/hierarchy1"/>
    <dgm:cxn modelId="{7C42784F-5D51-4562-9233-8302B316EB2A}" type="presParOf" srcId="{D2D1658E-A412-455C-AC22-6427E1F2D1E6}" destId="{28DECA5A-4835-41AB-9E8A-FEF180D87067}" srcOrd="0" destOrd="0" presId="urn:microsoft.com/office/officeart/2005/8/layout/hierarchy1"/>
    <dgm:cxn modelId="{B3B5301B-47A2-4A46-B8CD-BA492820BCD4}" type="presParOf" srcId="{D2D1658E-A412-455C-AC22-6427E1F2D1E6}" destId="{B4966A72-376E-4774-8E0B-100049426508}" srcOrd="1" destOrd="0" presId="urn:microsoft.com/office/officeart/2005/8/layout/hierarchy1"/>
    <dgm:cxn modelId="{B9858DB8-6CC2-4814-9D43-BF7DBB0B7092}" type="presParOf" srcId="{6236C742-BFC5-4703-84D8-22B8D15133BF}" destId="{CCA53133-94A5-4EE3-B9CF-A555A579E2E6}" srcOrd="1" destOrd="0" presId="urn:microsoft.com/office/officeart/2005/8/layout/hierarchy1"/>
    <dgm:cxn modelId="{38C81EDB-F3F4-4556-A2A5-F62F3277A9D6}" type="presParOf" srcId="{CCA53133-94A5-4EE3-B9CF-A555A579E2E6}" destId="{DAC1063E-527A-4740-B8F1-28397AB42795}" srcOrd="0" destOrd="0" presId="urn:microsoft.com/office/officeart/2005/8/layout/hierarchy1"/>
    <dgm:cxn modelId="{02080399-482B-41B0-8EAB-046FD0A85AF6}" type="presParOf" srcId="{CCA53133-94A5-4EE3-B9CF-A555A579E2E6}" destId="{15443EE8-778C-4DBE-A7A0-9A7C4CB67B3E}" srcOrd="1" destOrd="0" presId="urn:microsoft.com/office/officeart/2005/8/layout/hierarchy1"/>
    <dgm:cxn modelId="{EF10BD75-749B-4AAE-8241-E5B0B0FC5908}" type="presParOf" srcId="{15443EE8-778C-4DBE-A7A0-9A7C4CB67B3E}" destId="{2ACDC06B-B829-4459-B4DA-E6E4C2D73D58}" srcOrd="0" destOrd="0" presId="urn:microsoft.com/office/officeart/2005/8/layout/hierarchy1"/>
    <dgm:cxn modelId="{67F0059B-2D42-4DE2-8E12-47BF543336BD}" type="presParOf" srcId="{2ACDC06B-B829-4459-B4DA-E6E4C2D73D58}" destId="{25EC5C78-3FDE-440C-87C3-57D7A4563A69}" srcOrd="0" destOrd="0" presId="urn:microsoft.com/office/officeart/2005/8/layout/hierarchy1"/>
    <dgm:cxn modelId="{8F08AD44-F3B6-48B0-84E5-44D2AE7ECCD7}" type="presParOf" srcId="{2ACDC06B-B829-4459-B4DA-E6E4C2D73D58}" destId="{6662A060-714B-4042-8DE2-47E2FE984D24}" srcOrd="1" destOrd="0" presId="urn:microsoft.com/office/officeart/2005/8/layout/hierarchy1"/>
    <dgm:cxn modelId="{267AFB8D-9CE8-423F-9EDB-E684E30C10A7}" type="presParOf" srcId="{15443EE8-778C-4DBE-A7A0-9A7C4CB67B3E}" destId="{49D605DA-B1AE-4B90-955B-DEFDA5FB2B62}" srcOrd="1" destOrd="0" presId="urn:microsoft.com/office/officeart/2005/8/layout/hierarchy1"/>
    <dgm:cxn modelId="{0D603F3C-753A-4E08-B436-A55CD1BC81AC}" type="presParOf" srcId="{CCA53133-94A5-4EE3-B9CF-A555A579E2E6}" destId="{4AB2D167-5FAB-448F-BE15-4365503E4D71}" srcOrd="2" destOrd="0" presId="urn:microsoft.com/office/officeart/2005/8/layout/hierarchy1"/>
    <dgm:cxn modelId="{6311B247-27A4-4DB1-923B-58584BF42B7A}" type="presParOf" srcId="{CCA53133-94A5-4EE3-B9CF-A555A579E2E6}" destId="{B0488D78-5393-4A2E-9637-DD9238BD24DE}" srcOrd="3" destOrd="0" presId="urn:microsoft.com/office/officeart/2005/8/layout/hierarchy1"/>
    <dgm:cxn modelId="{474D0228-9F42-4156-A061-ADB9C787FE4B}" type="presParOf" srcId="{B0488D78-5393-4A2E-9637-DD9238BD24DE}" destId="{F6D7BA1B-0597-45B0-92B1-7E3692B24C1A}" srcOrd="0" destOrd="0" presId="urn:microsoft.com/office/officeart/2005/8/layout/hierarchy1"/>
    <dgm:cxn modelId="{2CDC762E-2D84-42B9-AE95-ABCD39D22BB0}" type="presParOf" srcId="{F6D7BA1B-0597-45B0-92B1-7E3692B24C1A}" destId="{3DF76A15-B6E3-46ED-9E19-4B118584C453}" srcOrd="0" destOrd="0" presId="urn:microsoft.com/office/officeart/2005/8/layout/hierarchy1"/>
    <dgm:cxn modelId="{FA89DC09-6552-40E6-B9E9-56EEC20CF2A3}" type="presParOf" srcId="{F6D7BA1B-0597-45B0-92B1-7E3692B24C1A}" destId="{B3C9824C-B680-44A2-BE08-68869F3A49E9}" srcOrd="1" destOrd="0" presId="urn:microsoft.com/office/officeart/2005/8/layout/hierarchy1"/>
    <dgm:cxn modelId="{DFA9F361-4295-46D4-B86E-D9039BFDDBCE}" type="presParOf" srcId="{B0488D78-5393-4A2E-9637-DD9238BD24DE}" destId="{8A603D23-D65B-4CE3-8053-20A533114E2A}" srcOrd="1" destOrd="0" presId="urn:microsoft.com/office/officeart/2005/8/layout/hierarchy1"/>
    <dgm:cxn modelId="{F2F4222D-19C6-4A08-80FB-691E9E61175A}" type="presParOf" srcId="{CCA53133-94A5-4EE3-B9CF-A555A579E2E6}" destId="{2D588AFC-427C-4C97-ADFD-F8A13135A237}" srcOrd="4" destOrd="0" presId="urn:microsoft.com/office/officeart/2005/8/layout/hierarchy1"/>
    <dgm:cxn modelId="{7DC5D789-8698-4B80-872B-C5B927E3658C}" type="presParOf" srcId="{CCA53133-94A5-4EE3-B9CF-A555A579E2E6}" destId="{E2B04ACA-A877-4BB0-A208-F57A4159477F}" srcOrd="5" destOrd="0" presId="urn:microsoft.com/office/officeart/2005/8/layout/hierarchy1"/>
    <dgm:cxn modelId="{F40C1E8A-28C6-4680-A8BF-1F4DCF3C7787}" type="presParOf" srcId="{E2B04ACA-A877-4BB0-A208-F57A4159477F}" destId="{FC5CF5F0-E627-4074-BA11-DF23D5F81432}" srcOrd="0" destOrd="0" presId="urn:microsoft.com/office/officeart/2005/8/layout/hierarchy1"/>
    <dgm:cxn modelId="{DA21F0A3-DB96-421F-987B-B2CCB4F6BB1C}" type="presParOf" srcId="{FC5CF5F0-E627-4074-BA11-DF23D5F81432}" destId="{5D1D866E-69EF-4E40-8B54-BE1F6F475FB9}" srcOrd="0" destOrd="0" presId="urn:microsoft.com/office/officeart/2005/8/layout/hierarchy1"/>
    <dgm:cxn modelId="{3721F380-87ED-46B8-BD0B-D7E942AF03BA}" type="presParOf" srcId="{FC5CF5F0-E627-4074-BA11-DF23D5F81432}" destId="{B1DDF707-4C3F-4887-8EA4-8514F4873E11}" srcOrd="1" destOrd="0" presId="urn:microsoft.com/office/officeart/2005/8/layout/hierarchy1"/>
    <dgm:cxn modelId="{A9757117-0D43-4F39-AFFF-C60C04657A62}" type="presParOf" srcId="{E2B04ACA-A877-4BB0-A208-F57A4159477F}" destId="{60D91551-E02C-4675-9016-2BC85840A7AA}" srcOrd="1" destOrd="0" presId="urn:microsoft.com/office/officeart/2005/8/layout/hierarchy1"/>
    <dgm:cxn modelId="{5A66188E-4D03-4C30-A28D-0BF4DB66ABBF}" type="presParOf" srcId="{CCA53133-94A5-4EE3-B9CF-A555A579E2E6}" destId="{557F3E92-8879-40ED-96B9-38A08102A1EF}" srcOrd="6" destOrd="0" presId="urn:microsoft.com/office/officeart/2005/8/layout/hierarchy1"/>
    <dgm:cxn modelId="{2129E72E-EB6E-4C41-A090-E72C8EBED100}" type="presParOf" srcId="{CCA53133-94A5-4EE3-B9CF-A555A579E2E6}" destId="{B5CFC932-7E6C-4351-8034-06E75A53BDCC}" srcOrd="7" destOrd="0" presId="urn:microsoft.com/office/officeart/2005/8/layout/hierarchy1"/>
    <dgm:cxn modelId="{89D591AB-8E5E-4134-98BC-266AFFE57E4D}" type="presParOf" srcId="{B5CFC932-7E6C-4351-8034-06E75A53BDCC}" destId="{700340F7-9275-433B-8842-D871B74462CE}" srcOrd="0" destOrd="0" presId="urn:microsoft.com/office/officeart/2005/8/layout/hierarchy1"/>
    <dgm:cxn modelId="{CBD45D13-D84A-416C-B58D-44AC19BFAE54}" type="presParOf" srcId="{700340F7-9275-433B-8842-D871B74462CE}" destId="{7918153B-7BB9-4767-8058-F70C2DCEEECD}" srcOrd="0" destOrd="0" presId="urn:microsoft.com/office/officeart/2005/8/layout/hierarchy1"/>
    <dgm:cxn modelId="{497869B7-F680-4558-9C9C-CDB70ED9FD72}" type="presParOf" srcId="{700340F7-9275-433B-8842-D871B74462CE}" destId="{3EFEB95C-8865-45C3-BE37-1CF4EBF99132}" srcOrd="1" destOrd="0" presId="urn:microsoft.com/office/officeart/2005/8/layout/hierarchy1"/>
    <dgm:cxn modelId="{8FFD640E-92C0-4532-9C59-DCB7D81E58DF}" type="presParOf" srcId="{B5CFC932-7E6C-4351-8034-06E75A53BDCC}" destId="{A545FDE0-44D9-4228-BDFE-E275C32A64AC}" srcOrd="1" destOrd="0" presId="urn:microsoft.com/office/officeart/2005/8/layout/hierarchy1"/>
    <dgm:cxn modelId="{E7EAF517-F937-4B7F-B973-49E435993999}" type="presParOf" srcId="{CCA53133-94A5-4EE3-B9CF-A555A579E2E6}" destId="{F3FE26CC-664F-4873-8595-EBA6F210984E}" srcOrd="8" destOrd="0" presId="urn:microsoft.com/office/officeart/2005/8/layout/hierarchy1"/>
    <dgm:cxn modelId="{C67C811E-B221-43E5-9734-50C9F3D3E652}" type="presParOf" srcId="{CCA53133-94A5-4EE3-B9CF-A555A579E2E6}" destId="{DEC63ACC-C30A-4CC5-A33E-2E40266BBE57}" srcOrd="9" destOrd="0" presId="urn:microsoft.com/office/officeart/2005/8/layout/hierarchy1"/>
    <dgm:cxn modelId="{BA6BBA57-0058-4938-9529-E7BC753CEDB3}" type="presParOf" srcId="{DEC63ACC-C30A-4CC5-A33E-2E40266BBE57}" destId="{7B083322-E670-4FB0-9AA0-4B30DD57D018}" srcOrd="0" destOrd="0" presId="urn:microsoft.com/office/officeart/2005/8/layout/hierarchy1"/>
    <dgm:cxn modelId="{43F48335-686E-4DED-B6E2-0418FB3F95C6}" type="presParOf" srcId="{7B083322-E670-4FB0-9AA0-4B30DD57D018}" destId="{159A6BB8-DC07-4E5B-B8F6-385AB67C5209}" srcOrd="0" destOrd="0" presId="urn:microsoft.com/office/officeart/2005/8/layout/hierarchy1"/>
    <dgm:cxn modelId="{521A6257-5231-4EFE-AD5B-FFD170C42880}" type="presParOf" srcId="{7B083322-E670-4FB0-9AA0-4B30DD57D018}" destId="{3FD8EC3B-D66D-4539-A7CB-F948CB3D5EE9}" srcOrd="1" destOrd="0" presId="urn:microsoft.com/office/officeart/2005/8/layout/hierarchy1"/>
    <dgm:cxn modelId="{5E322AC4-79CF-4326-9823-3FE62F5F0B9F}" type="presParOf" srcId="{DEC63ACC-C30A-4CC5-A33E-2E40266BBE57}" destId="{5598D656-CDEA-42F3-918B-8785115F00D6}" srcOrd="1" destOrd="0" presId="urn:microsoft.com/office/officeart/2005/8/layout/hierarchy1"/>
    <dgm:cxn modelId="{A4CAC731-78ED-4407-B955-D77C45A24148}" type="presParOf" srcId="{D34ADFEB-1F8D-46E8-9358-1A03F7D7B339}" destId="{694E3BBF-F8B6-46EF-B281-B18C7B30F4CB}" srcOrd="2" destOrd="0" presId="urn:microsoft.com/office/officeart/2005/8/layout/hierarchy1"/>
    <dgm:cxn modelId="{2B8AD025-AC27-46F4-B23D-D6E4B995ADFF}" type="presParOf" srcId="{D34ADFEB-1F8D-46E8-9358-1A03F7D7B339}" destId="{27414A2D-59E9-4F7A-A8F2-0342454483B5}" srcOrd="3" destOrd="0" presId="urn:microsoft.com/office/officeart/2005/8/layout/hierarchy1"/>
    <dgm:cxn modelId="{9251E9C7-B8C8-4930-96FA-3867BF6C0C5F}" type="presParOf" srcId="{27414A2D-59E9-4F7A-A8F2-0342454483B5}" destId="{6500C028-A97B-47F3-8739-F8717ECBB1A4}" srcOrd="0" destOrd="0" presId="urn:microsoft.com/office/officeart/2005/8/layout/hierarchy1"/>
    <dgm:cxn modelId="{5D8B6870-67DB-4458-BF3E-C9216C3687EB}" type="presParOf" srcId="{6500C028-A97B-47F3-8739-F8717ECBB1A4}" destId="{BE3A7658-BE8F-4D30-BB41-45F7EE0C5830}" srcOrd="0" destOrd="0" presId="urn:microsoft.com/office/officeart/2005/8/layout/hierarchy1"/>
    <dgm:cxn modelId="{6ABFFF58-0AB8-4F4A-8063-D1D7C4738DD4}" type="presParOf" srcId="{6500C028-A97B-47F3-8739-F8717ECBB1A4}" destId="{CBA9DEF2-2AB7-4675-BDA8-751704EC8954}" srcOrd="1" destOrd="0" presId="urn:microsoft.com/office/officeart/2005/8/layout/hierarchy1"/>
    <dgm:cxn modelId="{B1AD9B3A-8859-4494-8F3D-248C50F62701}" type="presParOf" srcId="{27414A2D-59E9-4F7A-A8F2-0342454483B5}" destId="{DFBE9A7D-D5CB-48ED-98FA-A9594ACBC87F}"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94E3BBF-F8B6-46EF-B281-B18C7B30F4CB}">
      <dsp:nvSpPr>
        <dsp:cNvPr id="0" name=""/>
        <dsp:cNvSpPr/>
      </dsp:nvSpPr>
      <dsp:spPr>
        <a:xfrm>
          <a:off x="4876279" y="1544917"/>
          <a:ext cx="837627" cy="398634"/>
        </a:xfrm>
        <a:custGeom>
          <a:avLst/>
          <a:gdLst/>
          <a:ahLst/>
          <a:cxnLst/>
          <a:rect l="0" t="0" r="0" b="0"/>
          <a:pathLst>
            <a:path>
              <a:moveTo>
                <a:pt x="0" y="0"/>
              </a:moveTo>
              <a:lnTo>
                <a:pt x="0" y="271657"/>
              </a:lnTo>
              <a:lnTo>
                <a:pt x="837627" y="271657"/>
              </a:lnTo>
              <a:lnTo>
                <a:pt x="837627" y="39863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FE26CC-664F-4873-8595-EBA6F210984E}">
      <dsp:nvSpPr>
        <dsp:cNvPr id="0" name=""/>
        <dsp:cNvSpPr/>
      </dsp:nvSpPr>
      <dsp:spPr>
        <a:xfrm>
          <a:off x="4038652" y="2952328"/>
          <a:ext cx="3350508" cy="398634"/>
        </a:xfrm>
        <a:custGeom>
          <a:avLst/>
          <a:gdLst/>
          <a:ahLst/>
          <a:cxnLst/>
          <a:rect l="0" t="0" r="0" b="0"/>
          <a:pathLst>
            <a:path>
              <a:moveTo>
                <a:pt x="0" y="0"/>
              </a:moveTo>
              <a:lnTo>
                <a:pt x="0" y="271657"/>
              </a:lnTo>
              <a:lnTo>
                <a:pt x="3350508" y="271657"/>
              </a:lnTo>
              <a:lnTo>
                <a:pt x="3350508" y="39863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7F3E92-8879-40ED-96B9-38A08102A1EF}">
      <dsp:nvSpPr>
        <dsp:cNvPr id="0" name=""/>
        <dsp:cNvSpPr/>
      </dsp:nvSpPr>
      <dsp:spPr>
        <a:xfrm>
          <a:off x="4038652" y="2952328"/>
          <a:ext cx="1675254" cy="398634"/>
        </a:xfrm>
        <a:custGeom>
          <a:avLst/>
          <a:gdLst/>
          <a:ahLst/>
          <a:cxnLst/>
          <a:rect l="0" t="0" r="0" b="0"/>
          <a:pathLst>
            <a:path>
              <a:moveTo>
                <a:pt x="0" y="0"/>
              </a:moveTo>
              <a:lnTo>
                <a:pt x="0" y="271657"/>
              </a:lnTo>
              <a:lnTo>
                <a:pt x="1675254" y="271657"/>
              </a:lnTo>
              <a:lnTo>
                <a:pt x="1675254" y="39863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588AFC-427C-4C97-ADFD-F8A13135A237}">
      <dsp:nvSpPr>
        <dsp:cNvPr id="0" name=""/>
        <dsp:cNvSpPr/>
      </dsp:nvSpPr>
      <dsp:spPr>
        <a:xfrm>
          <a:off x="3992932" y="2952328"/>
          <a:ext cx="91440" cy="398634"/>
        </a:xfrm>
        <a:custGeom>
          <a:avLst/>
          <a:gdLst/>
          <a:ahLst/>
          <a:cxnLst/>
          <a:rect l="0" t="0" r="0" b="0"/>
          <a:pathLst>
            <a:path>
              <a:moveTo>
                <a:pt x="45720" y="0"/>
              </a:moveTo>
              <a:lnTo>
                <a:pt x="45720" y="39863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B2D167-5FAB-448F-BE15-4365503E4D71}">
      <dsp:nvSpPr>
        <dsp:cNvPr id="0" name=""/>
        <dsp:cNvSpPr/>
      </dsp:nvSpPr>
      <dsp:spPr>
        <a:xfrm>
          <a:off x="2363398" y="2952328"/>
          <a:ext cx="1675254" cy="398634"/>
        </a:xfrm>
        <a:custGeom>
          <a:avLst/>
          <a:gdLst/>
          <a:ahLst/>
          <a:cxnLst/>
          <a:rect l="0" t="0" r="0" b="0"/>
          <a:pathLst>
            <a:path>
              <a:moveTo>
                <a:pt x="1675254" y="0"/>
              </a:moveTo>
              <a:lnTo>
                <a:pt x="1675254" y="271657"/>
              </a:lnTo>
              <a:lnTo>
                <a:pt x="0" y="271657"/>
              </a:lnTo>
              <a:lnTo>
                <a:pt x="0" y="39863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C1063E-527A-4740-B8F1-28397AB42795}">
      <dsp:nvSpPr>
        <dsp:cNvPr id="0" name=""/>
        <dsp:cNvSpPr/>
      </dsp:nvSpPr>
      <dsp:spPr>
        <a:xfrm>
          <a:off x="688144" y="2952328"/>
          <a:ext cx="3350508" cy="398634"/>
        </a:xfrm>
        <a:custGeom>
          <a:avLst/>
          <a:gdLst/>
          <a:ahLst/>
          <a:cxnLst/>
          <a:rect l="0" t="0" r="0" b="0"/>
          <a:pathLst>
            <a:path>
              <a:moveTo>
                <a:pt x="3350508" y="0"/>
              </a:moveTo>
              <a:lnTo>
                <a:pt x="3350508" y="271657"/>
              </a:lnTo>
              <a:lnTo>
                <a:pt x="0" y="271657"/>
              </a:lnTo>
              <a:lnTo>
                <a:pt x="0" y="39863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E73FC7-5D6D-4FAA-934E-DAC2868A6CA5}">
      <dsp:nvSpPr>
        <dsp:cNvPr id="0" name=""/>
        <dsp:cNvSpPr/>
      </dsp:nvSpPr>
      <dsp:spPr>
        <a:xfrm>
          <a:off x="4038652" y="1544917"/>
          <a:ext cx="837627" cy="398634"/>
        </a:xfrm>
        <a:custGeom>
          <a:avLst/>
          <a:gdLst/>
          <a:ahLst/>
          <a:cxnLst/>
          <a:rect l="0" t="0" r="0" b="0"/>
          <a:pathLst>
            <a:path>
              <a:moveTo>
                <a:pt x="837627" y="0"/>
              </a:moveTo>
              <a:lnTo>
                <a:pt x="837627" y="271657"/>
              </a:lnTo>
              <a:lnTo>
                <a:pt x="0" y="271657"/>
              </a:lnTo>
              <a:lnTo>
                <a:pt x="0" y="39863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461061-7C87-444C-8404-A80F805E3E29}">
      <dsp:nvSpPr>
        <dsp:cNvPr id="0" name=""/>
        <dsp:cNvSpPr/>
      </dsp:nvSpPr>
      <dsp:spPr>
        <a:xfrm>
          <a:off x="4190947" y="674546"/>
          <a:ext cx="1370662" cy="870370"/>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27BE01BB-60FA-4CDE-A83B-D3722F37D7FC}">
      <dsp:nvSpPr>
        <dsp:cNvPr id="0" name=""/>
        <dsp:cNvSpPr/>
      </dsp:nvSpPr>
      <dsp:spPr>
        <a:xfrm>
          <a:off x="4343243" y="819227"/>
          <a:ext cx="1370662" cy="87037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zh-TW" altLang="en-US" sz="1400" kern="1200" baseline="0" dirty="0" smtClean="0">
              <a:latin typeface="+mn-lt"/>
              <a:ea typeface="+mn-ea"/>
              <a:cs typeface="+mn-cs"/>
            </a:rPr>
            <a:t>管理代表</a:t>
          </a:r>
          <a:endParaRPr lang="en-US" altLang="zh-TW" sz="1400" kern="1200" baseline="0" dirty="0" smtClean="0">
            <a:latin typeface="+mn-lt"/>
            <a:ea typeface="+mn-ea"/>
            <a:cs typeface="+mn-cs"/>
          </a:endParaRPr>
        </a:p>
        <a:p>
          <a:pPr lvl="0" algn="ctr" defTabSz="622300">
            <a:lnSpc>
              <a:spcPct val="90000"/>
            </a:lnSpc>
            <a:spcBef>
              <a:spcPct val="0"/>
            </a:spcBef>
            <a:spcAft>
              <a:spcPct val="35000"/>
            </a:spcAft>
          </a:pPr>
          <a:r>
            <a:rPr lang="zh-TW" altLang="en-US" sz="1400" kern="1200" baseline="0" dirty="0" smtClean="0">
              <a:latin typeface="+mn-lt"/>
              <a:ea typeface="+mn-ea"/>
              <a:cs typeface="+mn-cs"/>
            </a:rPr>
            <a:t>（ 召集人）</a:t>
          </a:r>
          <a:endParaRPr lang="en-US" altLang="zh-TW" sz="1400" kern="1200" baseline="0" dirty="0" smtClean="0">
            <a:latin typeface="+mn-lt"/>
            <a:ea typeface="+mn-ea"/>
            <a:cs typeface="+mn-cs"/>
          </a:endParaRPr>
        </a:p>
        <a:p>
          <a:pPr lvl="0" algn="ctr" defTabSz="622300">
            <a:lnSpc>
              <a:spcPct val="90000"/>
            </a:lnSpc>
            <a:spcBef>
              <a:spcPct val="0"/>
            </a:spcBef>
            <a:spcAft>
              <a:spcPct val="35000"/>
            </a:spcAft>
          </a:pPr>
          <a:r>
            <a:rPr lang="zh-TW" altLang="en-US" sz="1400" kern="1200" dirty="0" smtClean="0"/>
            <a:t>副首長</a:t>
          </a:r>
          <a:endParaRPr lang="zh-TW" altLang="en-US" sz="1400" kern="1200" dirty="0"/>
        </a:p>
      </dsp:txBody>
      <dsp:txXfrm>
        <a:off x="4343243" y="819227"/>
        <a:ext cx="1370662" cy="870370"/>
      </dsp:txXfrm>
    </dsp:sp>
    <dsp:sp modelId="{28DECA5A-4835-41AB-9E8A-FEF180D87067}">
      <dsp:nvSpPr>
        <dsp:cNvPr id="0" name=""/>
        <dsp:cNvSpPr/>
      </dsp:nvSpPr>
      <dsp:spPr>
        <a:xfrm>
          <a:off x="3353320" y="1943551"/>
          <a:ext cx="1370662" cy="1008776"/>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4966A72-376E-4774-8E0B-100049426508}">
      <dsp:nvSpPr>
        <dsp:cNvPr id="0" name=""/>
        <dsp:cNvSpPr/>
      </dsp:nvSpPr>
      <dsp:spPr>
        <a:xfrm>
          <a:off x="3505616" y="2088232"/>
          <a:ext cx="1370662" cy="100877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zh-TW" altLang="en-US" sz="1400" kern="1200" baseline="0" dirty="0" smtClean="0">
              <a:latin typeface="+mn-lt"/>
              <a:ea typeface="+mn-ea"/>
              <a:cs typeface="+mn-cs"/>
            </a:rPr>
            <a:t>個資保護工作</a:t>
          </a:r>
          <a:endParaRPr lang="en-US" altLang="zh-TW" sz="1400" kern="1200" baseline="0" dirty="0" smtClean="0">
            <a:latin typeface="+mn-lt"/>
            <a:ea typeface="+mn-ea"/>
            <a:cs typeface="+mn-cs"/>
          </a:endParaRPr>
        </a:p>
        <a:p>
          <a:pPr lvl="0" algn="ctr" defTabSz="622300">
            <a:lnSpc>
              <a:spcPct val="90000"/>
            </a:lnSpc>
            <a:spcBef>
              <a:spcPct val="0"/>
            </a:spcBef>
            <a:spcAft>
              <a:spcPct val="35000"/>
            </a:spcAft>
          </a:pPr>
          <a:r>
            <a:rPr lang="zh-TW" altLang="en-US" sz="1400" kern="1200" baseline="0" dirty="0" smtClean="0">
              <a:latin typeface="+mn-lt"/>
              <a:ea typeface="+mn-ea"/>
              <a:cs typeface="+mn-cs"/>
            </a:rPr>
            <a:t>組長</a:t>
          </a:r>
          <a:endParaRPr lang="en-US" altLang="zh-TW" sz="1400" kern="1200" baseline="0" dirty="0" smtClean="0">
            <a:latin typeface="+mn-lt"/>
            <a:ea typeface="+mn-ea"/>
            <a:cs typeface="+mn-cs"/>
          </a:endParaRPr>
        </a:p>
        <a:p>
          <a:pPr lvl="0" algn="ctr" defTabSz="622300">
            <a:lnSpc>
              <a:spcPct val="90000"/>
            </a:lnSpc>
            <a:spcBef>
              <a:spcPct val="0"/>
            </a:spcBef>
            <a:spcAft>
              <a:spcPct val="35000"/>
            </a:spcAft>
          </a:pPr>
          <a:r>
            <a:rPr lang="zh-TW" altLang="en-US" sz="1400" kern="1200" dirty="0" smtClean="0"/>
            <a:t>資訊人員</a:t>
          </a:r>
          <a:r>
            <a:rPr lang="en-US" altLang="zh-TW" sz="1400" kern="1200" dirty="0" smtClean="0"/>
            <a:t>/</a:t>
          </a:r>
          <a:r>
            <a:rPr lang="zh-TW" altLang="en-US" sz="1400" kern="1200" dirty="0" smtClean="0"/>
            <a:t>人事主管</a:t>
          </a:r>
          <a:endParaRPr lang="zh-TW" altLang="en-US" sz="1400" kern="1200" dirty="0"/>
        </a:p>
      </dsp:txBody>
      <dsp:txXfrm>
        <a:off x="3505616" y="2088232"/>
        <a:ext cx="1370662" cy="1008776"/>
      </dsp:txXfrm>
    </dsp:sp>
    <dsp:sp modelId="{25EC5C78-3FDE-440C-87C3-57D7A4563A69}">
      <dsp:nvSpPr>
        <dsp:cNvPr id="0" name=""/>
        <dsp:cNvSpPr/>
      </dsp:nvSpPr>
      <dsp:spPr>
        <a:xfrm>
          <a:off x="2812" y="3350962"/>
          <a:ext cx="1370662" cy="870370"/>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662A060-714B-4042-8DE2-47E2FE984D24}">
      <dsp:nvSpPr>
        <dsp:cNvPr id="0" name=""/>
        <dsp:cNvSpPr/>
      </dsp:nvSpPr>
      <dsp:spPr>
        <a:xfrm>
          <a:off x="155108" y="3495643"/>
          <a:ext cx="1370662" cy="87037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zh-TW" altLang="en-US" sz="1400" kern="1200" baseline="0" dirty="0" smtClean="0">
              <a:latin typeface="+mn-lt"/>
              <a:ea typeface="+mn-ea"/>
              <a:cs typeface="+mn-cs"/>
            </a:rPr>
            <a:t>個資保護專員（各部門主管指定兼任）</a:t>
          </a:r>
          <a:r>
            <a:rPr lang="zh-TW" altLang="en-US" sz="1400" kern="1200" dirty="0" smtClean="0"/>
            <a:t>管理處 </a:t>
          </a:r>
          <a:endParaRPr lang="en-US" altLang="zh-TW" sz="1400" kern="1200" dirty="0" smtClean="0"/>
        </a:p>
      </dsp:txBody>
      <dsp:txXfrm>
        <a:off x="155108" y="3495643"/>
        <a:ext cx="1370662" cy="870370"/>
      </dsp:txXfrm>
    </dsp:sp>
    <dsp:sp modelId="{3DF76A15-B6E3-46ED-9E19-4B118584C453}">
      <dsp:nvSpPr>
        <dsp:cNvPr id="0" name=""/>
        <dsp:cNvSpPr/>
      </dsp:nvSpPr>
      <dsp:spPr>
        <a:xfrm>
          <a:off x="1678066" y="3350962"/>
          <a:ext cx="1370662" cy="870370"/>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3C9824C-B680-44A2-BE08-68869F3A49E9}">
      <dsp:nvSpPr>
        <dsp:cNvPr id="0" name=""/>
        <dsp:cNvSpPr/>
      </dsp:nvSpPr>
      <dsp:spPr>
        <a:xfrm>
          <a:off x="1830362" y="3495643"/>
          <a:ext cx="1370662" cy="87037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zh-TW" altLang="en-US" sz="1400" kern="1200" baseline="0" dirty="0" smtClean="0">
              <a:latin typeface="+mn-lt"/>
              <a:ea typeface="+mn-ea"/>
              <a:cs typeface="+mn-cs"/>
            </a:rPr>
            <a:t>個資保護專員（各部門主管指定兼任）</a:t>
          </a:r>
          <a:r>
            <a:rPr lang="zh-TW" altLang="en-US" sz="1400" kern="1200" dirty="0" smtClean="0"/>
            <a:t>企劃處 </a:t>
          </a:r>
          <a:endParaRPr lang="en-US" altLang="zh-TW" sz="1400" kern="1200" dirty="0" smtClean="0"/>
        </a:p>
      </dsp:txBody>
      <dsp:txXfrm>
        <a:off x="1830362" y="3495643"/>
        <a:ext cx="1370662" cy="870370"/>
      </dsp:txXfrm>
    </dsp:sp>
    <dsp:sp modelId="{5D1D866E-69EF-4E40-8B54-BE1F6F475FB9}">
      <dsp:nvSpPr>
        <dsp:cNvPr id="0" name=""/>
        <dsp:cNvSpPr/>
      </dsp:nvSpPr>
      <dsp:spPr>
        <a:xfrm>
          <a:off x="3353320" y="3350962"/>
          <a:ext cx="1370662" cy="870370"/>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1DDF707-4C3F-4887-8EA4-8514F4873E11}">
      <dsp:nvSpPr>
        <dsp:cNvPr id="0" name=""/>
        <dsp:cNvSpPr/>
      </dsp:nvSpPr>
      <dsp:spPr>
        <a:xfrm>
          <a:off x="3505616" y="3495643"/>
          <a:ext cx="1370662" cy="87037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zh-TW" altLang="en-US" sz="1400" kern="1200" baseline="0" dirty="0" smtClean="0">
              <a:latin typeface="+mn-lt"/>
              <a:ea typeface="+mn-ea"/>
              <a:cs typeface="+mn-cs"/>
            </a:rPr>
            <a:t>個資保護專員（各部門主管指定兼任）發展</a:t>
          </a:r>
          <a:r>
            <a:rPr lang="zh-TW" altLang="en-US" sz="1400" kern="1200" dirty="0" smtClean="0"/>
            <a:t>處 </a:t>
          </a:r>
          <a:endParaRPr lang="en-US" altLang="zh-TW" sz="1400" kern="1200" dirty="0" smtClean="0"/>
        </a:p>
      </dsp:txBody>
      <dsp:txXfrm>
        <a:off x="3505616" y="3495643"/>
        <a:ext cx="1370662" cy="870370"/>
      </dsp:txXfrm>
    </dsp:sp>
    <dsp:sp modelId="{7918153B-7BB9-4767-8058-F70C2DCEEECD}">
      <dsp:nvSpPr>
        <dsp:cNvPr id="0" name=""/>
        <dsp:cNvSpPr/>
      </dsp:nvSpPr>
      <dsp:spPr>
        <a:xfrm>
          <a:off x="5028574" y="3350962"/>
          <a:ext cx="1370662" cy="870370"/>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EFEB95C-8865-45C3-BE37-1CF4EBF99132}">
      <dsp:nvSpPr>
        <dsp:cNvPr id="0" name=""/>
        <dsp:cNvSpPr/>
      </dsp:nvSpPr>
      <dsp:spPr>
        <a:xfrm>
          <a:off x="5180870" y="3495643"/>
          <a:ext cx="1370662" cy="87037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zh-TW" altLang="en-US" sz="1400" kern="1200" baseline="0" dirty="0" smtClean="0">
              <a:latin typeface="+mn-lt"/>
              <a:ea typeface="+mn-ea"/>
              <a:cs typeface="+mn-cs"/>
            </a:rPr>
            <a:t>個資保護專員（各部門主管指定兼任）總務</a:t>
          </a:r>
          <a:r>
            <a:rPr lang="zh-TW" altLang="en-US" sz="1400" kern="1200" dirty="0" smtClean="0"/>
            <a:t>處 </a:t>
          </a:r>
          <a:endParaRPr lang="en-US" altLang="zh-TW" sz="1400" kern="1200" dirty="0" smtClean="0"/>
        </a:p>
      </dsp:txBody>
      <dsp:txXfrm>
        <a:off x="5180870" y="3495643"/>
        <a:ext cx="1370662" cy="870370"/>
      </dsp:txXfrm>
    </dsp:sp>
    <dsp:sp modelId="{159A6BB8-DC07-4E5B-B8F6-385AB67C5209}">
      <dsp:nvSpPr>
        <dsp:cNvPr id="0" name=""/>
        <dsp:cNvSpPr/>
      </dsp:nvSpPr>
      <dsp:spPr>
        <a:xfrm>
          <a:off x="6703828" y="3350962"/>
          <a:ext cx="1370662" cy="870370"/>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FD8EC3B-D66D-4539-A7CB-F948CB3D5EE9}">
      <dsp:nvSpPr>
        <dsp:cNvPr id="0" name=""/>
        <dsp:cNvSpPr/>
      </dsp:nvSpPr>
      <dsp:spPr>
        <a:xfrm>
          <a:off x="6856124" y="3495643"/>
          <a:ext cx="1370662" cy="87037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zh-TW" altLang="en-US" sz="1400" kern="1200" baseline="0" dirty="0" smtClean="0">
              <a:solidFill>
                <a:srgbClr val="FF0000"/>
              </a:solidFill>
              <a:latin typeface="+mn-lt"/>
              <a:ea typeface="+mn-ea"/>
              <a:cs typeface="+mn-cs"/>
            </a:rPr>
            <a:t>委外合約管理（委外廠商代表）</a:t>
          </a:r>
          <a:endParaRPr lang="en-US" altLang="zh-TW" sz="1400" kern="1200" baseline="0" dirty="0" smtClean="0">
            <a:solidFill>
              <a:srgbClr val="FF0000"/>
            </a:solidFill>
            <a:latin typeface="+mn-lt"/>
            <a:ea typeface="+mn-ea"/>
            <a:cs typeface="+mn-cs"/>
          </a:endParaRPr>
        </a:p>
        <a:p>
          <a:pPr lvl="0" algn="ctr" defTabSz="622300" rtl="0">
            <a:lnSpc>
              <a:spcPct val="90000"/>
            </a:lnSpc>
            <a:spcBef>
              <a:spcPct val="0"/>
            </a:spcBef>
            <a:spcAft>
              <a:spcPct val="35000"/>
            </a:spcAft>
          </a:pPr>
          <a:r>
            <a:rPr lang="zh-TW" altLang="en-US" sz="1400" kern="1200" baseline="0" dirty="0" smtClean="0">
              <a:solidFill>
                <a:srgbClr val="FF0000"/>
              </a:solidFill>
              <a:latin typeface="+mn-lt"/>
              <a:ea typeface="+mn-ea"/>
              <a:cs typeface="+mn-cs"/>
            </a:rPr>
            <a:t>委外採購處</a:t>
          </a:r>
          <a:endParaRPr lang="zh-TW" altLang="en-US" sz="1400" kern="1200" dirty="0" smtClean="0">
            <a:solidFill>
              <a:srgbClr val="FF0000"/>
            </a:solidFill>
          </a:endParaRPr>
        </a:p>
      </dsp:txBody>
      <dsp:txXfrm>
        <a:off x="6856124" y="3495643"/>
        <a:ext cx="1370662" cy="870370"/>
      </dsp:txXfrm>
    </dsp:sp>
    <dsp:sp modelId="{BE3A7658-BE8F-4D30-BB41-45F7EE0C5830}">
      <dsp:nvSpPr>
        <dsp:cNvPr id="0" name=""/>
        <dsp:cNvSpPr/>
      </dsp:nvSpPr>
      <dsp:spPr>
        <a:xfrm>
          <a:off x="5028574" y="1943551"/>
          <a:ext cx="1370662" cy="1014382"/>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CBA9DEF2-2AB7-4675-BDA8-751704EC8954}">
      <dsp:nvSpPr>
        <dsp:cNvPr id="0" name=""/>
        <dsp:cNvSpPr/>
      </dsp:nvSpPr>
      <dsp:spPr>
        <a:xfrm>
          <a:off x="5180870" y="2088232"/>
          <a:ext cx="1370662" cy="1014382"/>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zh-TW" altLang="en-US" sz="1400" kern="1200" baseline="0" dirty="0" smtClean="0">
              <a:solidFill>
                <a:schemeClr val="dk1"/>
              </a:solidFill>
              <a:latin typeface="+mn-lt"/>
              <a:ea typeface="+mn-ea"/>
              <a:cs typeface="+mn-cs"/>
            </a:rPr>
            <a:t>稽核小組</a:t>
          </a:r>
          <a:r>
            <a:rPr lang="en-US" altLang="zh-TW" sz="1400" kern="1200" baseline="0" dirty="0" smtClean="0">
              <a:solidFill>
                <a:schemeClr val="dk1"/>
              </a:solidFill>
              <a:latin typeface="+mn-lt"/>
              <a:ea typeface="+mn-ea"/>
              <a:cs typeface="+mn-cs"/>
            </a:rPr>
            <a:t> </a:t>
          </a:r>
        </a:p>
        <a:p>
          <a:pPr lvl="0" algn="ctr" defTabSz="622300">
            <a:lnSpc>
              <a:spcPct val="90000"/>
            </a:lnSpc>
            <a:spcBef>
              <a:spcPct val="0"/>
            </a:spcBef>
            <a:spcAft>
              <a:spcPct val="35000"/>
            </a:spcAft>
          </a:pPr>
          <a:r>
            <a:rPr lang="zh-TW" altLang="en-US" sz="1400" kern="1200" dirty="0" smtClean="0"/>
            <a:t>法務人員</a:t>
          </a:r>
          <a:r>
            <a:rPr lang="en-US" altLang="zh-TW" sz="1400" kern="1200" dirty="0" smtClean="0"/>
            <a:t>/</a:t>
          </a:r>
          <a:r>
            <a:rPr lang="zh-TW" altLang="en-US" sz="1400" kern="1200" dirty="0" smtClean="0"/>
            <a:t>技術人員 </a:t>
          </a:r>
          <a:endParaRPr lang="en-US" altLang="zh-TW" sz="1400" kern="1200" baseline="0" dirty="0" smtClean="0">
            <a:solidFill>
              <a:schemeClr val="dk1"/>
            </a:solidFill>
            <a:latin typeface="+mn-lt"/>
            <a:ea typeface="+mn-ea"/>
            <a:cs typeface="+mn-cs"/>
          </a:endParaRPr>
        </a:p>
      </dsp:txBody>
      <dsp:txXfrm>
        <a:off x="5180870" y="2088232"/>
        <a:ext cx="1370662" cy="10143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8418"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87947" tIns="43973" rIns="87947" bIns="43973" numCol="1" anchor="t" anchorCtr="0" compatLnSpc="1">
            <a:prstTxWarp prst="textNoShape">
              <a:avLst/>
            </a:prstTxWarp>
          </a:bodyPr>
          <a:lstStyle>
            <a:lvl1pPr algn="l" defTabSz="879475" eaLnBrk="0" hangingPunct="0">
              <a:defRPr sz="1200" baseline="0">
                <a:latin typeface="Arial" charset="0"/>
                <a:ea typeface="新細明體" pitchFamily="18" charset="-120"/>
              </a:defRPr>
            </a:lvl1pPr>
          </a:lstStyle>
          <a:p>
            <a:pPr>
              <a:defRPr/>
            </a:pPr>
            <a:endParaRPr lang="en-US" altLang="zh-TW"/>
          </a:p>
        </p:txBody>
      </p:sp>
      <p:sp>
        <p:nvSpPr>
          <p:cNvPr id="188419" name="Rectangle 3"/>
          <p:cNvSpPr>
            <a:spLocks noGrp="1" noChangeArrowheads="1"/>
          </p:cNvSpPr>
          <p:nvPr>
            <p:ph type="dt" sz="quarter" idx="1"/>
          </p:nvPr>
        </p:nvSpPr>
        <p:spPr bwMode="auto">
          <a:xfrm>
            <a:off x="3849688" y="0"/>
            <a:ext cx="2946400" cy="493713"/>
          </a:xfrm>
          <a:prstGeom prst="rect">
            <a:avLst/>
          </a:prstGeom>
          <a:noFill/>
          <a:ln w="9525">
            <a:noFill/>
            <a:miter lim="800000"/>
            <a:headEnd/>
            <a:tailEnd/>
          </a:ln>
          <a:effectLst/>
        </p:spPr>
        <p:txBody>
          <a:bodyPr vert="horz" wrap="square" lIns="87947" tIns="43973" rIns="87947" bIns="43973" numCol="1" anchor="t" anchorCtr="0" compatLnSpc="1">
            <a:prstTxWarp prst="textNoShape">
              <a:avLst/>
            </a:prstTxWarp>
          </a:bodyPr>
          <a:lstStyle>
            <a:lvl1pPr algn="r" defTabSz="879475" eaLnBrk="0" hangingPunct="0">
              <a:defRPr sz="1200" baseline="0">
                <a:latin typeface="Arial" pitchFamily="34" charset="0"/>
                <a:ea typeface="新細明體" pitchFamily="18" charset="-120"/>
              </a:defRPr>
            </a:lvl1pPr>
          </a:lstStyle>
          <a:p>
            <a:pPr>
              <a:defRPr/>
            </a:pPr>
            <a:fld id="{C907D91F-DF67-40CA-9709-F5A17BB0D0C3}" type="datetimeFigureOut">
              <a:rPr lang="zh-TW" altLang="en-US"/>
              <a:pPr>
                <a:defRPr/>
              </a:pPr>
              <a:t>2012/10/3</a:t>
            </a:fld>
            <a:endParaRPr lang="en-US" altLang="zh-TW"/>
          </a:p>
        </p:txBody>
      </p:sp>
      <p:sp>
        <p:nvSpPr>
          <p:cNvPr id="188420" name="Rectangle 4"/>
          <p:cNvSpPr>
            <a:spLocks noGrp="1" noChangeArrowheads="1"/>
          </p:cNvSpPr>
          <p:nvPr>
            <p:ph type="ftr" sz="quarter" idx="2"/>
          </p:nvPr>
        </p:nvSpPr>
        <p:spPr bwMode="auto">
          <a:xfrm>
            <a:off x="0" y="9378950"/>
            <a:ext cx="2946400" cy="493713"/>
          </a:xfrm>
          <a:prstGeom prst="rect">
            <a:avLst/>
          </a:prstGeom>
          <a:noFill/>
          <a:ln w="9525">
            <a:noFill/>
            <a:miter lim="800000"/>
            <a:headEnd/>
            <a:tailEnd/>
          </a:ln>
          <a:effectLst/>
        </p:spPr>
        <p:txBody>
          <a:bodyPr vert="horz" wrap="square" lIns="87947" tIns="43973" rIns="87947" bIns="43973" numCol="1" anchor="b" anchorCtr="0" compatLnSpc="1">
            <a:prstTxWarp prst="textNoShape">
              <a:avLst/>
            </a:prstTxWarp>
          </a:bodyPr>
          <a:lstStyle>
            <a:lvl1pPr algn="l" defTabSz="879475" eaLnBrk="0" hangingPunct="0">
              <a:defRPr sz="1200" baseline="0">
                <a:latin typeface="Arial" charset="0"/>
                <a:ea typeface="新細明體" pitchFamily="18" charset="-120"/>
              </a:defRPr>
            </a:lvl1pPr>
          </a:lstStyle>
          <a:p>
            <a:pPr>
              <a:defRPr/>
            </a:pPr>
            <a:endParaRPr lang="en-US" altLang="zh-TW"/>
          </a:p>
        </p:txBody>
      </p:sp>
      <p:sp>
        <p:nvSpPr>
          <p:cNvPr id="188421" name="Rectangle 5"/>
          <p:cNvSpPr>
            <a:spLocks noGrp="1" noChangeArrowheads="1"/>
          </p:cNvSpPr>
          <p:nvPr>
            <p:ph type="sldNum" sz="quarter" idx="3"/>
          </p:nvPr>
        </p:nvSpPr>
        <p:spPr bwMode="auto">
          <a:xfrm>
            <a:off x="3849688" y="9378950"/>
            <a:ext cx="2946400" cy="493713"/>
          </a:xfrm>
          <a:prstGeom prst="rect">
            <a:avLst/>
          </a:prstGeom>
          <a:noFill/>
          <a:ln w="9525">
            <a:noFill/>
            <a:miter lim="800000"/>
            <a:headEnd/>
            <a:tailEnd/>
          </a:ln>
          <a:effectLst/>
        </p:spPr>
        <p:txBody>
          <a:bodyPr vert="horz" wrap="square" lIns="87947" tIns="43973" rIns="87947" bIns="43973" numCol="1" anchor="b" anchorCtr="0" compatLnSpc="1">
            <a:prstTxWarp prst="textNoShape">
              <a:avLst/>
            </a:prstTxWarp>
          </a:bodyPr>
          <a:lstStyle>
            <a:lvl1pPr algn="r" defTabSz="879475" eaLnBrk="0" hangingPunct="0">
              <a:defRPr sz="1200" baseline="0">
                <a:latin typeface="Arial" pitchFamily="34" charset="0"/>
                <a:ea typeface="新細明體" pitchFamily="18" charset="-120"/>
              </a:defRPr>
            </a:lvl1pPr>
          </a:lstStyle>
          <a:p>
            <a:pPr>
              <a:defRPr/>
            </a:pPr>
            <a:fld id="{4F7D928C-31C4-4393-9C9C-CF7BBB02E52B}" type="slidenum">
              <a:rPr lang="zh-TW" altLang="en-US"/>
              <a:pPr>
                <a:defRPr/>
              </a:pPr>
              <a:t>‹#›</a:t>
            </a:fld>
            <a:endParaRPr lang="en-US" altLang="zh-TW"/>
          </a:p>
        </p:txBody>
      </p:sp>
    </p:spTree>
    <p:extLst>
      <p:ext uri="{BB962C8B-B14F-4D97-AF65-F5344CB8AC3E}">
        <p14:creationId xmlns="" xmlns:p14="http://schemas.microsoft.com/office/powerpoint/2010/main" val="2622596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bwMode="auto">
          <a:xfrm>
            <a:off x="0" y="0"/>
            <a:ext cx="2946400" cy="493713"/>
          </a:xfrm>
          <a:prstGeom prst="rect">
            <a:avLst/>
          </a:prstGeom>
          <a:noFill/>
          <a:ln w="9525">
            <a:noFill/>
            <a:miter lim="800000"/>
            <a:headEnd/>
            <a:tailEnd/>
          </a:ln>
        </p:spPr>
        <p:txBody>
          <a:bodyPr vert="horz" wrap="square" lIns="95264" tIns="47632" rIns="95264" bIns="47632" numCol="1" anchor="t" anchorCtr="0" compatLnSpc="1">
            <a:prstTxWarp prst="textNoShape">
              <a:avLst/>
            </a:prstTxWarp>
          </a:bodyPr>
          <a:lstStyle>
            <a:lvl1pPr algn="l" defTabSz="952500">
              <a:defRPr sz="1300" baseline="0">
                <a:latin typeface="Arial" charset="0"/>
                <a:ea typeface="新細明體" pitchFamily="18" charset="-120"/>
              </a:defRPr>
            </a:lvl1pPr>
          </a:lstStyle>
          <a:p>
            <a:pPr>
              <a:defRPr/>
            </a:pPr>
            <a:endParaRPr lang="zh-TW" altLang="en-US"/>
          </a:p>
        </p:txBody>
      </p:sp>
      <p:sp>
        <p:nvSpPr>
          <p:cNvPr id="3" name="日期版面配置區 2"/>
          <p:cNvSpPr>
            <a:spLocks noGrp="1"/>
          </p:cNvSpPr>
          <p:nvPr>
            <p:ph type="dt" idx="1"/>
          </p:nvPr>
        </p:nvSpPr>
        <p:spPr bwMode="auto">
          <a:xfrm>
            <a:off x="3849688" y="0"/>
            <a:ext cx="2946400" cy="493713"/>
          </a:xfrm>
          <a:prstGeom prst="rect">
            <a:avLst/>
          </a:prstGeom>
          <a:noFill/>
          <a:ln w="9525">
            <a:noFill/>
            <a:miter lim="800000"/>
            <a:headEnd/>
            <a:tailEnd/>
          </a:ln>
        </p:spPr>
        <p:txBody>
          <a:bodyPr vert="horz" wrap="square" lIns="95264" tIns="47632" rIns="95264" bIns="47632" numCol="1" anchor="t" anchorCtr="0" compatLnSpc="1">
            <a:prstTxWarp prst="textNoShape">
              <a:avLst/>
            </a:prstTxWarp>
          </a:bodyPr>
          <a:lstStyle>
            <a:lvl1pPr algn="r" defTabSz="952500">
              <a:defRPr sz="1300" baseline="0">
                <a:latin typeface="Arial" pitchFamily="34" charset="0"/>
                <a:ea typeface="新細明體" pitchFamily="18" charset="-120"/>
              </a:defRPr>
            </a:lvl1pPr>
          </a:lstStyle>
          <a:p>
            <a:pPr>
              <a:defRPr/>
            </a:pPr>
            <a:fld id="{C5738BE4-EAA9-40B5-9E07-A6A95FE0043E}" type="datetimeFigureOut">
              <a:rPr lang="zh-TW" altLang="en-US"/>
              <a:pPr>
                <a:defRPr/>
              </a:pPr>
              <a:t>2012/10/3</a:t>
            </a:fld>
            <a:endParaRPr lang="en-US" altLang="zh-TW"/>
          </a:p>
        </p:txBody>
      </p:sp>
      <p:sp>
        <p:nvSpPr>
          <p:cNvPr id="4" name="投影片圖像版面配置區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440" tIns="45720" rIns="91440" bIns="45720" rtlCol="0" anchor="ctr"/>
          <a:lstStyle/>
          <a:p>
            <a:pPr lvl="0"/>
            <a:endParaRPr lang="zh-TW" altLang="en-US" noProof="0" smtClean="0"/>
          </a:p>
        </p:txBody>
      </p:sp>
      <p:sp>
        <p:nvSpPr>
          <p:cNvPr id="5" name="備忘稿版面配置區 4"/>
          <p:cNvSpPr>
            <a:spLocks noGrp="1"/>
          </p:cNvSpPr>
          <p:nvPr>
            <p:ph type="body" sz="quarter" idx="3"/>
          </p:nvPr>
        </p:nvSpPr>
        <p:spPr bwMode="auto">
          <a:xfrm>
            <a:off x="679450" y="4689475"/>
            <a:ext cx="5438775" cy="4443413"/>
          </a:xfrm>
          <a:prstGeom prst="rect">
            <a:avLst/>
          </a:prstGeom>
          <a:noFill/>
          <a:ln w="9525">
            <a:noFill/>
            <a:miter lim="800000"/>
            <a:headEnd/>
            <a:tailEnd/>
          </a:ln>
        </p:spPr>
        <p:txBody>
          <a:bodyPr vert="horz" wrap="square" lIns="95264" tIns="47632" rIns="95264" bIns="47632" numCol="1" anchor="t" anchorCtr="0" compatLnSpc="1">
            <a:prstTxWarp prst="textNoShape">
              <a:avLst/>
            </a:prstTxWarp>
          </a:bodyPr>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6" name="頁尾版面配置區 5"/>
          <p:cNvSpPr>
            <a:spLocks noGrp="1"/>
          </p:cNvSpPr>
          <p:nvPr>
            <p:ph type="ftr" sz="quarter" idx="4"/>
          </p:nvPr>
        </p:nvSpPr>
        <p:spPr bwMode="auto">
          <a:xfrm>
            <a:off x="0" y="9378950"/>
            <a:ext cx="2946400" cy="493713"/>
          </a:xfrm>
          <a:prstGeom prst="rect">
            <a:avLst/>
          </a:prstGeom>
          <a:noFill/>
          <a:ln w="9525">
            <a:noFill/>
            <a:miter lim="800000"/>
            <a:headEnd/>
            <a:tailEnd/>
          </a:ln>
        </p:spPr>
        <p:txBody>
          <a:bodyPr vert="horz" wrap="square" lIns="95264" tIns="47632" rIns="95264" bIns="47632" numCol="1" anchor="b" anchorCtr="0" compatLnSpc="1">
            <a:prstTxWarp prst="textNoShape">
              <a:avLst/>
            </a:prstTxWarp>
          </a:bodyPr>
          <a:lstStyle>
            <a:lvl1pPr algn="l" defTabSz="952500">
              <a:defRPr sz="1300" baseline="0">
                <a:latin typeface="Arial" charset="0"/>
                <a:ea typeface="新細明體" pitchFamily="18" charset="-120"/>
              </a:defRPr>
            </a:lvl1pPr>
          </a:lstStyle>
          <a:p>
            <a:pPr>
              <a:defRPr/>
            </a:pPr>
            <a:endParaRPr lang="zh-TW" altLang="en-US"/>
          </a:p>
        </p:txBody>
      </p:sp>
      <p:sp>
        <p:nvSpPr>
          <p:cNvPr id="7" name="投影片編號版面配置區 6"/>
          <p:cNvSpPr>
            <a:spLocks noGrp="1"/>
          </p:cNvSpPr>
          <p:nvPr>
            <p:ph type="sldNum" sz="quarter" idx="5"/>
          </p:nvPr>
        </p:nvSpPr>
        <p:spPr bwMode="auto">
          <a:xfrm>
            <a:off x="3849688" y="9378950"/>
            <a:ext cx="2946400" cy="493713"/>
          </a:xfrm>
          <a:prstGeom prst="rect">
            <a:avLst/>
          </a:prstGeom>
          <a:noFill/>
          <a:ln w="9525">
            <a:noFill/>
            <a:miter lim="800000"/>
            <a:headEnd/>
            <a:tailEnd/>
          </a:ln>
        </p:spPr>
        <p:txBody>
          <a:bodyPr vert="horz" wrap="square" lIns="95264" tIns="47632" rIns="95264" bIns="47632" numCol="1" anchor="b" anchorCtr="0" compatLnSpc="1">
            <a:prstTxWarp prst="textNoShape">
              <a:avLst/>
            </a:prstTxWarp>
          </a:bodyPr>
          <a:lstStyle>
            <a:lvl1pPr algn="r" defTabSz="952500">
              <a:defRPr sz="1300" baseline="0">
                <a:latin typeface="Arial" pitchFamily="34" charset="0"/>
                <a:ea typeface="新細明體" pitchFamily="18" charset="-120"/>
              </a:defRPr>
            </a:lvl1pPr>
          </a:lstStyle>
          <a:p>
            <a:pPr>
              <a:defRPr/>
            </a:pPr>
            <a:fld id="{A2621CDC-B2FB-4367-8E38-C204C2D03334}" type="slidenum">
              <a:rPr lang="zh-TW" altLang="en-US"/>
              <a:pPr>
                <a:defRPr/>
              </a:pPr>
              <a:t>‹#›</a:t>
            </a:fld>
            <a:endParaRPr lang="en-US" altLang="zh-TW"/>
          </a:p>
        </p:txBody>
      </p:sp>
    </p:spTree>
    <p:extLst>
      <p:ext uri="{BB962C8B-B14F-4D97-AF65-F5344CB8AC3E}">
        <p14:creationId xmlns="" xmlns:p14="http://schemas.microsoft.com/office/powerpoint/2010/main" val="36345776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投影片圖像版面配置區 1"/>
          <p:cNvSpPr>
            <a:spLocks noGrp="1" noRot="1" noChangeAspect="1" noTextEdit="1"/>
          </p:cNvSpPr>
          <p:nvPr>
            <p:ph type="sldImg"/>
          </p:nvPr>
        </p:nvSpPr>
        <p:spPr bwMode="auto">
          <a:xfrm>
            <a:off x="931863" y="741363"/>
            <a:ext cx="4935537" cy="37020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8195" name="備忘稿版面配置區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zh-TW" altLang="en-US" sz="1000" smtClean="0">
              <a:solidFill>
                <a:schemeClr val="bg1"/>
              </a:solidFill>
              <a:latin typeface="微軟正黑體" pitchFamily="34" charset="-120"/>
            </a:endParaRPr>
          </a:p>
        </p:txBody>
      </p:sp>
      <p:sp>
        <p:nvSpPr>
          <p:cNvPr id="8196" name="投影片編號版面配置區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52500" eaLnBrk="0" hangingPunct="0">
              <a:defRPr kumimoji="1" sz="2400" baseline="-25000">
                <a:solidFill>
                  <a:schemeClr val="tx1"/>
                </a:solidFill>
                <a:latin typeface="Arial" pitchFamily="34" charset="0"/>
                <a:ea typeface="標楷體" pitchFamily="65" charset="-120"/>
              </a:defRPr>
            </a:lvl1pPr>
            <a:lvl2pPr marL="742950" indent="-285750" defTabSz="952500" eaLnBrk="0" hangingPunct="0">
              <a:defRPr kumimoji="1" sz="2400" baseline="-25000">
                <a:solidFill>
                  <a:schemeClr val="tx1"/>
                </a:solidFill>
                <a:latin typeface="Arial" pitchFamily="34" charset="0"/>
                <a:ea typeface="標楷體" pitchFamily="65" charset="-120"/>
              </a:defRPr>
            </a:lvl2pPr>
            <a:lvl3pPr marL="1143000" indent="-228600" defTabSz="952500" eaLnBrk="0" hangingPunct="0">
              <a:defRPr kumimoji="1" sz="2400" baseline="-25000">
                <a:solidFill>
                  <a:schemeClr val="tx1"/>
                </a:solidFill>
                <a:latin typeface="Arial" pitchFamily="34" charset="0"/>
                <a:ea typeface="標楷體" pitchFamily="65" charset="-120"/>
              </a:defRPr>
            </a:lvl3pPr>
            <a:lvl4pPr marL="1600200" indent="-228600" defTabSz="952500" eaLnBrk="0" hangingPunct="0">
              <a:defRPr kumimoji="1" sz="2400" baseline="-25000">
                <a:solidFill>
                  <a:schemeClr val="tx1"/>
                </a:solidFill>
                <a:latin typeface="Arial" pitchFamily="34" charset="0"/>
                <a:ea typeface="標楷體" pitchFamily="65" charset="-120"/>
              </a:defRPr>
            </a:lvl4pPr>
            <a:lvl5pPr marL="2057400" indent="-228600" defTabSz="952500" eaLnBrk="0" hangingPunct="0">
              <a:defRPr kumimoji="1" sz="2400" baseline="-25000">
                <a:solidFill>
                  <a:schemeClr val="tx1"/>
                </a:solidFill>
                <a:latin typeface="Arial" pitchFamily="34" charset="0"/>
                <a:ea typeface="標楷體" pitchFamily="65" charset="-120"/>
              </a:defRPr>
            </a:lvl5pPr>
            <a:lvl6pPr marL="2514600" indent="-228600" defTabSz="952500" eaLnBrk="0" fontAlgn="base" hangingPunct="0">
              <a:spcBef>
                <a:spcPct val="0"/>
              </a:spcBef>
              <a:spcAft>
                <a:spcPct val="0"/>
              </a:spcAft>
              <a:defRPr kumimoji="1" sz="2400" baseline="-25000">
                <a:solidFill>
                  <a:schemeClr val="tx1"/>
                </a:solidFill>
                <a:latin typeface="Arial" pitchFamily="34" charset="0"/>
                <a:ea typeface="標楷體" pitchFamily="65" charset="-120"/>
              </a:defRPr>
            </a:lvl6pPr>
            <a:lvl7pPr marL="2971800" indent="-228600" defTabSz="952500" eaLnBrk="0" fontAlgn="base" hangingPunct="0">
              <a:spcBef>
                <a:spcPct val="0"/>
              </a:spcBef>
              <a:spcAft>
                <a:spcPct val="0"/>
              </a:spcAft>
              <a:defRPr kumimoji="1" sz="2400" baseline="-25000">
                <a:solidFill>
                  <a:schemeClr val="tx1"/>
                </a:solidFill>
                <a:latin typeface="Arial" pitchFamily="34" charset="0"/>
                <a:ea typeface="標楷體" pitchFamily="65" charset="-120"/>
              </a:defRPr>
            </a:lvl7pPr>
            <a:lvl8pPr marL="3429000" indent="-228600" defTabSz="952500" eaLnBrk="0" fontAlgn="base" hangingPunct="0">
              <a:spcBef>
                <a:spcPct val="0"/>
              </a:spcBef>
              <a:spcAft>
                <a:spcPct val="0"/>
              </a:spcAft>
              <a:defRPr kumimoji="1" sz="2400" baseline="-25000">
                <a:solidFill>
                  <a:schemeClr val="tx1"/>
                </a:solidFill>
                <a:latin typeface="Arial" pitchFamily="34" charset="0"/>
                <a:ea typeface="標楷體" pitchFamily="65" charset="-120"/>
              </a:defRPr>
            </a:lvl8pPr>
            <a:lvl9pPr marL="3886200" indent="-228600" defTabSz="952500" eaLnBrk="0" fontAlgn="base" hangingPunct="0">
              <a:spcBef>
                <a:spcPct val="0"/>
              </a:spcBef>
              <a:spcAft>
                <a:spcPct val="0"/>
              </a:spcAft>
              <a:defRPr kumimoji="1" sz="2400" baseline="-25000">
                <a:solidFill>
                  <a:schemeClr val="tx1"/>
                </a:solidFill>
                <a:latin typeface="Arial" pitchFamily="34" charset="0"/>
                <a:ea typeface="標楷體" pitchFamily="65" charset="-120"/>
              </a:defRPr>
            </a:lvl9pPr>
          </a:lstStyle>
          <a:p>
            <a:pPr eaLnBrk="1" hangingPunct="1"/>
            <a:fld id="{6A7AAA13-C8A3-43C9-B4E0-B15502EA4BB6}" type="slidenum">
              <a:rPr lang="zh-TW" altLang="en-US" sz="1300" baseline="0" smtClean="0">
                <a:ea typeface="新細明體" pitchFamily="18" charset="-120"/>
              </a:rPr>
              <a:pPr eaLnBrk="1" hangingPunct="1"/>
              <a:t>1</a:t>
            </a:fld>
            <a:endParaRPr lang="en-US" altLang="zh-TW" sz="1300" baseline="0" smtClean="0">
              <a:ea typeface="新細明體" pitchFamily="18" charset="-12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投影片圖像版面配置區 1"/>
          <p:cNvSpPr>
            <a:spLocks noGrp="1" noRot="1" noChangeAspect="1" noTextEdit="1"/>
          </p:cNvSpPr>
          <p:nvPr>
            <p:ph type="sldImg"/>
          </p:nvPr>
        </p:nvSpPr>
        <p:spPr>
          <a:ln/>
        </p:spPr>
      </p:sp>
      <p:sp>
        <p:nvSpPr>
          <p:cNvPr id="29699" name="備忘稿版面配置區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ct val="0"/>
              </a:spcBef>
            </a:pPr>
            <a:r>
              <a:rPr lang="zh-TW" altLang="en-US">
                <a:ea typeface="新細明體" charset="0"/>
              </a:rPr>
              <a:t>企業形象及品牌</a:t>
            </a:r>
          </a:p>
        </p:txBody>
      </p:sp>
      <p:sp>
        <p:nvSpPr>
          <p:cNvPr id="29700" name="投影片編號版面配置區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51035" eaLnBrk="0" hangingPunct="0">
              <a:defRPr kumimoji="1" sz="1900">
                <a:solidFill>
                  <a:schemeClr val="tx1"/>
                </a:solidFill>
                <a:latin typeface="Times New Roman" charset="0"/>
                <a:ea typeface="新細明體" charset="0"/>
                <a:cs typeface="新細明體" charset="0"/>
              </a:defRPr>
            </a:lvl1pPr>
            <a:lvl2pPr marL="714421" indent="-274777" defTabSz="951035" eaLnBrk="0" hangingPunct="0">
              <a:defRPr kumimoji="1" sz="1900">
                <a:solidFill>
                  <a:schemeClr val="tx1"/>
                </a:solidFill>
                <a:latin typeface="Times New Roman" charset="0"/>
                <a:ea typeface="新細明體" charset="0"/>
              </a:defRPr>
            </a:lvl2pPr>
            <a:lvl3pPr marL="1099109" indent="-219822" defTabSz="951035" eaLnBrk="0" hangingPunct="0">
              <a:defRPr kumimoji="1" sz="1900">
                <a:solidFill>
                  <a:schemeClr val="tx1"/>
                </a:solidFill>
                <a:latin typeface="Times New Roman" charset="0"/>
                <a:ea typeface="新細明體" charset="0"/>
              </a:defRPr>
            </a:lvl3pPr>
            <a:lvl4pPr marL="1538752" indent="-219822" defTabSz="951035" eaLnBrk="0" hangingPunct="0">
              <a:defRPr kumimoji="1" sz="1900">
                <a:solidFill>
                  <a:schemeClr val="tx1"/>
                </a:solidFill>
                <a:latin typeface="Times New Roman" charset="0"/>
                <a:ea typeface="新細明體" charset="0"/>
              </a:defRPr>
            </a:lvl4pPr>
            <a:lvl5pPr marL="1978396" indent="-219822" defTabSz="951035" eaLnBrk="0" hangingPunct="0">
              <a:defRPr kumimoji="1" sz="1900">
                <a:solidFill>
                  <a:schemeClr val="tx1"/>
                </a:solidFill>
                <a:latin typeface="Times New Roman" charset="0"/>
                <a:ea typeface="新細明體" charset="0"/>
              </a:defRPr>
            </a:lvl5pPr>
            <a:lvl6pPr marL="2418039" indent="-219822" defTabSz="951035" eaLnBrk="0" fontAlgn="base" hangingPunct="0">
              <a:spcBef>
                <a:spcPct val="0"/>
              </a:spcBef>
              <a:spcAft>
                <a:spcPct val="0"/>
              </a:spcAft>
              <a:defRPr kumimoji="1" sz="1900">
                <a:solidFill>
                  <a:schemeClr val="tx1"/>
                </a:solidFill>
                <a:latin typeface="Times New Roman" charset="0"/>
                <a:ea typeface="新細明體" charset="0"/>
              </a:defRPr>
            </a:lvl6pPr>
            <a:lvl7pPr marL="2857683" indent="-219822" defTabSz="951035" eaLnBrk="0" fontAlgn="base" hangingPunct="0">
              <a:spcBef>
                <a:spcPct val="0"/>
              </a:spcBef>
              <a:spcAft>
                <a:spcPct val="0"/>
              </a:spcAft>
              <a:defRPr kumimoji="1" sz="1900">
                <a:solidFill>
                  <a:schemeClr val="tx1"/>
                </a:solidFill>
                <a:latin typeface="Times New Roman" charset="0"/>
                <a:ea typeface="新細明體" charset="0"/>
              </a:defRPr>
            </a:lvl7pPr>
            <a:lvl8pPr marL="3297326" indent="-219822" defTabSz="951035" eaLnBrk="0" fontAlgn="base" hangingPunct="0">
              <a:spcBef>
                <a:spcPct val="0"/>
              </a:spcBef>
              <a:spcAft>
                <a:spcPct val="0"/>
              </a:spcAft>
              <a:defRPr kumimoji="1" sz="1900">
                <a:solidFill>
                  <a:schemeClr val="tx1"/>
                </a:solidFill>
                <a:latin typeface="Times New Roman" charset="0"/>
                <a:ea typeface="新細明體" charset="0"/>
              </a:defRPr>
            </a:lvl8pPr>
            <a:lvl9pPr marL="3736970" indent="-219822" defTabSz="951035" eaLnBrk="0" fontAlgn="base" hangingPunct="0">
              <a:spcBef>
                <a:spcPct val="0"/>
              </a:spcBef>
              <a:spcAft>
                <a:spcPct val="0"/>
              </a:spcAft>
              <a:defRPr kumimoji="1" sz="1900">
                <a:solidFill>
                  <a:schemeClr val="tx1"/>
                </a:solidFill>
                <a:latin typeface="Times New Roman" charset="0"/>
                <a:ea typeface="新細明體" charset="0"/>
              </a:defRPr>
            </a:lvl9pPr>
          </a:lstStyle>
          <a:p>
            <a:pPr eaLnBrk="1" hangingPunct="1"/>
            <a:fld id="{B6F28F9D-1CAF-BA44-B28C-C58CBE94924E}" type="slidenum">
              <a:rPr lang="zh-TW" altLang="en-US" sz="1300">
                <a:latin typeface="Arial" charset="0"/>
              </a:rPr>
              <a:pPr eaLnBrk="1" hangingPunct="1"/>
              <a:t>74</a:t>
            </a:fld>
            <a:endParaRPr lang="en-US" altLang="zh-TW" sz="1300" dirty="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投影片圖像版面配置區 1"/>
          <p:cNvSpPr>
            <a:spLocks noGrp="1" noRot="1" noChangeAspect="1" noTextEdit="1"/>
          </p:cNvSpPr>
          <p:nvPr>
            <p:ph type="sldImg"/>
          </p:nvPr>
        </p:nvSpPr>
        <p:spPr>
          <a:ln/>
        </p:spPr>
      </p:sp>
      <p:sp>
        <p:nvSpPr>
          <p:cNvPr id="30723" name="備忘稿版面配置區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zh-TW" altLang="en-US">
                <a:ea typeface="新細明體" charset="0"/>
              </a:rPr>
              <a:t>企業形象及品牌</a:t>
            </a:r>
          </a:p>
        </p:txBody>
      </p:sp>
      <p:sp>
        <p:nvSpPr>
          <p:cNvPr id="30724" name="投影片編號版面配置區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51035" eaLnBrk="0" hangingPunct="0">
              <a:defRPr kumimoji="1" sz="1900">
                <a:solidFill>
                  <a:schemeClr val="tx1"/>
                </a:solidFill>
                <a:latin typeface="Times New Roman" charset="0"/>
                <a:ea typeface="新細明體" charset="0"/>
                <a:cs typeface="新細明體" charset="0"/>
              </a:defRPr>
            </a:lvl1pPr>
            <a:lvl2pPr marL="714421" indent="-274777" defTabSz="951035" eaLnBrk="0" hangingPunct="0">
              <a:defRPr kumimoji="1" sz="1900">
                <a:solidFill>
                  <a:schemeClr val="tx1"/>
                </a:solidFill>
                <a:latin typeface="Times New Roman" charset="0"/>
                <a:ea typeface="新細明體" charset="0"/>
              </a:defRPr>
            </a:lvl2pPr>
            <a:lvl3pPr marL="1099109" indent="-219822" defTabSz="951035" eaLnBrk="0" hangingPunct="0">
              <a:defRPr kumimoji="1" sz="1900">
                <a:solidFill>
                  <a:schemeClr val="tx1"/>
                </a:solidFill>
                <a:latin typeface="Times New Roman" charset="0"/>
                <a:ea typeface="新細明體" charset="0"/>
              </a:defRPr>
            </a:lvl3pPr>
            <a:lvl4pPr marL="1538752" indent="-219822" defTabSz="951035" eaLnBrk="0" hangingPunct="0">
              <a:defRPr kumimoji="1" sz="1900">
                <a:solidFill>
                  <a:schemeClr val="tx1"/>
                </a:solidFill>
                <a:latin typeface="Times New Roman" charset="0"/>
                <a:ea typeface="新細明體" charset="0"/>
              </a:defRPr>
            </a:lvl4pPr>
            <a:lvl5pPr marL="1978396" indent="-219822" defTabSz="951035" eaLnBrk="0" hangingPunct="0">
              <a:defRPr kumimoji="1" sz="1900">
                <a:solidFill>
                  <a:schemeClr val="tx1"/>
                </a:solidFill>
                <a:latin typeface="Times New Roman" charset="0"/>
                <a:ea typeface="新細明體" charset="0"/>
              </a:defRPr>
            </a:lvl5pPr>
            <a:lvl6pPr marL="2418039" indent="-219822" defTabSz="951035" eaLnBrk="0" fontAlgn="base" hangingPunct="0">
              <a:spcBef>
                <a:spcPct val="0"/>
              </a:spcBef>
              <a:spcAft>
                <a:spcPct val="0"/>
              </a:spcAft>
              <a:defRPr kumimoji="1" sz="1900">
                <a:solidFill>
                  <a:schemeClr val="tx1"/>
                </a:solidFill>
                <a:latin typeface="Times New Roman" charset="0"/>
                <a:ea typeface="新細明體" charset="0"/>
              </a:defRPr>
            </a:lvl6pPr>
            <a:lvl7pPr marL="2857683" indent="-219822" defTabSz="951035" eaLnBrk="0" fontAlgn="base" hangingPunct="0">
              <a:spcBef>
                <a:spcPct val="0"/>
              </a:spcBef>
              <a:spcAft>
                <a:spcPct val="0"/>
              </a:spcAft>
              <a:defRPr kumimoji="1" sz="1900">
                <a:solidFill>
                  <a:schemeClr val="tx1"/>
                </a:solidFill>
                <a:latin typeface="Times New Roman" charset="0"/>
                <a:ea typeface="新細明體" charset="0"/>
              </a:defRPr>
            </a:lvl7pPr>
            <a:lvl8pPr marL="3297326" indent="-219822" defTabSz="951035" eaLnBrk="0" fontAlgn="base" hangingPunct="0">
              <a:spcBef>
                <a:spcPct val="0"/>
              </a:spcBef>
              <a:spcAft>
                <a:spcPct val="0"/>
              </a:spcAft>
              <a:defRPr kumimoji="1" sz="1900">
                <a:solidFill>
                  <a:schemeClr val="tx1"/>
                </a:solidFill>
                <a:latin typeface="Times New Roman" charset="0"/>
                <a:ea typeface="新細明體" charset="0"/>
              </a:defRPr>
            </a:lvl8pPr>
            <a:lvl9pPr marL="3736970" indent="-219822" defTabSz="951035" eaLnBrk="0" fontAlgn="base" hangingPunct="0">
              <a:spcBef>
                <a:spcPct val="0"/>
              </a:spcBef>
              <a:spcAft>
                <a:spcPct val="0"/>
              </a:spcAft>
              <a:defRPr kumimoji="1" sz="1900">
                <a:solidFill>
                  <a:schemeClr val="tx1"/>
                </a:solidFill>
                <a:latin typeface="Times New Roman" charset="0"/>
                <a:ea typeface="新細明體" charset="0"/>
              </a:defRPr>
            </a:lvl9pPr>
          </a:lstStyle>
          <a:p>
            <a:pPr eaLnBrk="1" hangingPunct="1"/>
            <a:fld id="{4697E862-0CFE-BE48-9609-ABA72DA3241D}" type="slidenum">
              <a:rPr lang="zh-TW" altLang="en-US" sz="1300">
                <a:latin typeface="Arial" charset="0"/>
              </a:rPr>
              <a:pPr eaLnBrk="1" hangingPunct="1"/>
              <a:t>75</a:t>
            </a:fld>
            <a:endParaRPr lang="en-US" altLang="zh-TW" sz="1300" dirty="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pPr>
              <a:defRPr/>
            </a:pPr>
            <a:fld id="{A2621CDC-B2FB-4367-8E38-C204C2D03334}" type="slidenum">
              <a:rPr lang="zh-TW" altLang="en-US" smtClean="0"/>
              <a:pPr>
                <a:defRPr/>
              </a:pPr>
              <a:t>4</a:t>
            </a:fld>
            <a:endParaRPr lang="en-US" altLang="zh-TW"/>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TW" altLang="en-US" sz="1200" b="0" dirty="0" smtClean="0"/>
              <a:t>指自然人之姓名、出生年月日、國民身分證統一編號、護 照號碼、特徵、指紋、婚姻、家庭、教育、職業、</a:t>
            </a:r>
            <a:r>
              <a:rPr lang="zh-TW" altLang="en-US" sz="1200" b="0" dirty="0" smtClean="0">
                <a:solidFill>
                  <a:srgbClr val="0033CC"/>
                </a:solidFill>
              </a:rPr>
              <a:t>病歷、</a:t>
            </a:r>
            <a:r>
              <a:rPr lang="zh-TW" altLang="en-US" sz="1200" b="0" u="sng" dirty="0" smtClean="0">
                <a:solidFill>
                  <a:srgbClr val="0033CC"/>
                </a:solidFill>
              </a:rPr>
              <a:t>醫療、基因 、性生活、健康檢查、犯罪前科</a:t>
            </a:r>
            <a:r>
              <a:rPr lang="zh-TW" altLang="en-US" sz="1200" b="0" dirty="0" smtClean="0"/>
              <a:t>、聯絡方式、財務情況、社會活動及其他得以直接或間接方式識別該個人之資料。 </a:t>
            </a:r>
          </a:p>
          <a:p>
            <a:endParaRPr lang="en-US" altLang="zh-TW" dirty="0" smtClean="0"/>
          </a:p>
          <a:p>
            <a:r>
              <a:rPr lang="zh-TW" altLang="en-US" dirty="0" smtClean="0"/>
              <a:t>特種個資：</a:t>
            </a:r>
            <a:endParaRPr lang="en-US" altLang="zh-TW" dirty="0" smtClean="0"/>
          </a:p>
          <a:p>
            <a:r>
              <a:rPr lang="zh-TW" altLang="en-US" dirty="0" smtClean="0"/>
              <a:t>個資法第 </a:t>
            </a:r>
            <a:r>
              <a:rPr lang="en-US" altLang="zh-TW" dirty="0" smtClean="0"/>
              <a:t>6 </a:t>
            </a:r>
            <a:r>
              <a:rPr lang="zh-TW" altLang="en-US" dirty="0" smtClean="0"/>
              <a:t>條 </a:t>
            </a:r>
            <a:endParaRPr lang="en-US" altLang="zh-TW" dirty="0" smtClean="0"/>
          </a:p>
          <a:p>
            <a:pPr lvl="1"/>
            <a:r>
              <a:rPr lang="zh-TW" altLang="en-US" dirty="0" smtClean="0"/>
              <a:t>有關醫療、基因、性生活、健康檢查及犯罪前科之個人資料，</a:t>
            </a:r>
            <a:r>
              <a:rPr lang="zh-TW" altLang="en-US" b="1" u="sng" dirty="0" smtClean="0"/>
              <a:t>不得</a:t>
            </a:r>
            <a:r>
              <a:rPr lang="zh-TW" altLang="en-US" u="sng" dirty="0" smtClean="0"/>
              <a:t>蒐集、 處理或利用</a:t>
            </a:r>
            <a:r>
              <a:rPr lang="zh-TW" altLang="en-US" dirty="0" smtClean="0"/>
              <a:t>。</a:t>
            </a:r>
            <a:endParaRPr lang="en-US" altLang="zh-TW" dirty="0" smtClean="0"/>
          </a:p>
          <a:p>
            <a:pPr lvl="2"/>
            <a:r>
              <a:rPr lang="zh-TW" altLang="en-US" i="1" dirty="0" smtClean="0">
                <a:solidFill>
                  <a:srgbClr val="0000CC"/>
                </a:solidFill>
              </a:rPr>
              <a:t>爭議一：縱經當事人書面同意亦不得蒐集、 處理或利用。</a:t>
            </a:r>
            <a:endParaRPr lang="en-US" altLang="zh-TW" i="1" dirty="0" smtClean="0">
              <a:solidFill>
                <a:srgbClr val="0000CC"/>
              </a:solidFill>
            </a:endParaRPr>
          </a:p>
          <a:p>
            <a:endParaRPr lang="zh-TW" altLang="en-US" dirty="0"/>
          </a:p>
        </p:txBody>
      </p:sp>
      <p:sp>
        <p:nvSpPr>
          <p:cNvPr id="4" name="投影片編號版面配置區 3"/>
          <p:cNvSpPr>
            <a:spLocks noGrp="1"/>
          </p:cNvSpPr>
          <p:nvPr>
            <p:ph type="sldNum" sz="quarter" idx="10"/>
          </p:nvPr>
        </p:nvSpPr>
        <p:spPr/>
        <p:txBody>
          <a:bodyPr/>
          <a:lstStyle/>
          <a:p>
            <a:pPr>
              <a:defRPr/>
            </a:pPr>
            <a:fld id="{A2621CDC-B2FB-4367-8E38-C204C2D03334}" type="slidenum">
              <a:rPr lang="zh-TW" altLang="en-US" smtClean="0"/>
              <a:pPr>
                <a:defRPr/>
              </a:pPr>
              <a:t>7</a:t>
            </a:fld>
            <a:endParaRPr lang="en-US" altLang="zh-TW"/>
          </a:p>
        </p:txBody>
      </p:sp>
    </p:spTree>
    <p:extLst>
      <p:ext uri="{BB962C8B-B14F-4D97-AF65-F5344CB8AC3E}">
        <p14:creationId xmlns="" xmlns:p14="http://schemas.microsoft.com/office/powerpoint/2010/main" val="663825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a:p>
          <a:p>
            <a:r>
              <a:rPr kumimoji="1" lang="zh-TW" altLang="en-US"/>
              <a:t>----- 會議記錄 (12/6/15 11:51) -----</a:t>
            </a:r>
          </a:p>
          <a:p>
            <a:r>
              <a:rPr kumimoji="1" lang="zh-TW" altLang="en-US"/>
              <a:t>改標題</a:t>
            </a:r>
          </a:p>
        </p:txBody>
      </p:sp>
      <p:sp>
        <p:nvSpPr>
          <p:cNvPr id="4" name="投影片編號版面配置區 3"/>
          <p:cNvSpPr>
            <a:spLocks noGrp="1"/>
          </p:cNvSpPr>
          <p:nvPr>
            <p:ph type="sldNum" sz="quarter" idx="10"/>
          </p:nvPr>
        </p:nvSpPr>
        <p:spPr/>
        <p:txBody>
          <a:bodyPr/>
          <a:lstStyle/>
          <a:p>
            <a:pPr>
              <a:defRPr/>
            </a:pPr>
            <a:fld id="{A2621CDC-B2FB-4367-8E38-C204C2D03334}" type="slidenum">
              <a:rPr lang="zh-TW" altLang="en-US" smtClean="0"/>
              <a:pPr>
                <a:defRPr/>
              </a:pPr>
              <a:t>51</a:t>
            </a:fld>
            <a:endParaRPr lang="en-US" altLang="zh-TW"/>
          </a:p>
        </p:txBody>
      </p:sp>
    </p:spTree>
    <p:extLst>
      <p:ext uri="{BB962C8B-B14F-4D97-AF65-F5344CB8AC3E}">
        <p14:creationId xmlns="" xmlns:p14="http://schemas.microsoft.com/office/powerpoint/2010/main" val="1487152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pPr>
              <a:defRPr/>
            </a:pPr>
            <a:fld id="{A2621CDC-B2FB-4367-8E38-C204C2D03334}" type="slidenum">
              <a:rPr lang="zh-TW" altLang="en-US" smtClean="0"/>
              <a:pPr>
                <a:defRPr/>
              </a:pPr>
              <a:t>52</a:t>
            </a:fld>
            <a:endParaRPr lang="en-US" altLang="zh-TW"/>
          </a:p>
        </p:txBody>
      </p:sp>
    </p:spTree>
    <p:extLst>
      <p:ext uri="{BB962C8B-B14F-4D97-AF65-F5344CB8AC3E}">
        <p14:creationId xmlns="" xmlns:p14="http://schemas.microsoft.com/office/powerpoint/2010/main" val="1737384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TW" altLang="en-US" dirty="0" smtClean="0"/>
              <a:t>桓基科技：在產品安全技術上採</a:t>
            </a:r>
            <a:r>
              <a:rPr lang="en-US" altLang="zh-TW" dirty="0" smtClean="0"/>
              <a:t>NIST</a:t>
            </a:r>
            <a:r>
              <a:rPr lang="zh-TW" altLang="en-US" dirty="0" smtClean="0"/>
              <a:t>個資控制措施，在組織</a:t>
            </a:r>
            <a:r>
              <a:rPr lang="en-US" altLang="zh-TW" dirty="0" smtClean="0"/>
              <a:t>/</a:t>
            </a:r>
            <a:r>
              <a:rPr lang="zh-TW" altLang="en-US" dirty="0" smtClean="0"/>
              <a:t>個資的資安管理上採</a:t>
            </a:r>
            <a:r>
              <a:rPr lang="en-US" altLang="zh-TW" dirty="0" smtClean="0"/>
              <a:t>ISO27001 /BS10012</a:t>
            </a:r>
            <a:r>
              <a:rPr lang="zh-TW" altLang="en-US" dirty="0" smtClean="0"/>
              <a:t>管理規範。</a:t>
            </a:r>
            <a:endParaRPr lang="en-US" altLang="zh-TW"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zh-TW" dirty="0" smtClean="0"/>
          </a:p>
          <a:p>
            <a:r>
              <a:rPr lang="zh-TW" altLang="en-US" dirty="0" smtClean="0"/>
              <a:t>行政院國家資通安全會報：「資訊系統分類分級與鑑別機制參考手冊」</a:t>
            </a:r>
            <a:endParaRPr lang="en-US" altLang="zh-TW" dirty="0" smtClean="0"/>
          </a:p>
          <a:p>
            <a:r>
              <a:rPr lang="zh-TW" altLang="en-US" sz="1200" b="0" i="0" kern="1200" dirty="0" smtClean="0">
                <a:solidFill>
                  <a:schemeClr val="tx1"/>
                </a:solidFill>
                <a:effectLst/>
                <a:latin typeface="+mn-lt"/>
                <a:ea typeface="+mn-ea"/>
                <a:cs typeface="+mn-cs"/>
              </a:rPr>
              <a:t>行政院研究發展考核委員會制定之「資訊系統風險評鑑參考指引」</a:t>
            </a:r>
            <a:endParaRPr lang="zh-TW" alt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zh-TW" altLang="en-US" dirty="0" smtClean="0"/>
          </a:p>
          <a:p>
            <a:endParaRPr lang="en-US" altLang="zh-TW" dirty="0" smtClean="0"/>
          </a:p>
          <a:p>
            <a:endParaRPr lang="zh-TW" altLang="en-US" dirty="0"/>
          </a:p>
        </p:txBody>
      </p:sp>
      <p:sp>
        <p:nvSpPr>
          <p:cNvPr id="4" name="投影片編號版面配置區 3"/>
          <p:cNvSpPr>
            <a:spLocks noGrp="1"/>
          </p:cNvSpPr>
          <p:nvPr>
            <p:ph type="sldNum" sz="quarter" idx="10"/>
          </p:nvPr>
        </p:nvSpPr>
        <p:spPr/>
        <p:txBody>
          <a:bodyPr/>
          <a:lstStyle/>
          <a:p>
            <a:pPr>
              <a:defRPr/>
            </a:pPr>
            <a:fld id="{A2621CDC-B2FB-4367-8E38-C204C2D03334}" type="slidenum">
              <a:rPr lang="zh-TW" altLang="en-US" smtClean="0"/>
              <a:pPr>
                <a:defRPr/>
              </a:pPr>
              <a:t>55</a:t>
            </a:fld>
            <a:endParaRPr lang="en-US" altLang="zh-TW"/>
          </a:p>
        </p:txBody>
      </p:sp>
    </p:spTree>
    <p:extLst>
      <p:ext uri="{BB962C8B-B14F-4D97-AF65-F5344CB8AC3E}">
        <p14:creationId xmlns:p14="http://schemas.microsoft.com/office/powerpoint/2010/main" xmlns="" val="498643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a:p>
          <a:p>
            <a:r>
              <a:rPr kumimoji="1" lang="zh-TW" altLang="en-US"/>
              <a:t>----- 會議記錄 (12/6/15 11:51) -----</a:t>
            </a:r>
          </a:p>
          <a:p>
            <a:r>
              <a:rPr kumimoji="1" lang="zh-TW" altLang="en-US"/>
              <a:t>對應</a:t>
            </a:r>
          </a:p>
          <a:p>
            <a:r>
              <a:rPr kumimoji="1" lang="zh-TW" altLang="en-US"/>
              <a:t>sherlock沒有pdf</a:t>
            </a:r>
          </a:p>
        </p:txBody>
      </p:sp>
      <p:sp>
        <p:nvSpPr>
          <p:cNvPr id="4" name="投影片編號版面配置區 3"/>
          <p:cNvSpPr>
            <a:spLocks noGrp="1"/>
          </p:cNvSpPr>
          <p:nvPr>
            <p:ph type="sldNum" sz="quarter" idx="10"/>
          </p:nvPr>
        </p:nvSpPr>
        <p:spPr/>
        <p:txBody>
          <a:bodyPr/>
          <a:lstStyle/>
          <a:p>
            <a:pPr>
              <a:defRPr/>
            </a:pPr>
            <a:fld id="{A2621CDC-B2FB-4367-8E38-C204C2D03334}" type="slidenum">
              <a:rPr lang="zh-TW" altLang="en-US" smtClean="0"/>
              <a:pPr>
                <a:defRPr/>
              </a:pPr>
              <a:t>62</a:t>
            </a:fld>
            <a:endParaRPr lang="en-US" altLang="zh-TW"/>
          </a:p>
        </p:txBody>
      </p:sp>
    </p:spTree>
    <p:extLst>
      <p:ext uri="{BB962C8B-B14F-4D97-AF65-F5344CB8AC3E}">
        <p14:creationId xmlns:p14="http://schemas.microsoft.com/office/powerpoint/2010/main" xmlns="" val="1117973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10"/>
          </p:nvPr>
        </p:nvSpPr>
        <p:spPr/>
        <p:txBody>
          <a:bodyPr/>
          <a:lstStyle/>
          <a:p>
            <a:pPr>
              <a:defRPr/>
            </a:pPr>
            <a:fld id="{A2621CDC-B2FB-4367-8E38-C204C2D03334}" type="slidenum">
              <a:rPr lang="zh-TW" altLang="en-US" smtClean="0"/>
              <a:pPr>
                <a:defRPr/>
              </a:pPr>
              <a:t>63</a:t>
            </a:fld>
            <a:endParaRPr lang="en-US" altLang="zh-TW"/>
          </a:p>
        </p:txBody>
      </p:sp>
    </p:spTree>
    <p:extLst>
      <p:ext uri="{BB962C8B-B14F-4D97-AF65-F5344CB8AC3E}">
        <p14:creationId xmlns:p14="http://schemas.microsoft.com/office/powerpoint/2010/main" xmlns="" val="1371173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a:p>
          <a:p>
            <a:r>
              <a:rPr kumimoji="1" lang="zh-TW" altLang="en-US"/>
              <a:t>----- 會議記錄 (12/6/15 10:34) -----</a:t>
            </a:r>
          </a:p>
          <a:p>
            <a:r>
              <a:rPr kumimoji="1" lang="zh-TW" altLang="en-US"/>
              <a:t>口述舉例虹楊科技</a:t>
            </a:r>
          </a:p>
        </p:txBody>
      </p:sp>
      <p:sp>
        <p:nvSpPr>
          <p:cNvPr id="4" name="投影片編號版面配置區 3"/>
          <p:cNvSpPr>
            <a:spLocks noGrp="1"/>
          </p:cNvSpPr>
          <p:nvPr>
            <p:ph type="sldNum" sz="quarter" idx="10"/>
          </p:nvPr>
        </p:nvSpPr>
        <p:spPr/>
        <p:txBody>
          <a:bodyPr/>
          <a:lstStyle/>
          <a:p>
            <a:pPr>
              <a:defRPr/>
            </a:pPr>
            <a:fld id="{A2621CDC-B2FB-4367-8E38-C204C2D03334}" type="slidenum">
              <a:rPr lang="zh-TW" altLang="en-US" smtClean="0"/>
              <a:pPr>
                <a:defRPr/>
              </a:pPr>
              <a:t>67</a:t>
            </a:fld>
            <a:endParaRPr lang="en-US" altLang="zh-TW" dirty="0"/>
          </a:p>
        </p:txBody>
      </p:sp>
    </p:spTree>
    <p:extLst>
      <p:ext uri="{BB962C8B-B14F-4D97-AF65-F5344CB8AC3E}">
        <p14:creationId xmlns="" xmlns:p14="http://schemas.microsoft.com/office/powerpoint/2010/main" val="37797690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pic>
        <p:nvPicPr>
          <p:cNvPr id="4" name="Picture 11" descr="H:\20110127_公司簡報_Cindy\images\20110209_封面.jp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595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標題 1"/>
          <p:cNvSpPr>
            <a:spLocks noGrp="1"/>
          </p:cNvSpPr>
          <p:nvPr>
            <p:ph type="ctrTitle" hasCustomPrompt="1"/>
          </p:nvPr>
        </p:nvSpPr>
        <p:spPr>
          <a:xfrm>
            <a:off x="323528" y="1988840"/>
            <a:ext cx="7772400" cy="1470025"/>
          </a:xfrm>
        </p:spPr>
        <p:txBody>
          <a:bodyPr/>
          <a:lstStyle>
            <a:lvl1pPr algn="l">
              <a:defRPr>
                <a:solidFill>
                  <a:schemeClr val="bg1"/>
                </a:solidFill>
                <a:latin typeface="+mn-lt"/>
              </a:defRPr>
            </a:lvl1pPr>
          </a:lstStyle>
          <a:p>
            <a:r>
              <a:rPr lang="zh-TW" altLang="en-US" dirty="0" smtClean="0"/>
              <a:t>按一下以編輯母片標題樣式</a:t>
            </a:r>
            <a:r>
              <a:rPr lang="en-US" altLang="zh-TW" dirty="0" smtClean="0"/>
              <a:t>aa</a:t>
            </a:r>
            <a:endParaRPr lang="zh-TW" altLang="en-US" dirty="0"/>
          </a:p>
        </p:txBody>
      </p:sp>
      <p:sp>
        <p:nvSpPr>
          <p:cNvPr id="3" name="副標題 2"/>
          <p:cNvSpPr>
            <a:spLocks noGrp="1"/>
          </p:cNvSpPr>
          <p:nvPr>
            <p:ph type="subTitle" idx="1" hasCustomPrompt="1"/>
          </p:nvPr>
        </p:nvSpPr>
        <p:spPr>
          <a:xfrm>
            <a:off x="755576" y="5542384"/>
            <a:ext cx="4176464" cy="406896"/>
          </a:xfrm>
        </p:spPr>
        <p:txBody>
          <a:bodyPr/>
          <a:lstStyle>
            <a:lvl1pPr marL="0" indent="0" algn="l">
              <a:buNone/>
              <a:defRPr sz="200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r>
              <a:rPr lang="en-US" altLang="zh-TW" dirty="0" smtClean="0"/>
              <a:t>aa</a:t>
            </a:r>
            <a:endParaRPr lang="zh-TW" altLang="en-US" dirty="0"/>
          </a:p>
        </p:txBody>
      </p:sp>
      <p:sp>
        <p:nvSpPr>
          <p:cNvPr id="5" name="投影片編號版面配置區 5"/>
          <p:cNvSpPr>
            <a:spLocks noGrp="1"/>
          </p:cNvSpPr>
          <p:nvPr>
            <p:ph type="sldNum" sz="quarter" idx="10"/>
          </p:nvPr>
        </p:nvSpPr>
        <p:spPr/>
        <p:txBody>
          <a:bodyPr/>
          <a:lstStyle>
            <a:lvl1pPr>
              <a:defRPr>
                <a:latin typeface="+mn-lt"/>
              </a:defRPr>
            </a:lvl1pPr>
          </a:lstStyle>
          <a:p>
            <a:pPr>
              <a:defRPr/>
            </a:pPr>
            <a:fld id="{B7C4EBAF-7EFB-4FF1-8E99-843705D45F3F}" type="slidenum">
              <a:rPr lang="zh-TW" altLang="en-US" smtClean="0"/>
              <a:pPr>
                <a:defRPr/>
              </a:pPr>
              <a:t>‹#›</a:t>
            </a:fld>
            <a:endParaRPr lang="en-US" altLang="zh-TW"/>
          </a:p>
        </p:txBody>
      </p:sp>
    </p:spTree>
    <p:extLst>
      <p:ext uri="{BB962C8B-B14F-4D97-AF65-F5344CB8AC3E}">
        <p14:creationId xmlns="" xmlns:p14="http://schemas.microsoft.com/office/powerpoint/2010/main" val="4183138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封底">
    <p:spTree>
      <p:nvGrpSpPr>
        <p:cNvPr id="1" name=""/>
        <p:cNvGrpSpPr/>
        <p:nvPr/>
      </p:nvGrpSpPr>
      <p:grpSpPr>
        <a:xfrm>
          <a:off x="0" y="0"/>
          <a:ext cx="0" cy="0"/>
          <a:chOff x="0" y="0"/>
          <a:chExt cx="0" cy="0"/>
        </a:xfrm>
      </p:grpSpPr>
      <p:sp>
        <p:nvSpPr>
          <p:cNvPr id="2" name="投影片編號版面配置區 5"/>
          <p:cNvSpPr>
            <a:spLocks noGrp="1"/>
          </p:cNvSpPr>
          <p:nvPr>
            <p:ph type="sldNum" sz="quarter" idx="10"/>
          </p:nvPr>
        </p:nvSpPr>
        <p:spPr/>
        <p:txBody>
          <a:bodyPr/>
          <a:lstStyle>
            <a:lvl1pPr>
              <a:defRPr/>
            </a:lvl1pPr>
          </a:lstStyle>
          <a:p>
            <a:pPr>
              <a:defRPr/>
            </a:pPr>
            <a:fld id="{90B317D5-F3A5-4E1D-AAAE-D80CCA2D7A37}" type="slidenum">
              <a:rPr lang="zh-TW" altLang="en-US"/>
              <a:pPr>
                <a:defRPr/>
              </a:pPr>
              <a:t>‹#›</a:t>
            </a:fld>
            <a:endParaRPr lang="en-US" altLang="zh-TW"/>
          </a:p>
        </p:txBody>
      </p:sp>
    </p:spTree>
    <p:extLst>
      <p:ext uri="{BB962C8B-B14F-4D97-AF65-F5344CB8AC3E}">
        <p14:creationId xmlns="" xmlns:p14="http://schemas.microsoft.com/office/powerpoint/2010/main" val="2826918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物件">
    <p:spTree>
      <p:nvGrpSpPr>
        <p:cNvPr id="1" name=""/>
        <p:cNvGrpSpPr/>
        <p:nvPr/>
      </p:nvGrpSpPr>
      <p:grpSpPr>
        <a:xfrm>
          <a:off x="0" y="0"/>
          <a:ext cx="0" cy="0"/>
          <a:chOff x="0" y="0"/>
          <a:chExt cx="0" cy="0"/>
        </a:xfrm>
      </p:grpSpPr>
      <p:sp>
        <p:nvSpPr>
          <p:cNvPr id="2" name="內容版面配置區 1"/>
          <p:cNvSpPr>
            <a:spLocks noGrp="1"/>
          </p:cNvSpPr>
          <p:nvPr>
            <p:ph hasCustomPrompt="1"/>
          </p:nvPr>
        </p:nvSpPr>
        <p:spPr>
          <a:xfrm>
            <a:off x="467544" y="1484784"/>
            <a:ext cx="8208912" cy="468052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TW" altLang="en-US" dirty="0" smtClean="0"/>
              <a:t>按一下以編輯母片文字樣式</a:t>
            </a:r>
            <a:r>
              <a:rPr lang="en-US" altLang="zh-TW" dirty="0" smtClean="0"/>
              <a:t>aaa</a:t>
            </a:r>
            <a:endParaRPr lang="zh-TW" altLang="en-US" dirty="0" smtClean="0"/>
          </a:p>
          <a:p>
            <a:pPr lvl="1"/>
            <a:r>
              <a:rPr lang="zh-TW" altLang="en-US" dirty="0" smtClean="0"/>
              <a:t>第二層</a:t>
            </a:r>
            <a:r>
              <a:rPr lang="en-US" altLang="zh-TW" dirty="0" smtClean="0"/>
              <a:t>aa</a:t>
            </a:r>
            <a:endParaRPr lang="zh-TW" altLang="en-US" dirty="0" smtClean="0"/>
          </a:p>
          <a:p>
            <a:pPr lvl="2"/>
            <a:r>
              <a:rPr lang="zh-TW" altLang="en-US" dirty="0" smtClean="0"/>
              <a:t>第三層</a:t>
            </a:r>
            <a:r>
              <a:rPr lang="en-US" altLang="zh-TW" dirty="0" smtClean="0"/>
              <a:t>aa</a:t>
            </a:r>
            <a:endParaRPr lang="zh-TW" altLang="en-US" dirty="0" smtClean="0"/>
          </a:p>
          <a:p>
            <a:pPr lvl="3"/>
            <a:r>
              <a:rPr lang="zh-TW" altLang="en-US" dirty="0" smtClean="0"/>
              <a:t>第四層</a:t>
            </a:r>
            <a:r>
              <a:rPr lang="en-US" altLang="zh-TW" dirty="0" smtClean="0"/>
              <a:t>aa</a:t>
            </a:r>
            <a:endParaRPr lang="zh-TW" altLang="en-US" dirty="0" smtClean="0"/>
          </a:p>
          <a:p>
            <a:pPr lvl="4"/>
            <a:r>
              <a:rPr lang="zh-TW" altLang="en-US" dirty="0" smtClean="0"/>
              <a:t>第五層</a:t>
            </a:r>
            <a:r>
              <a:rPr lang="en-US" altLang="zh-TW" dirty="0" smtClean="0"/>
              <a:t>aa</a:t>
            </a:r>
            <a:endParaRPr lang="zh-TW" altLang="en-US" dirty="0"/>
          </a:p>
        </p:txBody>
      </p:sp>
      <p:sp>
        <p:nvSpPr>
          <p:cNvPr id="4" name="標題 1"/>
          <p:cNvSpPr>
            <a:spLocks noGrp="1"/>
          </p:cNvSpPr>
          <p:nvPr>
            <p:ph type="title" idx="11" hasCustomPrompt="1"/>
          </p:nvPr>
        </p:nvSpPr>
        <p:spPr>
          <a:xfrm>
            <a:off x="467544" y="116632"/>
            <a:ext cx="7056784" cy="936104"/>
          </a:xfrm>
        </p:spPr>
        <p:txBody>
          <a:bodyPr/>
          <a:lstStyle>
            <a:lvl1pPr algn="l">
              <a:defRPr sz="3600" b="0">
                <a:latin typeface="+mn-lt"/>
              </a:defRPr>
            </a:lvl1pPr>
          </a:lstStyle>
          <a:p>
            <a:r>
              <a:rPr lang="zh-TW" altLang="en-US" dirty="0" smtClean="0"/>
              <a:t>按一下以編輯母片標題樣式</a:t>
            </a:r>
            <a:r>
              <a:rPr lang="en-US" altLang="zh-TW" dirty="0" smtClean="0"/>
              <a:t>aaa</a:t>
            </a:r>
            <a:endParaRPr lang="zh-TW" altLang="en-US" dirty="0"/>
          </a:p>
        </p:txBody>
      </p:sp>
      <p:sp>
        <p:nvSpPr>
          <p:cNvPr id="5" name="投影片編號版面配置區 5"/>
          <p:cNvSpPr>
            <a:spLocks noGrp="1"/>
          </p:cNvSpPr>
          <p:nvPr>
            <p:ph type="sldNum" sz="quarter" idx="12"/>
          </p:nvPr>
        </p:nvSpPr>
        <p:spPr/>
        <p:txBody>
          <a:bodyPr/>
          <a:lstStyle>
            <a:lvl1pPr>
              <a:defRPr/>
            </a:lvl1pPr>
          </a:lstStyle>
          <a:p>
            <a:pPr>
              <a:defRPr/>
            </a:pPr>
            <a:fld id="{F37D2274-2B88-4D95-8819-E0E6ECDB6317}" type="slidenum">
              <a:rPr lang="zh-TW" altLang="en-US"/>
              <a:pPr>
                <a:defRPr/>
              </a:pPr>
              <a:t>‹#›</a:t>
            </a:fld>
            <a:endParaRPr lang="en-US" altLang="zh-TW"/>
          </a:p>
        </p:txBody>
      </p:sp>
    </p:spTree>
    <p:extLst>
      <p:ext uri="{BB962C8B-B14F-4D97-AF65-F5344CB8AC3E}">
        <p14:creationId xmlns="" xmlns:p14="http://schemas.microsoft.com/office/powerpoint/2010/main" val="270097869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標題及文字在物件之上">
    <p:spTree>
      <p:nvGrpSpPr>
        <p:cNvPr id="1" name=""/>
        <p:cNvGrpSpPr/>
        <p:nvPr/>
      </p:nvGrpSpPr>
      <p:grpSpPr>
        <a:xfrm>
          <a:off x="0" y="0"/>
          <a:ext cx="0" cy="0"/>
          <a:chOff x="0" y="0"/>
          <a:chExt cx="0" cy="0"/>
        </a:xfrm>
      </p:grpSpPr>
      <p:sp>
        <p:nvSpPr>
          <p:cNvPr id="2" name="標題 1"/>
          <p:cNvSpPr>
            <a:spLocks noGrp="1"/>
          </p:cNvSpPr>
          <p:nvPr>
            <p:ph type="title"/>
          </p:nvPr>
        </p:nvSpPr>
        <p:spPr>
          <a:xfrm>
            <a:off x="304800" y="274638"/>
            <a:ext cx="7086600" cy="639762"/>
          </a:xfrm>
        </p:spPr>
        <p:txBody>
          <a:bodyPr/>
          <a:lstStyle/>
          <a:p>
            <a:r>
              <a:rPr lang="zh-TW" altLang="en-US" smtClean="0"/>
              <a:t>按一下以編輯母片標題樣式</a:t>
            </a:r>
            <a:endParaRPr lang="zh-TW" altLang="en-US"/>
          </a:p>
        </p:txBody>
      </p:sp>
      <p:sp>
        <p:nvSpPr>
          <p:cNvPr id="3" name="文字版面配置區 2"/>
          <p:cNvSpPr>
            <a:spLocks noGrp="1"/>
          </p:cNvSpPr>
          <p:nvPr>
            <p:ph type="body" sz="half" idx="1"/>
          </p:nvPr>
        </p:nvSpPr>
        <p:spPr>
          <a:xfrm>
            <a:off x="457200" y="1143000"/>
            <a:ext cx="8229600" cy="25527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57200" y="3848100"/>
            <a:ext cx="8229600" cy="25527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a:xfrm>
            <a:off x="6553200" y="6553200"/>
            <a:ext cx="2133600" cy="231775"/>
          </a:xfrm>
          <a:prstGeom prst="rect">
            <a:avLst/>
          </a:prstGeom>
        </p:spPr>
        <p:txBody>
          <a:bodyPr/>
          <a:lstStyle>
            <a:lvl1pPr>
              <a:defRPr/>
            </a:lvl1pPr>
          </a:lstStyle>
          <a:p>
            <a:endParaRPr lang="en-US" altLang="zh-TW"/>
          </a:p>
        </p:txBody>
      </p:sp>
      <p:sp>
        <p:nvSpPr>
          <p:cNvPr id="6" name="頁尾版面配置區 5"/>
          <p:cNvSpPr>
            <a:spLocks noGrp="1"/>
          </p:cNvSpPr>
          <p:nvPr>
            <p:ph type="ftr" sz="quarter" idx="11"/>
          </p:nvPr>
        </p:nvSpPr>
        <p:spPr>
          <a:xfrm>
            <a:off x="7391400" y="609600"/>
            <a:ext cx="1676400" cy="304800"/>
          </a:xfrm>
          <a:prstGeom prst="rect">
            <a:avLst/>
          </a:prstGeom>
        </p:spPr>
        <p:txBody>
          <a:bodyPr/>
          <a:lstStyle>
            <a:lvl1pPr>
              <a:defRPr/>
            </a:lvl1pPr>
          </a:lstStyle>
          <a:p>
            <a:r>
              <a:rPr lang="zh-TW" altLang="en-US"/>
              <a:t>法務暨公共政策辦公室</a:t>
            </a:r>
          </a:p>
        </p:txBody>
      </p:sp>
      <p:sp>
        <p:nvSpPr>
          <p:cNvPr id="7" name="投影片編號版面配置區 6"/>
          <p:cNvSpPr>
            <a:spLocks noGrp="1"/>
          </p:cNvSpPr>
          <p:nvPr>
            <p:ph type="sldNum" sz="quarter" idx="12"/>
          </p:nvPr>
        </p:nvSpPr>
        <p:spPr>
          <a:xfrm>
            <a:off x="3505200" y="6553200"/>
            <a:ext cx="2133600" cy="231775"/>
          </a:xfrm>
        </p:spPr>
        <p:txBody>
          <a:bodyPr/>
          <a:lstStyle>
            <a:lvl1pPr>
              <a:defRPr/>
            </a:lvl1pPr>
          </a:lstStyle>
          <a:p>
            <a:fld id="{11DD4E14-97BE-4E18-A0BE-8A91C9127A5E}" type="slidenum">
              <a:rPr lang="zh-TW" altLang="en-US"/>
              <a:pPr/>
              <a:t>‹#›</a:t>
            </a:fld>
            <a:endParaRPr lang="en-US" altLang="zh-TW"/>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dirty="0" smtClean="0"/>
              <a:t>按一下以編輯母片標題樣式</a:t>
            </a:r>
            <a:endParaRPr lang="zh-TW" altLang="en-US" dirty="0"/>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投影片編號版面配置區 5"/>
          <p:cNvSpPr>
            <a:spLocks noGrp="1"/>
          </p:cNvSpPr>
          <p:nvPr>
            <p:ph type="sldNum" sz="quarter" idx="10"/>
          </p:nvPr>
        </p:nvSpPr>
        <p:spPr/>
        <p:txBody>
          <a:bodyPr/>
          <a:lstStyle>
            <a:lvl1pPr>
              <a:defRPr/>
            </a:lvl1pPr>
          </a:lstStyle>
          <a:p>
            <a:pPr>
              <a:defRPr/>
            </a:pPr>
            <a:fld id="{40F17FDD-F659-42B7-B84C-BECDD3166CFA}" type="slidenum">
              <a:rPr lang="zh-TW" altLang="en-US"/>
              <a:pPr>
                <a:defRPr/>
              </a:pPr>
              <a:t>‹#›</a:t>
            </a:fld>
            <a:endParaRPr lang="en-US" altLang="zh-TW"/>
          </a:p>
        </p:txBody>
      </p:sp>
    </p:spTree>
    <p:extLst>
      <p:ext uri="{BB962C8B-B14F-4D97-AF65-F5344CB8AC3E}">
        <p14:creationId xmlns="" xmlns:p14="http://schemas.microsoft.com/office/powerpoint/2010/main" val="2925228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投影片編號版面配置區 5"/>
          <p:cNvSpPr>
            <a:spLocks noGrp="1"/>
          </p:cNvSpPr>
          <p:nvPr>
            <p:ph type="sldNum" sz="quarter" idx="10"/>
          </p:nvPr>
        </p:nvSpPr>
        <p:spPr/>
        <p:txBody>
          <a:bodyPr/>
          <a:lstStyle>
            <a:lvl1pPr>
              <a:defRPr/>
            </a:lvl1pPr>
          </a:lstStyle>
          <a:p>
            <a:pPr>
              <a:defRPr/>
            </a:pPr>
            <a:fld id="{D695F411-EFE0-4678-9F22-B9C4539B8BC0}" type="slidenum">
              <a:rPr lang="zh-TW" altLang="en-US"/>
              <a:pPr>
                <a:defRPr/>
              </a:pPr>
              <a:t>‹#›</a:t>
            </a:fld>
            <a:endParaRPr lang="en-US" altLang="zh-TW"/>
          </a:p>
        </p:txBody>
      </p:sp>
    </p:spTree>
    <p:extLst>
      <p:ext uri="{BB962C8B-B14F-4D97-AF65-F5344CB8AC3E}">
        <p14:creationId xmlns="" xmlns:p14="http://schemas.microsoft.com/office/powerpoint/2010/main" val="1903498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1_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323528" y="116632"/>
            <a:ext cx="7200800" cy="928688"/>
          </a:xfrm>
        </p:spPr>
        <p:txBody>
          <a:bodyPr/>
          <a:lstStyle/>
          <a:p>
            <a:r>
              <a:rPr lang="zh-TW" altLang="en-US" dirty="0" smtClean="0"/>
              <a:t>按一下以編輯母片標題樣式</a:t>
            </a:r>
            <a:endParaRPr lang="zh-TW" altLang="en-US" dirty="0"/>
          </a:p>
        </p:txBody>
      </p:sp>
      <p:sp>
        <p:nvSpPr>
          <p:cNvPr id="3" name="投影片編號版面配置區 5"/>
          <p:cNvSpPr>
            <a:spLocks noGrp="1"/>
          </p:cNvSpPr>
          <p:nvPr>
            <p:ph type="sldNum" sz="quarter" idx="10"/>
          </p:nvPr>
        </p:nvSpPr>
        <p:spPr/>
        <p:txBody>
          <a:bodyPr/>
          <a:lstStyle>
            <a:lvl1pPr>
              <a:defRPr/>
            </a:lvl1pPr>
          </a:lstStyle>
          <a:p>
            <a:pPr>
              <a:defRPr/>
            </a:pPr>
            <a:fld id="{3946C15A-3434-488A-B203-438814A23BE4}" type="slidenum">
              <a:rPr lang="zh-TW" altLang="en-US"/>
              <a:pPr>
                <a:defRPr/>
              </a:pPr>
              <a:t>‹#›</a:t>
            </a:fld>
            <a:endParaRPr lang="en-US" altLang="zh-TW"/>
          </a:p>
        </p:txBody>
      </p:sp>
    </p:spTree>
    <p:extLst>
      <p:ext uri="{BB962C8B-B14F-4D97-AF65-F5344CB8AC3E}">
        <p14:creationId xmlns="" xmlns:p14="http://schemas.microsoft.com/office/powerpoint/2010/main" val="2011069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251520" y="116632"/>
            <a:ext cx="7272808" cy="936104"/>
          </a:xfrm>
          <a:noFill/>
          <a:ln>
            <a:noFill/>
          </a:ln>
        </p:spPr>
        <p:txBody>
          <a:bodyPr/>
          <a:lstStyle>
            <a:lvl1pPr>
              <a:defRPr lang="zh-TW" altLang="en-US" dirty="0"/>
            </a:lvl1pPr>
          </a:lstStyle>
          <a:p>
            <a:pPr lvl="0"/>
            <a:r>
              <a:rPr lang="zh-TW" altLang="en-US" dirty="0" smtClean="0"/>
              <a:t>按一下以編輯母片標題樣式</a:t>
            </a:r>
            <a:endParaRPr lang="zh-TW" altLang="en-US" dirty="0"/>
          </a:p>
        </p:txBody>
      </p:sp>
      <p:sp>
        <p:nvSpPr>
          <p:cNvPr id="3" name="內容版面配置區 2"/>
          <p:cNvSpPr>
            <a:spLocks noGrp="1"/>
          </p:cNvSpPr>
          <p:nvPr>
            <p:ph idx="1"/>
          </p:nvPr>
        </p:nvSpPr>
        <p:spPr>
          <a:xfrm>
            <a:off x="251520" y="1484784"/>
            <a:ext cx="8435280" cy="4641379"/>
          </a:xfrm>
        </p:spPr>
        <p:txBody>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投影片編號版面配置區 5"/>
          <p:cNvSpPr>
            <a:spLocks noGrp="1"/>
          </p:cNvSpPr>
          <p:nvPr>
            <p:ph type="sldNum" sz="quarter" idx="10"/>
          </p:nvPr>
        </p:nvSpPr>
        <p:spPr/>
        <p:txBody>
          <a:bodyPr/>
          <a:lstStyle>
            <a:lvl1pPr>
              <a:defRPr/>
            </a:lvl1pPr>
          </a:lstStyle>
          <a:p>
            <a:pPr>
              <a:defRPr/>
            </a:pPr>
            <a:fld id="{081DDB34-43F2-4FA4-97AE-C28BE7D621EA}" type="slidenum">
              <a:rPr lang="zh-TW" altLang="en-US"/>
              <a:pPr>
                <a:defRPr/>
              </a:pPr>
              <a:t>‹#›</a:t>
            </a:fld>
            <a:endParaRPr lang="en-US" altLang="zh-TW"/>
          </a:p>
        </p:txBody>
      </p:sp>
    </p:spTree>
    <p:extLst>
      <p:ext uri="{BB962C8B-B14F-4D97-AF65-F5344CB8AC3E}">
        <p14:creationId xmlns="" xmlns:p14="http://schemas.microsoft.com/office/powerpoint/2010/main" val="927542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投影片編號版面配置區 5"/>
          <p:cNvSpPr>
            <a:spLocks noGrp="1"/>
          </p:cNvSpPr>
          <p:nvPr>
            <p:ph type="sldNum" sz="quarter" idx="10"/>
          </p:nvPr>
        </p:nvSpPr>
        <p:spPr/>
        <p:txBody>
          <a:bodyPr/>
          <a:lstStyle>
            <a:lvl1pPr>
              <a:defRPr/>
            </a:lvl1pPr>
          </a:lstStyle>
          <a:p>
            <a:pPr>
              <a:defRPr/>
            </a:pPr>
            <a:fld id="{7F12EAEC-96E7-4504-B3C6-E63D51CE6B3A}" type="slidenum">
              <a:rPr lang="zh-TW" altLang="en-US"/>
              <a:pPr>
                <a:defRPr/>
              </a:pPr>
              <a:t>‹#›</a:t>
            </a:fld>
            <a:endParaRPr lang="en-US" altLang="zh-TW"/>
          </a:p>
        </p:txBody>
      </p:sp>
    </p:spTree>
    <p:extLst>
      <p:ext uri="{BB962C8B-B14F-4D97-AF65-F5344CB8AC3E}">
        <p14:creationId xmlns="" xmlns:p14="http://schemas.microsoft.com/office/powerpoint/2010/main" val="2137118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AndTx" preserve="1">
  <p:cSld name="標題，物件及文字">
    <p:spTree>
      <p:nvGrpSpPr>
        <p:cNvPr id="1" name=""/>
        <p:cNvGrpSpPr/>
        <p:nvPr/>
      </p:nvGrpSpPr>
      <p:grpSpPr>
        <a:xfrm>
          <a:off x="0" y="0"/>
          <a:ext cx="0" cy="0"/>
          <a:chOff x="0" y="0"/>
          <a:chExt cx="0" cy="0"/>
        </a:xfrm>
      </p:grpSpPr>
      <p:sp>
        <p:nvSpPr>
          <p:cNvPr id="2" name="標題 1"/>
          <p:cNvSpPr>
            <a:spLocks noGrp="1"/>
          </p:cNvSpPr>
          <p:nvPr>
            <p:ph type="title"/>
          </p:nvPr>
        </p:nvSpPr>
        <p:spPr>
          <a:xfrm>
            <a:off x="467544" y="116632"/>
            <a:ext cx="7070030" cy="928688"/>
          </a:xfrm>
        </p:spPr>
        <p:txBody>
          <a:bodyPr/>
          <a:lstStyle/>
          <a:p>
            <a:r>
              <a:rPr lang="zh-TW" altLang="en-US" dirty="0" smtClean="0"/>
              <a:t>按一下以編輯母片標題樣式</a:t>
            </a:r>
            <a:endParaRPr lang="zh-TW" altLang="en-US" dirty="0"/>
          </a:p>
        </p:txBody>
      </p:sp>
      <p:sp>
        <p:nvSpPr>
          <p:cNvPr id="3" name="內容版面配置區 2"/>
          <p:cNvSpPr>
            <a:spLocks noGrp="1"/>
          </p:cNvSpPr>
          <p:nvPr>
            <p:ph sz="half" idx="1"/>
          </p:nvPr>
        </p:nvSpPr>
        <p:spPr>
          <a:xfrm>
            <a:off x="457200" y="1600200"/>
            <a:ext cx="4038600" cy="4525963"/>
          </a:xfrm>
        </p:spPr>
        <p:txBody>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文字版面配置區 3"/>
          <p:cNvSpPr>
            <a:spLocks noGrp="1"/>
          </p:cNvSpPr>
          <p:nvPr>
            <p:ph type="body" sz="half" idx="2"/>
          </p:nvPr>
        </p:nvSpPr>
        <p:spPr>
          <a:xfrm>
            <a:off x="4648200" y="1600200"/>
            <a:ext cx="4038600" cy="4525963"/>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投影片編號版面配置區 5"/>
          <p:cNvSpPr>
            <a:spLocks noGrp="1"/>
          </p:cNvSpPr>
          <p:nvPr>
            <p:ph type="sldNum" sz="quarter" idx="10"/>
          </p:nvPr>
        </p:nvSpPr>
        <p:spPr/>
        <p:txBody>
          <a:bodyPr/>
          <a:lstStyle>
            <a:lvl1pPr>
              <a:defRPr/>
            </a:lvl1pPr>
          </a:lstStyle>
          <a:p>
            <a:pPr>
              <a:defRPr/>
            </a:pPr>
            <a:fld id="{E11E6D45-F0F1-4AEE-8845-5AF9BE5340B5}" type="slidenum">
              <a:rPr lang="zh-TW" altLang="en-US"/>
              <a:pPr>
                <a:defRPr/>
              </a:pPr>
              <a:t>‹#›</a:t>
            </a:fld>
            <a:endParaRPr lang="en-US" altLang="zh-TW"/>
          </a:p>
        </p:txBody>
      </p:sp>
    </p:spTree>
    <p:extLst>
      <p:ext uri="{BB962C8B-B14F-4D97-AF65-F5344CB8AC3E}">
        <p14:creationId xmlns="" xmlns:p14="http://schemas.microsoft.com/office/powerpoint/2010/main" val="1970408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reserve="1">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467544" y="116632"/>
            <a:ext cx="7070030" cy="928688"/>
          </a:xfrm>
        </p:spPr>
        <p:txBody>
          <a:bodyPr/>
          <a:lstStyle/>
          <a:p>
            <a:r>
              <a:rPr lang="zh-TW" altLang="en-US" dirty="0" smtClean="0"/>
              <a:t>按一下以編輯母片標題樣式</a:t>
            </a:r>
            <a:endParaRPr lang="zh-TW" altLang="en-US" dirty="0"/>
          </a:p>
        </p:txBody>
      </p:sp>
      <p:sp>
        <p:nvSpPr>
          <p:cNvPr id="3" name="表格版面配置區 2"/>
          <p:cNvSpPr>
            <a:spLocks noGrp="1"/>
          </p:cNvSpPr>
          <p:nvPr>
            <p:ph type="tbl" idx="1"/>
          </p:nvPr>
        </p:nvSpPr>
        <p:spPr>
          <a:xfrm>
            <a:off x="457200" y="1600200"/>
            <a:ext cx="8229600" cy="4525963"/>
          </a:xfrm>
        </p:spPr>
        <p:txBody>
          <a:bodyPr/>
          <a:lstStyle/>
          <a:p>
            <a:pPr lvl="0"/>
            <a:endParaRPr lang="zh-TW" altLang="en-US" noProof="0" dirty="0"/>
          </a:p>
        </p:txBody>
      </p:sp>
      <p:sp>
        <p:nvSpPr>
          <p:cNvPr id="4" name="投影片編號版面配置區 5"/>
          <p:cNvSpPr>
            <a:spLocks noGrp="1"/>
          </p:cNvSpPr>
          <p:nvPr>
            <p:ph type="sldNum" sz="quarter" idx="10"/>
          </p:nvPr>
        </p:nvSpPr>
        <p:spPr/>
        <p:txBody>
          <a:bodyPr/>
          <a:lstStyle>
            <a:lvl1pPr>
              <a:defRPr/>
            </a:lvl1pPr>
          </a:lstStyle>
          <a:p>
            <a:pPr>
              <a:defRPr/>
            </a:pPr>
            <a:fld id="{C1475A24-51DE-4E7E-A8E0-23330099EFA6}" type="slidenum">
              <a:rPr lang="zh-TW" altLang="en-US"/>
              <a:pPr>
                <a:defRPr/>
              </a:pPr>
              <a:t>‹#›</a:t>
            </a:fld>
            <a:endParaRPr lang="en-US" altLang="zh-TW"/>
          </a:p>
        </p:txBody>
      </p:sp>
    </p:spTree>
    <p:extLst>
      <p:ext uri="{BB962C8B-B14F-4D97-AF65-F5344CB8AC3E}">
        <p14:creationId xmlns="" xmlns:p14="http://schemas.microsoft.com/office/powerpoint/2010/main" val="1787435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Chart" preserve="1">
  <p:cSld name="標題，文字及圖表">
    <p:spTree>
      <p:nvGrpSpPr>
        <p:cNvPr id="1" name=""/>
        <p:cNvGrpSpPr/>
        <p:nvPr/>
      </p:nvGrpSpPr>
      <p:grpSpPr>
        <a:xfrm>
          <a:off x="0" y="0"/>
          <a:ext cx="0" cy="0"/>
          <a:chOff x="0" y="0"/>
          <a:chExt cx="0" cy="0"/>
        </a:xfrm>
      </p:grpSpPr>
      <p:sp>
        <p:nvSpPr>
          <p:cNvPr id="2" name="標題 1"/>
          <p:cNvSpPr>
            <a:spLocks noGrp="1"/>
          </p:cNvSpPr>
          <p:nvPr>
            <p:ph type="title"/>
          </p:nvPr>
        </p:nvSpPr>
        <p:spPr>
          <a:xfrm>
            <a:off x="467544" y="116632"/>
            <a:ext cx="6984776" cy="928688"/>
          </a:xfrm>
        </p:spPr>
        <p:txBody>
          <a:bodyPr/>
          <a:lstStyle/>
          <a:p>
            <a:r>
              <a:rPr lang="zh-TW" altLang="en-US" dirty="0" smtClean="0"/>
              <a:t>按一下以編輯母片標題樣式</a:t>
            </a:r>
            <a:endParaRPr lang="zh-TW" altLang="en-US" dirty="0"/>
          </a:p>
        </p:txBody>
      </p:sp>
      <p:sp>
        <p:nvSpPr>
          <p:cNvPr id="3" name="文字版面配置區 2"/>
          <p:cNvSpPr>
            <a:spLocks noGrp="1"/>
          </p:cNvSpPr>
          <p:nvPr>
            <p:ph type="body" sz="half" idx="1"/>
          </p:nvPr>
        </p:nvSpPr>
        <p:spPr>
          <a:xfrm>
            <a:off x="457200" y="1600200"/>
            <a:ext cx="4038600" cy="4525963"/>
          </a:xfrm>
        </p:spPr>
        <p:txBody>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圖表版面配置區 3"/>
          <p:cNvSpPr>
            <a:spLocks noGrp="1"/>
          </p:cNvSpPr>
          <p:nvPr>
            <p:ph type="chart" sz="half" idx="2"/>
          </p:nvPr>
        </p:nvSpPr>
        <p:spPr>
          <a:xfrm>
            <a:off x="4648200" y="1600200"/>
            <a:ext cx="4038600" cy="4525963"/>
          </a:xfrm>
        </p:spPr>
        <p:txBody>
          <a:bodyPr/>
          <a:lstStyle/>
          <a:p>
            <a:pPr lvl="0"/>
            <a:endParaRPr lang="zh-TW" altLang="en-US" noProof="0" dirty="0"/>
          </a:p>
        </p:txBody>
      </p:sp>
      <p:sp>
        <p:nvSpPr>
          <p:cNvPr id="5" name="投影片編號版面配置區 5"/>
          <p:cNvSpPr>
            <a:spLocks noGrp="1"/>
          </p:cNvSpPr>
          <p:nvPr>
            <p:ph type="sldNum" sz="quarter" idx="10"/>
          </p:nvPr>
        </p:nvSpPr>
        <p:spPr/>
        <p:txBody>
          <a:bodyPr/>
          <a:lstStyle>
            <a:lvl1pPr>
              <a:defRPr/>
            </a:lvl1pPr>
          </a:lstStyle>
          <a:p>
            <a:pPr>
              <a:defRPr/>
            </a:pPr>
            <a:fld id="{60795A75-0DE2-40BD-A5C2-FE896DFE5BC1}" type="slidenum">
              <a:rPr lang="zh-TW" altLang="en-US"/>
              <a:pPr>
                <a:defRPr/>
              </a:pPr>
              <a:t>‹#›</a:t>
            </a:fld>
            <a:endParaRPr lang="en-US" altLang="zh-TW"/>
          </a:p>
        </p:txBody>
      </p:sp>
    </p:spTree>
    <p:extLst>
      <p:ext uri="{BB962C8B-B14F-4D97-AF65-F5344CB8AC3E}">
        <p14:creationId xmlns="" xmlns:p14="http://schemas.microsoft.com/office/powerpoint/2010/main" val="2955383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323850" y="115888"/>
            <a:ext cx="7127875" cy="936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文字版面配置區 2"/>
          <p:cNvSpPr>
            <a:spLocks noGrp="1"/>
          </p:cNvSpPr>
          <p:nvPr>
            <p:ph type="body" idx="1"/>
          </p:nvPr>
        </p:nvSpPr>
        <p:spPr bwMode="auto">
          <a:xfrm>
            <a:off x="323850" y="1600200"/>
            <a:ext cx="836295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6" name="投影片編號版面配置區 5"/>
          <p:cNvSpPr>
            <a:spLocks noGrp="1"/>
          </p:cNvSpPr>
          <p:nvPr>
            <p:ph type="sldNum" sz="quarter" idx="4"/>
          </p:nvPr>
        </p:nvSpPr>
        <p:spPr>
          <a:xfrm>
            <a:off x="179388" y="6381750"/>
            <a:ext cx="647700" cy="365125"/>
          </a:xfrm>
          <a:prstGeom prst="rect">
            <a:avLst/>
          </a:prstGeom>
        </p:spPr>
        <p:txBody>
          <a:bodyPr vert="horz" wrap="square" lIns="91440" tIns="45720" rIns="91440" bIns="45720" numCol="1" anchor="ctr" anchorCtr="0" compatLnSpc="1">
            <a:prstTxWarp prst="textNoShape">
              <a:avLst/>
            </a:prstTxWarp>
          </a:bodyPr>
          <a:lstStyle>
            <a:lvl1pPr>
              <a:defRPr kumimoji="0" sz="1400" b="0" baseline="0">
                <a:solidFill>
                  <a:schemeClr val="bg1"/>
                </a:solidFill>
                <a:latin typeface="Arial Unicode MS" pitchFamily="34" charset="-120"/>
                <a:ea typeface="微軟正黑體" pitchFamily="34" charset="-120"/>
              </a:defRPr>
            </a:lvl1pPr>
          </a:lstStyle>
          <a:p>
            <a:pPr>
              <a:defRPr/>
            </a:pPr>
            <a:fld id="{445DB6E1-C3E3-43BA-A348-88969969B815}" type="slidenum">
              <a:rPr lang="zh-TW" altLang="en-US"/>
              <a:pPr>
                <a:defRPr/>
              </a:pPr>
              <a:t>‹#›</a:t>
            </a:fld>
            <a:endParaRPr lang="en-US" altLang="zh-TW"/>
          </a:p>
        </p:txBody>
      </p:sp>
    </p:spTree>
  </p:cSld>
  <p:clrMap bg1="lt1" tx1="dk1" bg2="lt2" tx2="dk2" accent1="accent1" accent2="accent2" accent3="accent3" accent4="accent4" accent5="accent5" accent6="accent6" hlink="hlink" folHlink="folHlink"/>
  <p:sldLayoutIdLst>
    <p:sldLayoutId id="2147483983"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 id="2147483984" r:id="rId12"/>
  </p:sldLayoutIdLst>
  <p:timing>
    <p:tnLst>
      <p:par>
        <p:cTn id="1" dur="indefinite" restart="never" nodeType="tmRoot"/>
      </p:par>
    </p:tnLst>
  </p:timing>
  <p:hf hdr="0" dt="0"/>
  <p:txStyles>
    <p:titleStyle>
      <a:lvl1pPr algn="ctr" rtl="0" eaLnBrk="0" fontAlgn="base" hangingPunct="0">
        <a:spcBef>
          <a:spcPct val="0"/>
        </a:spcBef>
        <a:spcAft>
          <a:spcPct val="0"/>
        </a:spcAft>
        <a:defRPr lang="zh-TW" altLang="en-US" sz="4400" b="1" kern="1200" dirty="0">
          <a:solidFill>
            <a:srgbClr val="002060"/>
          </a:solidFill>
          <a:latin typeface="微軟正黑體" pitchFamily="34" charset="-120"/>
          <a:ea typeface="微軟正黑體" pitchFamily="34" charset="-120"/>
          <a:cs typeface="+mj-cs"/>
        </a:defRPr>
      </a:lvl1pPr>
      <a:lvl2pPr algn="ctr" rtl="0" eaLnBrk="0" fontAlgn="base" hangingPunct="0">
        <a:spcBef>
          <a:spcPct val="0"/>
        </a:spcBef>
        <a:spcAft>
          <a:spcPct val="0"/>
        </a:spcAft>
        <a:defRPr sz="4400" b="1">
          <a:solidFill>
            <a:srgbClr val="002060"/>
          </a:solidFill>
          <a:latin typeface="微軟正黑體" pitchFamily="34" charset="-120"/>
          <a:ea typeface="微軟正黑體" pitchFamily="34" charset="-120"/>
        </a:defRPr>
      </a:lvl2pPr>
      <a:lvl3pPr algn="ctr" rtl="0" eaLnBrk="0" fontAlgn="base" hangingPunct="0">
        <a:spcBef>
          <a:spcPct val="0"/>
        </a:spcBef>
        <a:spcAft>
          <a:spcPct val="0"/>
        </a:spcAft>
        <a:defRPr sz="4400" b="1">
          <a:solidFill>
            <a:srgbClr val="002060"/>
          </a:solidFill>
          <a:latin typeface="微軟正黑體" pitchFamily="34" charset="-120"/>
          <a:ea typeface="微軟正黑體" pitchFamily="34" charset="-120"/>
        </a:defRPr>
      </a:lvl3pPr>
      <a:lvl4pPr algn="ctr" rtl="0" eaLnBrk="0" fontAlgn="base" hangingPunct="0">
        <a:spcBef>
          <a:spcPct val="0"/>
        </a:spcBef>
        <a:spcAft>
          <a:spcPct val="0"/>
        </a:spcAft>
        <a:defRPr sz="4400" b="1">
          <a:solidFill>
            <a:srgbClr val="002060"/>
          </a:solidFill>
          <a:latin typeface="微軟正黑體" pitchFamily="34" charset="-120"/>
          <a:ea typeface="微軟正黑體" pitchFamily="34" charset="-120"/>
        </a:defRPr>
      </a:lvl4pPr>
      <a:lvl5pPr algn="ctr" rtl="0" eaLnBrk="0" fontAlgn="base" hangingPunct="0">
        <a:spcBef>
          <a:spcPct val="0"/>
        </a:spcBef>
        <a:spcAft>
          <a:spcPct val="0"/>
        </a:spcAft>
        <a:defRPr sz="4400" b="1">
          <a:solidFill>
            <a:srgbClr val="002060"/>
          </a:solidFill>
          <a:latin typeface="微軟正黑體" pitchFamily="34" charset="-120"/>
          <a:ea typeface="微軟正黑體" pitchFamily="34" charset="-120"/>
        </a:defRPr>
      </a:lvl5pPr>
      <a:lvl6pPr marL="457200" algn="ctr" rtl="0" fontAlgn="base">
        <a:spcBef>
          <a:spcPct val="0"/>
        </a:spcBef>
        <a:spcAft>
          <a:spcPct val="0"/>
        </a:spcAft>
        <a:defRPr sz="4400">
          <a:solidFill>
            <a:schemeClr val="tx1"/>
          </a:solidFill>
          <a:latin typeface="Calibri" pitchFamily="34" charset="0"/>
          <a:ea typeface="新細明體" pitchFamily="18" charset="-120"/>
        </a:defRPr>
      </a:lvl6pPr>
      <a:lvl7pPr marL="914400" algn="ctr" rtl="0" fontAlgn="base">
        <a:spcBef>
          <a:spcPct val="0"/>
        </a:spcBef>
        <a:spcAft>
          <a:spcPct val="0"/>
        </a:spcAft>
        <a:defRPr sz="4400">
          <a:solidFill>
            <a:schemeClr val="tx1"/>
          </a:solidFill>
          <a:latin typeface="Calibri" pitchFamily="34" charset="0"/>
          <a:ea typeface="新細明體" pitchFamily="18" charset="-120"/>
        </a:defRPr>
      </a:lvl7pPr>
      <a:lvl8pPr marL="1371600" algn="ctr" rtl="0" fontAlgn="base">
        <a:spcBef>
          <a:spcPct val="0"/>
        </a:spcBef>
        <a:spcAft>
          <a:spcPct val="0"/>
        </a:spcAft>
        <a:defRPr sz="4400">
          <a:solidFill>
            <a:schemeClr val="tx1"/>
          </a:solidFill>
          <a:latin typeface="Calibri" pitchFamily="34" charset="0"/>
          <a:ea typeface="新細明體" pitchFamily="18" charset="-120"/>
        </a:defRPr>
      </a:lvl8pPr>
      <a:lvl9pPr marL="1828800" algn="ctr" rtl="0" fontAlgn="base">
        <a:spcBef>
          <a:spcPct val="0"/>
        </a:spcBef>
        <a:spcAft>
          <a:spcPct val="0"/>
        </a:spcAft>
        <a:defRPr sz="4400">
          <a:solidFill>
            <a:schemeClr val="tx1"/>
          </a:solidFill>
          <a:latin typeface="Calibri" pitchFamily="34" charset="0"/>
          <a:ea typeface="新細明體" pitchFamily="18" charset="-120"/>
        </a:defRPr>
      </a:lvl9pPr>
    </p:titleStyle>
    <p:bodyStyle>
      <a:lvl1pPr marL="342900" indent="-342900" algn="l" rtl="0" eaLnBrk="0" fontAlgn="base" hangingPunct="0">
        <a:spcBef>
          <a:spcPct val="20000"/>
        </a:spcBef>
        <a:spcAft>
          <a:spcPct val="0"/>
        </a:spcAft>
        <a:buFont typeface="Arial" pitchFamily="34" charset="0"/>
        <a:buChar char="•"/>
        <a:defRPr sz="2800" b="1" kern="1200">
          <a:solidFill>
            <a:schemeClr val="tx1"/>
          </a:solidFill>
          <a:latin typeface="Arial Unicode MS" pitchFamily="34" charset="-120"/>
          <a:ea typeface="微軟正黑體" pitchFamily="34" charset="-120"/>
          <a:cs typeface="+mn-cs"/>
        </a:defRPr>
      </a:lvl1pPr>
      <a:lvl2pPr marL="742950" indent="-285750" algn="l" rtl="0" eaLnBrk="0" fontAlgn="base" hangingPunct="0">
        <a:spcBef>
          <a:spcPct val="20000"/>
        </a:spcBef>
        <a:spcAft>
          <a:spcPct val="0"/>
        </a:spcAft>
        <a:buFont typeface="Arial" pitchFamily="34" charset="0"/>
        <a:buChar char="–"/>
        <a:defRPr sz="2400" kern="1200">
          <a:solidFill>
            <a:schemeClr val="tx1"/>
          </a:solidFill>
          <a:latin typeface="Arial Unicode MS" pitchFamily="34" charset="-120"/>
          <a:ea typeface="微軟正黑體" pitchFamily="34" charset="-120"/>
          <a:cs typeface="+mn-cs"/>
        </a:defRPr>
      </a:lvl2pPr>
      <a:lvl3pPr marL="1143000" indent="-228600" algn="l" rtl="0" eaLnBrk="0" fontAlgn="base" hangingPunct="0">
        <a:spcBef>
          <a:spcPct val="20000"/>
        </a:spcBef>
        <a:spcAft>
          <a:spcPct val="0"/>
        </a:spcAft>
        <a:buFont typeface="Arial" pitchFamily="34" charset="0"/>
        <a:buChar char="•"/>
        <a:defRPr sz="2000" kern="1200">
          <a:solidFill>
            <a:schemeClr val="tx1"/>
          </a:solidFill>
          <a:latin typeface="Arial Unicode MS" pitchFamily="34" charset="-120"/>
          <a:ea typeface="微軟正黑體" pitchFamily="34" charset="-120"/>
          <a:cs typeface="+mn-cs"/>
        </a:defRPr>
      </a:lvl3pPr>
      <a:lvl4pPr marL="1600200" indent="-228600" algn="l" rtl="0" eaLnBrk="0" fontAlgn="base" hangingPunct="0">
        <a:spcBef>
          <a:spcPct val="20000"/>
        </a:spcBef>
        <a:spcAft>
          <a:spcPct val="0"/>
        </a:spcAft>
        <a:buFont typeface="Arial" pitchFamily="34" charset="0"/>
        <a:buChar char="–"/>
        <a:defRPr kern="1200">
          <a:solidFill>
            <a:schemeClr val="tx1"/>
          </a:solidFill>
          <a:latin typeface="Arial Unicode MS" pitchFamily="34" charset="-120"/>
          <a:ea typeface="微軟正黑體" pitchFamily="34" charset="-120"/>
          <a:cs typeface="+mn-cs"/>
        </a:defRPr>
      </a:lvl4pPr>
      <a:lvl5pPr marL="2057400" indent="-228600" algn="l" rtl="0" eaLnBrk="0" fontAlgn="base" hangingPunct="0">
        <a:spcBef>
          <a:spcPct val="20000"/>
        </a:spcBef>
        <a:spcAft>
          <a:spcPct val="0"/>
        </a:spcAft>
        <a:buFont typeface="Arial" pitchFamily="34" charset="0"/>
        <a:buChar char="»"/>
        <a:defRPr kern="1200">
          <a:solidFill>
            <a:schemeClr val="tx1"/>
          </a:solidFill>
          <a:latin typeface="Arial Unicode MS" pitchFamily="34" charset="-120"/>
          <a:ea typeface="微軟正黑體" pitchFamily="34" charset="-12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3" Type="http://schemas.openxmlformats.org/officeDocument/2006/relationships/hyperlink" Target="http://www.edu.tw/moecc/content.aspx?site_content_sn=5266" TargetMode="External"/><Relationship Id="rId2" Type="http://schemas.openxmlformats.org/officeDocument/2006/relationships/hyperlink" Target="http://law.moj.gov.tw/LawClass/LawAll.aspx?Pcode=I0050024" TargetMode="External"/><Relationship Id="rId1" Type="http://schemas.openxmlformats.org/officeDocument/2006/relationships/slideLayout" Target="../slideLayouts/slideLayout5.xml"/><Relationship Id="rId6" Type="http://schemas.openxmlformats.org/officeDocument/2006/relationships/hyperlink" Target="http://cissnet.edu.tw/images/download/110418.pdf" TargetMode="External"/><Relationship Id="rId5" Type="http://schemas.openxmlformats.org/officeDocument/2006/relationships/hyperlink" Target="http://edu.law.moe.gov.tw/LawContent.aspx?id=GL000423" TargetMode="External"/><Relationship Id="rId4" Type="http://schemas.openxmlformats.org/officeDocument/2006/relationships/hyperlink" Target="http://edu.law.moe.gov.tw/LawContent.aspx?id=GL000056"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13.gi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microsoft.com/office/2007/relationships/hdphoto" Target="../media/hdphoto2.wdp"/><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image" Target="../media/image15.png"/><Relationship Id="rId16" Type="http://schemas.openxmlformats.org/officeDocument/2006/relationships/image" Target="../media/image28.png"/><Relationship Id="rId1" Type="http://schemas.openxmlformats.org/officeDocument/2006/relationships/slideLayout" Target="../slideLayouts/slideLayout11.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s>
</file>

<file path=ppt/slides/_rels/slide73.xml.rels><?xml version="1.0" encoding="UTF-8" standalone="yes"?>
<Relationships xmlns="http://schemas.openxmlformats.org/package/2006/relationships"><Relationship Id="rId8" Type="http://schemas.openxmlformats.org/officeDocument/2006/relationships/image" Target="../media/image34.png"/><Relationship Id="rId3" Type="http://schemas.microsoft.com/office/2007/relationships/hdphoto" Target="../media/hdphoto1.wdp"/><Relationship Id="rId7"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11.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7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40.jpeg"/><Relationship Id="rId5" Type="http://schemas.openxmlformats.org/officeDocument/2006/relationships/image" Target="../media/image39.png"/><Relationship Id="rId4" Type="http://schemas.openxmlformats.org/officeDocument/2006/relationships/image" Target="../media/image38.png"/></Relationships>
</file>

<file path=ppt/slides/_rels/slide7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41.jpeg"/></Relationships>
</file>

<file path=ppt/slides/_rels/slide7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副標題 6"/>
          <p:cNvSpPr>
            <a:spLocks noGrp="1"/>
          </p:cNvSpPr>
          <p:nvPr>
            <p:ph type="body" idx="1"/>
          </p:nvPr>
        </p:nvSpPr>
        <p:spPr>
          <a:xfrm>
            <a:off x="900113" y="4572008"/>
            <a:ext cx="4814895" cy="1714512"/>
          </a:xfrm>
        </p:spPr>
        <p:txBody>
          <a:bodyPr/>
          <a:lstStyle/>
          <a:p>
            <a:pPr marL="342900" indent="-342900">
              <a:lnSpc>
                <a:spcPct val="80000"/>
              </a:lnSpc>
            </a:pPr>
            <a:r>
              <a:rPr lang="zh-TW" altLang="en-US" sz="2100" dirty="0" smtClean="0">
                <a:latin typeface="微軟正黑體" pitchFamily="34" charset="-120"/>
              </a:rPr>
              <a:t>簡報者：陳豪欽 </a:t>
            </a:r>
            <a:r>
              <a:rPr lang="en-US" altLang="zh-TW" sz="2100" dirty="0" smtClean="0">
                <a:latin typeface="微軟正黑體" pitchFamily="34" charset="-120"/>
              </a:rPr>
              <a:t>Elton</a:t>
            </a:r>
            <a:r>
              <a:rPr lang="zh-TW" altLang="en-US" sz="2100" dirty="0" smtClean="0">
                <a:latin typeface="微軟正黑體" pitchFamily="34" charset="-120"/>
              </a:rPr>
              <a:t> </a:t>
            </a:r>
            <a:endParaRPr lang="en-US" altLang="zh-TW" sz="2100" dirty="0" smtClean="0">
              <a:latin typeface="微軟正黑體" pitchFamily="34" charset="-120"/>
            </a:endParaRPr>
          </a:p>
          <a:p>
            <a:pPr marL="342900" indent="-342900">
              <a:lnSpc>
                <a:spcPct val="80000"/>
              </a:lnSpc>
            </a:pPr>
            <a:endParaRPr lang="en-US" altLang="zh-TW" sz="2100" dirty="0" smtClean="0">
              <a:latin typeface="Calibri" pitchFamily="34" charset="0"/>
            </a:endParaRPr>
          </a:p>
          <a:p>
            <a:pPr marL="342900" indent="-342900">
              <a:lnSpc>
                <a:spcPct val="80000"/>
              </a:lnSpc>
            </a:pPr>
            <a:r>
              <a:rPr lang="en-US" altLang="zh-TW" sz="2100" dirty="0" smtClean="0">
                <a:latin typeface="Calibri" pitchFamily="34" charset="0"/>
              </a:rPr>
              <a:t>PMP</a:t>
            </a:r>
            <a:r>
              <a:rPr lang="zh-TW" altLang="en-US" sz="2100" dirty="0" smtClean="0">
                <a:latin typeface="Calibri" pitchFamily="34" charset="0"/>
              </a:rPr>
              <a:t>、</a:t>
            </a:r>
            <a:r>
              <a:rPr lang="en-US" altLang="zh-TW" sz="2100" dirty="0" smtClean="0">
                <a:latin typeface="Calibri" pitchFamily="34" charset="0"/>
              </a:rPr>
              <a:t>RHCE</a:t>
            </a:r>
            <a:r>
              <a:rPr lang="zh-TW" altLang="en-US" sz="2100" dirty="0" smtClean="0">
                <a:latin typeface="Calibri" pitchFamily="34" charset="0"/>
              </a:rPr>
              <a:t>、</a:t>
            </a:r>
            <a:r>
              <a:rPr lang="en-US" altLang="zh-TW" sz="2100" dirty="0" smtClean="0">
                <a:latin typeface="Calibri" pitchFamily="34" charset="0"/>
              </a:rPr>
              <a:t>BS7799</a:t>
            </a:r>
          </a:p>
          <a:p>
            <a:pPr marL="342900" indent="-342900">
              <a:lnSpc>
                <a:spcPct val="80000"/>
              </a:lnSpc>
            </a:pPr>
            <a:r>
              <a:rPr lang="en-US" altLang="zh-TW" sz="2100" dirty="0" err="1" smtClean="0">
                <a:latin typeface="Calibri" pitchFamily="34" charset="0"/>
              </a:rPr>
              <a:t>TUVïT</a:t>
            </a:r>
            <a:r>
              <a:rPr lang="en-US" altLang="zh-TW" sz="2100" dirty="0" smtClean="0">
                <a:latin typeface="Calibri" pitchFamily="34" charset="0"/>
              </a:rPr>
              <a:t> </a:t>
            </a:r>
            <a:r>
              <a:rPr lang="zh-TW" altLang="en-US" sz="2100" dirty="0" smtClean="0">
                <a:latin typeface="Calibri" pitchFamily="34" charset="0"/>
              </a:rPr>
              <a:t>個資認證顧問</a:t>
            </a:r>
            <a:endParaRPr lang="en-US" altLang="zh-TW" sz="2100" dirty="0" smtClean="0">
              <a:latin typeface="Calibri" pitchFamily="34" charset="0"/>
            </a:endParaRPr>
          </a:p>
        </p:txBody>
      </p:sp>
      <p:sp>
        <p:nvSpPr>
          <p:cNvPr id="4099" name="Rectangle 5"/>
          <p:cNvSpPr>
            <a:spLocks noGrp="1"/>
          </p:cNvSpPr>
          <p:nvPr>
            <p:ph type="title" idx="4294967295"/>
          </p:nvPr>
        </p:nvSpPr>
        <p:spPr>
          <a:xfrm>
            <a:off x="1115616" y="1916832"/>
            <a:ext cx="7488832" cy="1727200"/>
          </a:xfrm>
        </p:spPr>
        <p:txBody>
          <a:bodyPr/>
          <a:lstStyle/>
          <a:p>
            <a:pPr algn="l">
              <a:defRPr/>
            </a:pPr>
            <a:r>
              <a:rPr lang="zh-TW" altLang="en-US" dirty="0" smtClean="0">
                <a:solidFill>
                  <a:schemeClr val="bg1"/>
                </a:solidFill>
                <a:effectLst>
                  <a:outerShdw blurRad="38100" dist="38100" dir="2700000" algn="tl">
                    <a:srgbClr val="000000">
                      <a:alpha val="43137"/>
                    </a:srgbClr>
                  </a:outerShdw>
                </a:effectLst>
                <a:latin typeface="Calibri" pitchFamily="34" charset="0"/>
                <a:cs typeface="Calibri" pitchFamily="34" charset="0"/>
              </a:rPr>
              <a:t>個資保護工作</a:t>
            </a:r>
            <a:r>
              <a:rPr lang="en-US" altLang="zh-TW" dirty="0" smtClean="0">
                <a:solidFill>
                  <a:schemeClr val="bg1"/>
                </a:solidFill>
                <a:effectLst>
                  <a:outerShdw blurRad="38100" dist="38100" dir="2700000" algn="tl">
                    <a:srgbClr val="000000">
                      <a:alpha val="43137"/>
                    </a:srgbClr>
                  </a:outerShdw>
                </a:effectLst>
                <a:latin typeface="Calibri" pitchFamily="34" charset="0"/>
                <a:cs typeface="Calibri" pitchFamily="34" charset="0"/>
              </a:rPr>
              <a:t/>
            </a:r>
            <a:br>
              <a:rPr lang="en-US" altLang="zh-TW" dirty="0" smtClean="0">
                <a:solidFill>
                  <a:schemeClr val="bg1"/>
                </a:solidFill>
                <a:effectLst>
                  <a:outerShdw blurRad="38100" dist="38100" dir="2700000" algn="tl">
                    <a:srgbClr val="000000">
                      <a:alpha val="43137"/>
                    </a:srgbClr>
                  </a:outerShdw>
                </a:effectLst>
                <a:latin typeface="Calibri" pitchFamily="34" charset="0"/>
                <a:cs typeface="Calibri" pitchFamily="34" charset="0"/>
              </a:rPr>
            </a:br>
            <a:r>
              <a:rPr lang="en-US" altLang="zh-TW" dirty="0" smtClean="0">
                <a:solidFill>
                  <a:schemeClr val="bg1"/>
                </a:solidFill>
                <a:effectLst>
                  <a:outerShdw blurRad="38100" dist="38100" dir="2700000" algn="tl">
                    <a:srgbClr val="000000">
                      <a:alpha val="43137"/>
                    </a:srgbClr>
                  </a:outerShdw>
                </a:effectLst>
                <a:latin typeface="Calibri" pitchFamily="34" charset="0"/>
                <a:cs typeface="Calibri" pitchFamily="34" charset="0"/>
              </a:rPr>
              <a:t>-</a:t>
            </a:r>
            <a:r>
              <a:rPr lang="zh-TW" altLang="en-US" dirty="0" smtClean="0">
                <a:solidFill>
                  <a:schemeClr val="bg1"/>
                </a:solidFill>
                <a:effectLst>
                  <a:outerShdw blurRad="38100" dist="38100" dir="2700000" algn="tl">
                    <a:srgbClr val="000000">
                      <a:alpha val="43137"/>
                    </a:srgbClr>
                  </a:outerShdw>
                </a:effectLst>
                <a:latin typeface="Calibri" pitchFamily="34" charset="0"/>
                <a:cs typeface="Calibri" pitchFamily="34" charset="0"/>
              </a:rPr>
              <a:t>法律要件與管理原則</a:t>
            </a:r>
            <a:endParaRPr dirty="0">
              <a:solidFill>
                <a:schemeClr val="bg1"/>
              </a:solidFill>
              <a:effectLst>
                <a:outerShdw blurRad="38100" dist="38100" dir="2700000" algn="tl">
                  <a:srgbClr val="000000">
                    <a:alpha val="43137"/>
                  </a:srgbClr>
                </a:outerShdw>
              </a:effectLst>
              <a:latin typeface="Calibri" pitchFamily="34" charset="0"/>
              <a:cs typeface="Calibri" pitchFamily="34" charset="0"/>
            </a:endParaRPr>
          </a:p>
        </p:txBody>
      </p:sp>
      <p:sp>
        <p:nvSpPr>
          <p:cNvPr id="7" name="副標題 6"/>
          <p:cNvSpPr txBox="1">
            <a:spLocks/>
          </p:cNvSpPr>
          <p:nvPr/>
        </p:nvSpPr>
        <p:spPr bwMode="auto">
          <a:xfrm>
            <a:off x="3419872" y="476920"/>
            <a:ext cx="2483768" cy="431800"/>
          </a:xfrm>
          <a:prstGeom prst="rect">
            <a:avLst/>
          </a:prstGeom>
          <a:noFill/>
          <a:ln>
            <a:noFill/>
          </a:ln>
          <a:extLst/>
        </p:spPr>
        <p:txBody>
          <a:bodyPr/>
          <a:lstStyle/>
          <a:p>
            <a:pPr marL="342900" indent="-342900" eaLnBrk="0" hangingPunct="0">
              <a:lnSpc>
                <a:spcPct val="80000"/>
              </a:lnSpc>
              <a:spcBef>
                <a:spcPct val="20000"/>
              </a:spcBef>
              <a:defRPr/>
            </a:pPr>
            <a:r>
              <a:rPr kumimoji="0" lang="zh-TW" altLang="en-US" sz="1600" b="1" baseline="0" dirty="0">
                <a:solidFill>
                  <a:schemeClr val="accent6">
                    <a:lumMod val="75000"/>
                  </a:schemeClr>
                </a:solidFill>
                <a:effectLst>
                  <a:outerShdw blurRad="38100" dist="38100" dir="2700000" algn="tl">
                    <a:srgbClr val="000000">
                      <a:alpha val="43137"/>
                    </a:srgbClr>
                  </a:outerShdw>
                </a:effectLst>
                <a:latin typeface="Calibri" pitchFamily="34" charset="0"/>
                <a:ea typeface="微軟正黑體" pitchFamily="34" charset="-120"/>
              </a:rPr>
              <a:t>企業資安  </a:t>
            </a:r>
            <a:r>
              <a:rPr kumimoji="0" lang="en-US" altLang="zh-TW" sz="1600" b="1" baseline="0" dirty="0">
                <a:solidFill>
                  <a:schemeClr val="accent6">
                    <a:lumMod val="75000"/>
                  </a:schemeClr>
                </a:solidFill>
                <a:effectLst>
                  <a:outerShdw blurRad="38100" dist="38100" dir="2700000" algn="tl">
                    <a:srgbClr val="000000">
                      <a:alpha val="43137"/>
                    </a:srgbClr>
                  </a:outerShdw>
                </a:effectLst>
                <a:latin typeface="Calibri" pitchFamily="34" charset="0"/>
                <a:ea typeface="微軟正黑體" pitchFamily="34" charset="-120"/>
              </a:rPr>
              <a:t>,</a:t>
            </a:r>
            <a:r>
              <a:rPr kumimoji="0" lang="zh-TW" altLang="en-US" sz="1600" b="1" baseline="0" dirty="0">
                <a:solidFill>
                  <a:schemeClr val="accent6">
                    <a:lumMod val="75000"/>
                  </a:schemeClr>
                </a:solidFill>
                <a:effectLst>
                  <a:outerShdw blurRad="38100" dist="38100" dir="2700000" algn="tl">
                    <a:srgbClr val="000000">
                      <a:alpha val="43137"/>
                    </a:srgbClr>
                  </a:outerShdw>
                </a:effectLst>
                <a:latin typeface="Calibri" pitchFamily="34" charset="0"/>
                <a:ea typeface="微軟正黑體" pitchFamily="34" charset="-120"/>
              </a:rPr>
              <a:t>桓基把關</a:t>
            </a:r>
            <a:endParaRPr kumimoji="0" lang="en-US" altLang="zh-TW" sz="1600" b="1" i="1" baseline="0" dirty="0">
              <a:solidFill>
                <a:schemeClr val="accent6">
                  <a:lumMod val="75000"/>
                </a:schemeClr>
              </a:solidFill>
              <a:effectLst>
                <a:outerShdw blurRad="38100" dist="38100" dir="2700000" algn="tl">
                  <a:srgbClr val="000000">
                    <a:alpha val="43137"/>
                  </a:srgbClr>
                </a:outerShdw>
              </a:effectLst>
              <a:latin typeface="Calibri" pitchFamily="34" charset="0"/>
              <a:ea typeface="微軟正黑體" pitchFamily="34" charset="-120"/>
            </a:endParaRPr>
          </a:p>
          <a:p>
            <a:pPr marL="342900" indent="-342900" eaLnBrk="0" hangingPunct="0">
              <a:lnSpc>
                <a:spcPct val="80000"/>
              </a:lnSpc>
              <a:spcBef>
                <a:spcPct val="20000"/>
              </a:spcBef>
              <a:buFont typeface="Arial" pitchFamily="34" charset="0"/>
              <a:buNone/>
              <a:defRPr/>
            </a:pPr>
            <a:r>
              <a:rPr kumimoji="0" lang="en-US" altLang="zh-TW" sz="1600" b="1" i="1" baseline="0" dirty="0">
                <a:solidFill>
                  <a:schemeClr val="accent6">
                    <a:lumMod val="75000"/>
                  </a:schemeClr>
                </a:solidFill>
                <a:effectLst>
                  <a:outerShdw blurRad="38100" dist="38100" dir="2700000" algn="tl">
                    <a:srgbClr val="000000">
                      <a:alpha val="43137"/>
                    </a:srgbClr>
                  </a:outerShdw>
                </a:effectLst>
                <a:latin typeface="Calibri" pitchFamily="34" charset="0"/>
                <a:ea typeface="微軟正黑體" pitchFamily="34" charset="-120"/>
              </a:rPr>
              <a:t>Your Security , Our Mission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個資</a:t>
            </a:r>
            <a:r>
              <a:rPr lang="zh-TW" altLang="en-US" dirty="0" smtClean="0"/>
              <a:t>法第</a:t>
            </a:r>
            <a:r>
              <a:rPr lang="en-US" altLang="zh-TW" dirty="0" smtClean="0"/>
              <a:t>5</a:t>
            </a:r>
            <a:r>
              <a:rPr lang="zh-TW" altLang="en-US" dirty="0" smtClean="0"/>
              <a:t>條</a:t>
            </a:r>
            <a:endParaRPr lang="zh-TW" altLang="en-US" dirty="0"/>
          </a:p>
        </p:txBody>
      </p:sp>
      <p:sp>
        <p:nvSpPr>
          <p:cNvPr id="3" name="內容版面配置區 2"/>
          <p:cNvSpPr>
            <a:spLocks noGrp="1"/>
          </p:cNvSpPr>
          <p:nvPr>
            <p:ph idx="1"/>
          </p:nvPr>
        </p:nvSpPr>
        <p:spPr/>
        <p:txBody>
          <a:bodyPr/>
          <a:lstStyle/>
          <a:p>
            <a:r>
              <a:rPr lang="zh-TW" altLang="en-US" dirty="0" smtClean="0"/>
              <a:t>個人資料之蒐集、處理或</a:t>
            </a:r>
            <a:r>
              <a:rPr lang="zh-TW" altLang="en-US" dirty="0" smtClean="0"/>
              <a:t>利用應</a:t>
            </a:r>
            <a:r>
              <a:rPr lang="zh-TW" altLang="en-US" dirty="0" smtClean="0"/>
              <a:t>尊重當事人之權益，依誠實及</a:t>
            </a:r>
            <a:r>
              <a:rPr lang="zh-TW" altLang="en-US" dirty="0" smtClean="0"/>
              <a:t>信用</a:t>
            </a:r>
            <a:r>
              <a:rPr lang="zh-TW" altLang="en-US" dirty="0" smtClean="0"/>
              <a:t>方法為之，不得逾越特定目的之</a:t>
            </a:r>
            <a:r>
              <a:rPr lang="zh-TW" altLang="en-US" dirty="0" smtClean="0"/>
              <a:t>必要</a:t>
            </a:r>
            <a:r>
              <a:rPr lang="zh-TW" altLang="en-US" dirty="0" smtClean="0"/>
              <a:t>範圍，並應與蒐集之目的具有</a:t>
            </a:r>
            <a:r>
              <a:rPr lang="zh-TW" altLang="en-US" dirty="0" smtClean="0"/>
              <a:t>正當合理</a:t>
            </a:r>
            <a:r>
              <a:rPr lang="zh-TW" altLang="en-US" dirty="0" smtClean="0"/>
              <a:t>之關聯</a:t>
            </a:r>
            <a:r>
              <a:rPr lang="zh-TW" altLang="en-US" dirty="0" smtClean="0"/>
              <a:t>。</a:t>
            </a:r>
            <a:endParaRPr lang="en-US" altLang="zh-TW" dirty="0" smtClean="0"/>
          </a:p>
          <a:p>
            <a:r>
              <a:rPr lang="zh-TW" altLang="en-US" dirty="0" smtClean="0">
                <a:solidFill>
                  <a:srgbClr val="0070C0"/>
                </a:solidFill>
              </a:rPr>
              <a:t>教育部</a:t>
            </a:r>
            <a:r>
              <a:rPr lang="en-US" altLang="zh-TW" dirty="0" smtClean="0">
                <a:solidFill>
                  <a:srgbClr val="0070C0"/>
                </a:solidFill>
              </a:rPr>
              <a:t>:</a:t>
            </a:r>
            <a:r>
              <a:rPr lang="zh-TW" altLang="en-US" dirty="0" smtClean="0">
                <a:solidFill>
                  <a:srgbClr val="0070C0"/>
                </a:solidFill>
              </a:rPr>
              <a:t> </a:t>
            </a:r>
          </a:p>
          <a:p>
            <a:pPr>
              <a:buNone/>
            </a:pPr>
            <a:r>
              <a:rPr lang="en-US" altLang="zh-TW" dirty="0" smtClean="0">
                <a:solidFill>
                  <a:srgbClr val="0070C0"/>
                </a:solidFill>
              </a:rPr>
              <a:t>1.</a:t>
            </a:r>
            <a:r>
              <a:rPr lang="zh-TW" altLang="en-US" dirty="0" smtClean="0">
                <a:solidFill>
                  <a:srgbClr val="0070C0"/>
                </a:solidFill>
              </a:rPr>
              <a:t>限制</a:t>
            </a:r>
            <a:r>
              <a:rPr lang="zh-TW" altLang="en-US" dirty="0" smtClean="0">
                <a:solidFill>
                  <a:srgbClr val="0070C0"/>
                </a:solidFill>
              </a:rPr>
              <a:t>蒐集原則：經當事人同意或於具有其他法律所允許之事由時，以合法、公正手段於適當場所蒐集。</a:t>
            </a:r>
          </a:p>
          <a:p>
            <a:pPr>
              <a:buNone/>
            </a:pPr>
            <a:r>
              <a:rPr lang="en-US" altLang="zh-TW" dirty="0" smtClean="0">
                <a:solidFill>
                  <a:srgbClr val="0070C0"/>
                </a:solidFill>
              </a:rPr>
              <a:t>2.</a:t>
            </a:r>
            <a:r>
              <a:rPr lang="zh-TW" altLang="en-US" dirty="0" smtClean="0">
                <a:solidFill>
                  <a:srgbClr val="0070C0"/>
                </a:solidFill>
              </a:rPr>
              <a:t>目的</a:t>
            </a:r>
            <a:r>
              <a:rPr lang="zh-TW" altLang="en-US" dirty="0" smtClean="0">
                <a:solidFill>
                  <a:srgbClr val="0070C0"/>
                </a:solidFill>
              </a:rPr>
              <a:t>明確化原則：應於蒐集個人資料之當時即向當事人明確闡述蒐集的目的，或依法令另為告知；爾後亦須於當初蒐集的目的範圍內使用，不得他用。</a:t>
            </a:r>
            <a:endParaRPr lang="en-US" altLang="zh-TW" dirty="0" smtClean="0">
              <a:solidFill>
                <a:srgbClr val="0070C0"/>
              </a:solidFill>
            </a:endParaRPr>
          </a:p>
          <a:p>
            <a:pPr>
              <a:buNone/>
            </a:pPr>
            <a:endParaRPr lang="zh-TW" altLang="en-US"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10</a:t>
            </a:fld>
            <a:endParaRPr lang="en-US" altLang="zh-TW"/>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個資之例外</a:t>
            </a:r>
            <a:endParaRPr lang="zh-TW" altLang="en-US" dirty="0"/>
          </a:p>
        </p:txBody>
      </p:sp>
      <p:sp>
        <p:nvSpPr>
          <p:cNvPr id="3" name="內容版面配置區 2"/>
          <p:cNvSpPr>
            <a:spLocks noGrp="1"/>
          </p:cNvSpPr>
          <p:nvPr>
            <p:ph idx="1"/>
          </p:nvPr>
        </p:nvSpPr>
        <p:spPr/>
        <p:txBody>
          <a:bodyPr/>
          <a:lstStyle/>
          <a:p>
            <a:r>
              <a:rPr lang="zh-TW" altLang="en-US" dirty="0" smtClean="0"/>
              <a:t>個資法第 </a:t>
            </a:r>
            <a:r>
              <a:rPr lang="en-US" altLang="zh-TW" dirty="0" smtClean="0"/>
              <a:t>51 </a:t>
            </a:r>
            <a:r>
              <a:rPr lang="zh-TW" altLang="en-US" dirty="0" smtClean="0"/>
              <a:t>條 </a:t>
            </a:r>
            <a:endParaRPr lang="en-US" altLang="zh-TW" dirty="0" smtClean="0"/>
          </a:p>
          <a:p>
            <a:pPr lvl="1"/>
            <a:r>
              <a:rPr lang="zh-TW" altLang="en-US" dirty="0" smtClean="0"/>
              <a:t>有下列情形之一者，不適用本法規定： </a:t>
            </a:r>
            <a:endParaRPr lang="en-US" altLang="zh-TW" dirty="0" smtClean="0"/>
          </a:p>
          <a:p>
            <a:pPr marL="1371600" lvl="2" indent="-457200">
              <a:buFont typeface="+mj-ea"/>
              <a:buAutoNum type="ea1ChtPeriod"/>
            </a:pPr>
            <a:r>
              <a:rPr lang="zh-TW" altLang="en-US" dirty="0" smtClean="0"/>
              <a:t>自然人為單純個人或家庭活動之目的，而蒐集、處理或利用個人資料 。</a:t>
            </a:r>
            <a:r>
              <a:rPr lang="en-US" altLang="zh-TW" dirty="0" err="1" smtClean="0"/>
              <a:t>EX:Facebook</a:t>
            </a:r>
            <a:endParaRPr lang="en-US" altLang="zh-TW" dirty="0" smtClean="0"/>
          </a:p>
          <a:p>
            <a:pPr marL="1371600" lvl="2" indent="-457200">
              <a:buFont typeface="+mj-ea"/>
              <a:buAutoNum type="ea1ChtPeriod"/>
            </a:pPr>
            <a:r>
              <a:rPr lang="zh-TW" altLang="en-US" dirty="0" smtClean="0"/>
              <a:t>於公開場所或公開活動中所蒐集、處理或利用之未與其他個人資料結合之影音資料。 公務機關及非公務機關，在中華民國領域外對中華民國人民個人資料蒐集 、處理或利用者，亦適用本法。 </a:t>
            </a:r>
            <a:endParaRPr lang="en-US" altLang="zh-TW" dirty="0" smtClean="0"/>
          </a:p>
          <a:p>
            <a:pPr marL="1371600" lvl="2" indent="-457200">
              <a:buNone/>
            </a:pPr>
            <a:r>
              <a:rPr lang="zh-TW" altLang="en-US" dirty="0" smtClean="0"/>
              <a:t>      </a:t>
            </a:r>
            <a:r>
              <a:rPr lang="en-US" altLang="zh-TW" dirty="0" smtClean="0"/>
              <a:t>EX:</a:t>
            </a:r>
            <a:r>
              <a:rPr lang="zh-TW" altLang="en-US" dirty="0" smtClean="0"/>
              <a:t> </a:t>
            </a:r>
            <a:r>
              <a:rPr lang="en-US" altLang="zh-TW" dirty="0" smtClean="0"/>
              <a:t>Google car,</a:t>
            </a:r>
            <a:r>
              <a:rPr lang="zh-TW" altLang="en-US" dirty="0" smtClean="0"/>
              <a:t>路口監視器</a:t>
            </a:r>
          </a:p>
          <a:p>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11</a:t>
            </a:fld>
            <a:endParaRPr lang="zh-TW" alt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特種個資</a:t>
            </a:r>
            <a:endParaRPr lang="zh-TW" altLang="en-US" dirty="0"/>
          </a:p>
        </p:txBody>
      </p:sp>
      <p:sp>
        <p:nvSpPr>
          <p:cNvPr id="3" name="內容版面配置區 2"/>
          <p:cNvSpPr>
            <a:spLocks noGrp="1"/>
          </p:cNvSpPr>
          <p:nvPr>
            <p:ph idx="1"/>
          </p:nvPr>
        </p:nvSpPr>
        <p:spPr/>
        <p:txBody>
          <a:bodyPr>
            <a:normAutofit fontScale="85000" lnSpcReduction="20000"/>
          </a:bodyPr>
          <a:lstStyle/>
          <a:p>
            <a:r>
              <a:rPr lang="zh-TW" altLang="en-US" dirty="0" smtClean="0"/>
              <a:t>個資法第 </a:t>
            </a:r>
            <a:r>
              <a:rPr lang="en-US" altLang="zh-TW" dirty="0" smtClean="0"/>
              <a:t>6 </a:t>
            </a:r>
            <a:r>
              <a:rPr lang="zh-TW" altLang="en-US" dirty="0" smtClean="0"/>
              <a:t>條 </a:t>
            </a:r>
            <a:endParaRPr lang="en-US" altLang="zh-TW" dirty="0" smtClean="0"/>
          </a:p>
          <a:p>
            <a:pPr lvl="1"/>
            <a:r>
              <a:rPr lang="zh-TW" altLang="en-US" dirty="0" smtClean="0"/>
              <a:t>有關醫療、基因、性生活、健康檢查及犯罪前科之個人資料，</a:t>
            </a:r>
            <a:r>
              <a:rPr lang="zh-TW" altLang="en-US" b="1" dirty="0" smtClean="0"/>
              <a:t>不得</a:t>
            </a:r>
            <a:r>
              <a:rPr lang="zh-TW" altLang="en-US" dirty="0" smtClean="0"/>
              <a:t>蒐集、 處理或利用。</a:t>
            </a:r>
            <a:endParaRPr lang="en-US" altLang="zh-TW" dirty="0" smtClean="0"/>
          </a:p>
          <a:p>
            <a:pPr lvl="2"/>
            <a:r>
              <a:rPr lang="zh-TW" altLang="en-US" i="1" dirty="0" smtClean="0">
                <a:solidFill>
                  <a:srgbClr val="0000CC"/>
                </a:solidFill>
              </a:rPr>
              <a:t>爭議一：縱經當事人書面同意亦不得蒐集、 處理或利用。</a:t>
            </a:r>
            <a:endParaRPr lang="en-US" altLang="zh-TW" i="1" dirty="0" smtClean="0">
              <a:solidFill>
                <a:srgbClr val="0000CC"/>
              </a:solidFill>
            </a:endParaRPr>
          </a:p>
          <a:p>
            <a:pPr lvl="2"/>
            <a:r>
              <a:rPr lang="zh-TW" altLang="en-US" i="1" dirty="0" smtClean="0">
                <a:solidFill>
                  <a:srgbClr val="0000CC"/>
                </a:solidFill>
              </a:rPr>
              <a:t>修法</a:t>
            </a:r>
            <a:r>
              <a:rPr lang="en-US" altLang="zh-TW" i="1" dirty="0" smtClean="0">
                <a:solidFill>
                  <a:srgbClr val="0000CC"/>
                </a:solidFill>
              </a:rPr>
              <a:t>1:</a:t>
            </a:r>
            <a:r>
              <a:rPr lang="zh-TW" altLang="en-US" dirty="0" smtClean="0">
                <a:solidFill>
                  <a:srgbClr val="0070C0"/>
                </a:solidFill>
              </a:rPr>
              <a:t>行政院針對個資法第</a:t>
            </a:r>
            <a:r>
              <a:rPr lang="en-US" altLang="zh-TW" dirty="0" smtClean="0">
                <a:solidFill>
                  <a:srgbClr val="0070C0"/>
                </a:solidFill>
              </a:rPr>
              <a:t>6</a:t>
            </a:r>
            <a:r>
              <a:rPr lang="zh-TW" altLang="en-US" dirty="0" smtClean="0">
                <a:solidFill>
                  <a:srgbClr val="0070C0"/>
                </a:solidFill>
              </a:rPr>
              <a:t>條限制特種個資的修法，就是要增加可使用特種個資的兩個條件：「當事人同意」與「維護公共利益」。此外，修正草案也一併將「病歷」納入特種個資的範疇。</a:t>
            </a:r>
            <a:r>
              <a:rPr lang="en-US" altLang="zh-TW" dirty="0" smtClean="0">
                <a:solidFill>
                  <a:srgbClr val="0070C0"/>
                </a:solidFill>
              </a:rPr>
              <a:t>(</a:t>
            </a:r>
            <a:r>
              <a:rPr lang="zh-TW" altLang="en-US" dirty="0" smtClean="0">
                <a:solidFill>
                  <a:srgbClr val="0070C0"/>
                </a:solidFill>
              </a:rPr>
              <a:t>可以緩施行</a:t>
            </a:r>
            <a:r>
              <a:rPr lang="en-US" altLang="zh-TW" dirty="0" smtClean="0">
                <a:solidFill>
                  <a:srgbClr val="0070C0"/>
                </a:solidFill>
              </a:rPr>
              <a:t>)</a:t>
            </a:r>
            <a:r>
              <a:rPr lang="zh-TW" altLang="en-US" dirty="0" smtClean="0"/>
              <a:t/>
            </a:r>
            <a:br>
              <a:rPr lang="zh-TW" altLang="en-US" dirty="0" smtClean="0"/>
            </a:br>
            <a:endParaRPr lang="en-US" altLang="zh-TW" i="1" dirty="0" smtClean="0">
              <a:solidFill>
                <a:srgbClr val="0000CC"/>
              </a:solidFill>
            </a:endParaRPr>
          </a:p>
          <a:p>
            <a:pPr lvl="1"/>
            <a:r>
              <a:rPr lang="zh-TW" altLang="en-US" dirty="0" smtClean="0"/>
              <a:t>但有下列情形之一者，不在此限： </a:t>
            </a:r>
            <a:endParaRPr lang="en-US" altLang="zh-TW" dirty="0" smtClean="0"/>
          </a:p>
          <a:p>
            <a:pPr lvl="2">
              <a:buNone/>
            </a:pPr>
            <a:r>
              <a:rPr lang="zh-TW" altLang="en-US" dirty="0" smtClean="0"/>
              <a:t>一、法律明文規定。 </a:t>
            </a:r>
            <a:endParaRPr lang="en-US" altLang="zh-TW" dirty="0" smtClean="0"/>
          </a:p>
          <a:p>
            <a:pPr lvl="2">
              <a:buNone/>
            </a:pPr>
            <a:r>
              <a:rPr lang="zh-TW" altLang="en-US" dirty="0" smtClean="0"/>
              <a:t>二、公務機關執行法定職務或非公務機關履行法定義務所必要，且有適當 安全維護措施。 </a:t>
            </a:r>
            <a:endParaRPr lang="en-US" altLang="zh-TW" dirty="0" smtClean="0"/>
          </a:p>
          <a:p>
            <a:pPr lvl="2">
              <a:buNone/>
            </a:pPr>
            <a:r>
              <a:rPr lang="zh-TW" altLang="en-US" dirty="0" smtClean="0"/>
              <a:t>三、當事人自行公開或其他已合法公開之個人資料。 </a:t>
            </a:r>
            <a:endParaRPr lang="en-US" altLang="zh-TW" dirty="0" smtClean="0"/>
          </a:p>
          <a:p>
            <a:pPr lvl="2">
              <a:buNone/>
            </a:pPr>
            <a:r>
              <a:rPr lang="zh-TW" altLang="en-US" dirty="0" smtClean="0"/>
              <a:t>四、公務機關或學術研究機構基於醫療、衛生或犯罪預防之目的，為統計 或學術研究而有必要，且經一定程序所為蒐集、處理或利用之個人資 料。 </a:t>
            </a:r>
            <a:endParaRPr lang="en-US" altLang="zh-TW" dirty="0" smtClean="0"/>
          </a:p>
          <a:p>
            <a:pPr lvl="1"/>
            <a:r>
              <a:rPr lang="zh-TW" altLang="en-US" dirty="0" smtClean="0"/>
              <a:t>前項第四款個人資料蒐集、處理或利用之範圍、程序及其他應遵行事項之 辦法，由中央目的事業主管機關會同法務部定之。</a:t>
            </a:r>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12</a:t>
            </a:fld>
            <a:endParaRPr lang="zh-TW" alt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smtClean="0"/>
              <a:t>特殊處理或利用</a:t>
            </a:r>
            <a:r>
              <a:rPr lang="en-US" altLang="zh-TW" dirty="0" smtClean="0"/>
              <a:t>1</a:t>
            </a:r>
            <a:br>
              <a:rPr lang="en-US" altLang="zh-TW" dirty="0" smtClean="0"/>
            </a:br>
            <a:r>
              <a:rPr lang="zh-TW" altLang="en-US" dirty="0" smtClean="0"/>
              <a:t>內部傳送 </a:t>
            </a:r>
            <a:r>
              <a:rPr lang="en-US" altLang="zh-TW" dirty="0" smtClean="0"/>
              <a:t>vs. </a:t>
            </a:r>
            <a:r>
              <a:rPr lang="zh-TW" altLang="en-US" dirty="0" smtClean="0"/>
              <a:t>國際傳輸</a:t>
            </a:r>
            <a:endParaRPr lang="zh-TW" altLang="en-US" dirty="0"/>
          </a:p>
        </p:txBody>
      </p:sp>
      <p:sp>
        <p:nvSpPr>
          <p:cNvPr id="3" name="內容版面配置區 2"/>
          <p:cNvSpPr>
            <a:spLocks noGrp="1"/>
          </p:cNvSpPr>
          <p:nvPr>
            <p:ph idx="1"/>
          </p:nvPr>
        </p:nvSpPr>
        <p:spPr>
          <a:xfrm>
            <a:off x="251520" y="1600200"/>
            <a:ext cx="8640960" cy="4853136"/>
          </a:xfrm>
        </p:spPr>
        <p:txBody>
          <a:bodyPr>
            <a:normAutofit fontScale="92500" lnSpcReduction="20000"/>
          </a:bodyPr>
          <a:lstStyle/>
          <a:p>
            <a:r>
              <a:rPr lang="zh-TW" altLang="en-US" dirty="0" smtClean="0"/>
              <a:t>內部傳送</a:t>
            </a:r>
            <a:endParaRPr lang="en-US" altLang="zh-TW" dirty="0" smtClean="0"/>
          </a:p>
          <a:p>
            <a:pPr lvl="1"/>
            <a:r>
              <a:rPr lang="zh-TW" altLang="en-US" dirty="0" smtClean="0"/>
              <a:t>本法第二條第四款所稱內部傳送，係指公務機關或非公務機關本身內部之資料傳送</a:t>
            </a:r>
            <a:r>
              <a:rPr lang="en-US" altLang="zh-TW" dirty="0" smtClean="0"/>
              <a:t>【</a:t>
            </a:r>
            <a:r>
              <a:rPr lang="zh-TW" altLang="en-US" dirty="0" smtClean="0"/>
              <a:t>施行細則第</a:t>
            </a:r>
            <a:r>
              <a:rPr lang="en-US" altLang="zh-TW" dirty="0" smtClean="0"/>
              <a:t>6</a:t>
            </a:r>
            <a:r>
              <a:rPr lang="zh-TW" altLang="en-US" dirty="0" smtClean="0"/>
              <a:t>條</a:t>
            </a:r>
            <a:r>
              <a:rPr lang="en-US" altLang="zh-TW" dirty="0" smtClean="0"/>
              <a:t>】</a:t>
            </a:r>
            <a:r>
              <a:rPr lang="zh-TW" altLang="en-US" dirty="0" smtClean="0"/>
              <a:t>。</a:t>
            </a:r>
          </a:p>
          <a:p>
            <a:pPr lvl="1"/>
            <a:r>
              <a:rPr lang="zh-TW" altLang="en-US" dirty="0" smtClean="0"/>
              <a:t>例如：公務機關內部各單位間之資料傳送，</a:t>
            </a:r>
            <a:r>
              <a:rPr lang="zh-TW" altLang="en-US" b="1" dirty="0" smtClean="0"/>
              <a:t>不包括</a:t>
            </a:r>
            <a:r>
              <a:rPr lang="zh-TW" altLang="en-US" dirty="0" smtClean="0"/>
              <a:t>上級機關傳送個人資料予下級機關，</a:t>
            </a:r>
            <a:r>
              <a:rPr lang="zh-TW" altLang="en-US" b="1" dirty="0" smtClean="0"/>
              <a:t>或者</a:t>
            </a:r>
            <a:r>
              <a:rPr lang="zh-TW" altLang="en-US" dirty="0" smtClean="0"/>
              <a:t>法人或團體或自然人之內部資料傳送。</a:t>
            </a:r>
            <a:endParaRPr lang="en-US" altLang="zh-TW" dirty="0" smtClean="0"/>
          </a:p>
          <a:p>
            <a:pPr lvl="1"/>
            <a:r>
              <a:rPr lang="zh-TW" altLang="en-US" dirty="0" smtClean="0"/>
              <a:t>又內部傳送，包括機關內部跨國（境）之資料傳送。</a:t>
            </a:r>
            <a:endParaRPr lang="en-US" altLang="zh-TW" dirty="0" smtClean="0"/>
          </a:p>
          <a:p>
            <a:r>
              <a:rPr lang="zh-TW" altLang="en-US" dirty="0" smtClean="0"/>
              <a:t>國際傳輸</a:t>
            </a:r>
            <a:endParaRPr lang="en-US" altLang="zh-TW" dirty="0" smtClean="0"/>
          </a:p>
          <a:p>
            <a:pPr lvl="1"/>
            <a:r>
              <a:rPr lang="zh-TW" altLang="en-US" dirty="0" smtClean="0"/>
              <a:t>個資法第 </a:t>
            </a:r>
            <a:r>
              <a:rPr lang="en-US" altLang="zh-TW" dirty="0" smtClean="0"/>
              <a:t>21 </a:t>
            </a:r>
            <a:r>
              <a:rPr lang="zh-TW" altLang="en-US" dirty="0" smtClean="0"/>
              <a:t>條 </a:t>
            </a:r>
            <a:r>
              <a:rPr lang="en-US" altLang="zh-TW" dirty="0" smtClean="0"/>
              <a:t>- </a:t>
            </a:r>
            <a:r>
              <a:rPr lang="zh-TW" altLang="en-US" dirty="0" smtClean="0"/>
              <a:t>非公務機關為國際傳輸個人資料，而有下列情形之一者，中央目的事業主管機關得限制之： </a:t>
            </a:r>
            <a:endParaRPr lang="en-US" altLang="zh-TW" dirty="0" smtClean="0"/>
          </a:p>
          <a:p>
            <a:pPr marL="1371600" lvl="2" indent="-457200">
              <a:buFont typeface="+mj-ea"/>
              <a:buAutoNum type="ea1ChtPeriod"/>
            </a:pPr>
            <a:r>
              <a:rPr lang="zh-TW" altLang="en-US" dirty="0" smtClean="0"/>
              <a:t>涉及國家重大利益。 </a:t>
            </a:r>
            <a:endParaRPr lang="en-US" altLang="zh-TW" dirty="0" smtClean="0"/>
          </a:p>
          <a:p>
            <a:pPr marL="1371600" lvl="2" indent="-457200">
              <a:buFont typeface="+mj-ea"/>
              <a:buAutoNum type="ea1ChtPeriod"/>
            </a:pPr>
            <a:r>
              <a:rPr lang="zh-TW" altLang="en-US" dirty="0" smtClean="0"/>
              <a:t>國際條約或協定有特別規定。 </a:t>
            </a:r>
            <a:endParaRPr lang="en-US" altLang="zh-TW" dirty="0" smtClean="0"/>
          </a:p>
          <a:p>
            <a:pPr marL="1371600" lvl="2" indent="-457200">
              <a:buFont typeface="+mj-ea"/>
              <a:buAutoNum type="ea1ChtPeriod"/>
            </a:pPr>
            <a:r>
              <a:rPr lang="zh-TW" altLang="en-US" dirty="0" smtClean="0"/>
              <a:t>接受國對於個人資料之保護未有完善之法規，致有損當事人權益之虞 。 </a:t>
            </a:r>
            <a:endParaRPr lang="en-US" altLang="zh-TW" dirty="0" smtClean="0"/>
          </a:p>
          <a:p>
            <a:pPr marL="1371600" lvl="2" indent="-457200">
              <a:buFont typeface="+mj-ea"/>
              <a:buAutoNum type="ea1ChtPeriod"/>
            </a:pPr>
            <a:r>
              <a:rPr lang="zh-TW" altLang="en-US" dirty="0" smtClean="0"/>
              <a:t>以迂迴方法向第三國（地區）傳輸個人資料規避本法。 </a:t>
            </a:r>
          </a:p>
          <a:p>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13</a:t>
            </a:fld>
            <a:endParaRPr lang="zh-TW" alt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44624"/>
            <a:ext cx="8229600" cy="1143000"/>
          </a:xfrm>
        </p:spPr>
        <p:txBody>
          <a:bodyPr>
            <a:normAutofit fontScale="90000"/>
          </a:bodyPr>
          <a:lstStyle/>
          <a:p>
            <a:r>
              <a:rPr lang="zh-TW" altLang="en-US" dirty="0" smtClean="0"/>
              <a:t>特殊處理或利用</a:t>
            </a:r>
            <a:r>
              <a:rPr lang="en-US" altLang="zh-TW" dirty="0" smtClean="0"/>
              <a:t>2</a:t>
            </a:r>
            <a:br>
              <a:rPr lang="en-US" altLang="zh-TW" dirty="0" smtClean="0"/>
            </a:br>
            <a:r>
              <a:rPr lang="zh-TW" altLang="en-US" dirty="0" smtClean="0"/>
              <a:t>刪除 </a:t>
            </a:r>
            <a:r>
              <a:rPr lang="en-US" altLang="zh-TW" dirty="0" smtClean="0"/>
              <a:t>vs. </a:t>
            </a:r>
            <a:r>
              <a:rPr lang="zh-TW" altLang="en-US" dirty="0" smtClean="0"/>
              <a:t>軌跡資料</a:t>
            </a:r>
            <a:endParaRPr lang="zh-TW" altLang="en-US" dirty="0"/>
          </a:p>
        </p:txBody>
      </p:sp>
      <p:sp>
        <p:nvSpPr>
          <p:cNvPr id="3" name="內容版面配置區 2"/>
          <p:cNvSpPr>
            <a:spLocks noGrp="1"/>
          </p:cNvSpPr>
          <p:nvPr>
            <p:ph idx="1"/>
          </p:nvPr>
        </p:nvSpPr>
        <p:spPr>
          <a:xfrm>
            <a:off x="179512" y="1340768"/>
            <a:ext cx="8784976" cy="5184576"/>
          </a:xfrm>
        </p:spPr>
        <p:txBody>
          <a:bodyPr>
            <a:normAutofit fontScale="70000" lnSpcReduction="20000"/>
          </a:bodyPr>
          <a:lstStyle/>
          <a:p>
            <a:r>
              <a:rPr lang="zh-TW" altLang="en-US" dirty="0" smtClean="0"/>
              <a:t>個資法第 </a:t>
            </a:r>
            <a:r>
              <a:rPr lang="en-US" altLang="zh-TW" dirty="0" smtClean="0"/>
              <a:t>3 </a:t>
            </a:r>
            <a:r>
              <a:rPr lang="zh-TW" altLang="en-US" dirty="0" smtClean="0"/>
              <a:t>條</a:t>
            </a:r>
            <a:endParaRPr lang="en-US" altLang="zh-TW" dirty="0" smtClean="0"/>
          </a:p>
          <a:p>
            <a:pPr lvl="1"/>
            <a:r>
              <a:rPr lang="zh-TW" altLang="en-US" dirty="0" smtClean="0"/>
              <a:t>當事人就其</a:t>
            </a:r>
            <a:r>
              <a:rPr lang="zh-TW" altLang="en-US" u="sng" dirty="0" smtClean="0"/>
              <a:t>個人資料</a:t>
            </a:r>
            <a:r>
              <a:rPr lang="zh-TW" altLang="en-US" dirty="0" smtClean="0"/>
              <a:t>依本法規定行使之下列權利，</a:t>
            </a:r>
            <a:r>
              <a:rPr lang="zh-TW" altLang="en-US" u="sng" dirty="0" smtClean="0"/>
              <a:t>不得預先拋棄或以特約限制之</a:t>
            </a:r>
            <a:r>
              <a:rPr lang="zh-TW" altLang="en-US" dirty="0" smtClean="0"/>
              <a:t>： </a:t>
            </a:r>
            <a:endParaRPr lang="en-US" altLang="zh-TW" dirty="0" smtClean="0"/>
          </a:p>
          <a:p>
            <a:pPr lvl="2">
              <a:buNone/>
            </a:pPr>
            <a:r>
              <a:rPr lang="zh-TW" altLang="en-US" dirty="0" smtClean="0"/>
              <a:t>一、查詢或請求閱覽。 </a:t>
            </a:r>
            <a:endParaRPr lang="en-US" altLang="zh-TW" dirty="0" smtClean="0"/>
          </a:p>
          <a:p>
            <a:pPr lvl="2">
              <a:buNone/>
            </a:pPr>
            <a:r>
              <a:rPr lang="zh-TW" altLang="en-US" dirty="0" smtClean="0"/>
              <a:t>二、請求製給複製本。 </a:t>
            </a:r>
            <a:endParaRPr lang="en-US" altLang="zh-TW" dirty="0" smtClean="0"/>
          </a:p>
          <a:p>
            <a:pPr lvl="2">
              <a:buNone/>
            </a:pPr>
            <a:r>
              <a:rPr lang="zh-TW" altLang="en-US" dirty="0" smtClean="0"/>
              <a:t>三、請求補充或更正。 </a:t>
            </a:r>
            <a:endParaRPr lang="en-US" altLang="zh-TW" dirty="0" smtClean="0"/>
          </a:p>
          <a:p>
            <a:pPr lvl="2">
              <a:buNone/>
            </a:pPr>
            <a:r>
              <a:rPr lang="zh-TW" altLang="en-US" dirty="0" smtClean="0"/>
              <a:t>四、請求停止蒐集、處理或利用。 </a:t>
            </a:r>
            <a:endParaRPr lang="en-US" altLang="zh-TW" dirty="0" smtClean="0"/>
          </a:p>
          <a:p>
            <a:pPr lvl="2">
              <a:buNone/>
            </a:pPr>
            <a:r>
              <a:rPr lang="zh-TW" altLang="en-US" dirty="0" smtClean="0"/>
              <a:t>五、請求刪除</a:t>
            </a:r>
            <a:r>
              <a:rPr lang="zh-TW" altLang="en-US" dirty="0" smtClean="0"/>
              <a:t>。</a:t>
            </a:r>
            <a:endParaRPr lang="en-US" altLang="zh-TW" dirty="0" smtClean="0"/>
          </a:p>
          <a:p>
            <a:endParaRPr lang="zh-TW" altLang="en-US" dirty="0" smtClean="0"/>
          </a:p>
          <a:p>
            <a:r>
              <a:rPr lang="zh-TW" altLang="en-US" dirty="0" smtClean="0">
                <a:solidFill>
                  <a:srgbClr val="0070C0"/>
                </a:solidFill>
              </a:rPr>
              <a:t> </a:t>
            </a:r>
            <a:r>
              <a:rPr lang="zh-TW" altLang="en-US" dirty="0" smtClean="0">
                <a:solidFill>
                  <a:srgbClr val="0070C0"/>
                </a:solidFill>
              </a:rPr>
              <a:t>教育部</a:t>
            </a:r>
            <a:r>
              <a:rPr lang="en-US" altLang="zh-TW" dirty="0" smtClean="0">
                <a:solidFill>
                  <a:srgbClr val="0070C0"/>
                </a:solidFill>
              </a:rPr>
              <a:t>:</a:t>
            </a:r>
          </a:p>
          <a:p>
            <a:pPr>
              <a:buNone/>
            </a:pPr>
            <a:r>
              <a:rPr lang="zh-TW" altLang="en-US" dirty="0" smtClean="0">
                <a:solidFill>
                  <a:srgbClr val="0070C0"/>
                </a:solidFill>
              </a:rPr>
              <a:t>個人</a:t>
            </a:r>
            <a:r>
              <a:rPr lang="zh-TW" altLang="en-US" dirty="0" smtClean="0">
                <a:solidFill>
                  <a:srgbClr val="0070C0"/>
                </a:solidFill>
              </a:rPr>
              <a:t>參與原則： 當事人權</a:t>
            </a:r>
            <a:r>
              <a:rPr lang="zh-TW" altLang="en-US" dirty="0" smtClean="0">
                <a:solidFill>
                  <a:srgbClr val="0070C0"/>
                </a:solidFill>
              </a:rPr>
              <a:t>益 </a:t>
            </a:r>
            <a:r>
              <a:rPr lang="en-US" altLang="zh-TW" dirty="0" smtClean="0">
                <a:solidFill>
                  <a:srgbClr val="0070C0"/>
                </a:solidFill>
                <a:sym typeface="Wingdings" pitchFamily="2" charset="2"/>
              </a:rPr>
              <a:t> </a:t>
            </a:r>
            <a:r>
              <a:rPr lang="zh-TW" altLang="en-US" dirty="0" smtClean="0">
                <a:solidFill>
                  <a:srgbClr val="0070C0"/>
                </a:solidFill>
              </a:rPr>
              <a:t>請參考指引</a:t>
            </a:r>
            <a:endParaRPr lang="zh-TW" altLang="en-US" dirty="0" smtClean="0">
              <a:solidFill>
                <a:srgbClr val="0070C0"/>
              </a:solidFill>
            </a:endParaRPr>
          </a:p>
          <a:p>
            <a:pPr lvl="2">
              <a:buNone/>
            </a:pPr>
            <a:endParaRPr lang="en-US" altLang="zh-TW" dirty="0" smtClean="0"/>
          </a:p>
          <a:p>
            <a:r>
              <a:rPr lang="zh-TW" altLang="en-US" dirty="0" smtClean="0"/>
              <a:t>施行細則第五條</a:t>
            </a:r>
            <a:endParaRPr lang="en-US" altLang="zh-TW" dirty="0" smtClean="0"/>
          </a:p>
          <a:p>
            <a:pPr lvl="1"/>
            <a:r>
              <a:rPr lang="zh-TW" altLang="en-US" dirty="0" smtClean="0"/>
              <a:t>本法第二條第二款所稱</a:t>
            </a:r>
            <a:r>
              <a:rPr lang="zh-TW" altLang="en-US" b="1" u="sng" dirty="0" smtClean="0"/>
              <a:t>個人資料檔案</a:t>
            </a:r>
            <a:r>
              <a:rPr lang="zh-TW" altLang="en-US" dirty="0" smtClean="0"/>
              <a:t>，包括</a:t>
            </a:r>
            <a:r>
              <a:rPr lang="zh-TW" altLang="en-US" b="1" dirty="0" smtClean="0"/>
              <a:t>備份檔案</a:t>
            </a:r>
            <a:r>
              <a:rPr lang="zh-TW" altLang="en-US" dirty="0" smtClean="0"/>
              <a:t>及</a:t>
            </a:r>
            <a:r>
              <a:rPr lang="zh-TW" altLang="en-US" b="1" dirty="0" smtClean="0"/>
              <a:t>軌跡資料</a:t>
            </a:r>
            <a:r>
              <a:rPr lang="zh-TW" altLang="en-US" dirty="0" smtClean="0"/>
              <a:t>。</a:t>
            </a:r>
            <a:endParaRPr lang="en-US" altLang="zh-TW" dirty="0" smtClean="0"/>
          </a:p>
          <a:p>
            <a:r>
              <a:rPr lang="zh-TW" altLang="en-US" dirty="0" smtClean="0"/>
              <a:t>施行細則第六條</a:t>
            </a:r>
            <a:endParaRPr lang="en-US" altLang="zh-TW" dirty="0" smtClean="0"/>
          </a:p>
          <a:p>
            <a:pPr lvl="1"/>
            <a:r>
              <a:rPr lang="zh-TW" altLang="en-US" dirty="0" smtClean="0"/>
              <a:t>本法第二條第四款所稱刪除，指使已儲存之</a:t>
            </a:r>
            <a:r>
              <a:rPr lang="zh-TW" altLang="en-US" u="sng" dirty="0" smtClean="0"/>
              <a:t>個人資料</a:t>
            </a:r>
            <a:r>
              <a:rPr lang="zh-TW" altLang="en-US" dirty="0" smtClean="0"/>
              <a:t>自</a:t>
            </a:r>
            <a:r>
              <a:rPr lang="zh-TW" altLang="en-US" u="sng" dirty="0" smtClean="0"/>
              <a:t>個人資料檔案</a:t>
            </a:r>
            <a:r>
              <a:rPr lang="zh-TW" altLang="en-US" dirty="0" smtClean="0"/>
              <a:t>中</a:t>
            </a:r>
            <a:r>
              <a:rPr lang="zh-TW" altLang="en-US" b="1" dirty="0" smtClean="0"/>
              <a:t>消失</a:t>
            </a:r>
            <a:r>
              <a:rPr lang="zh-TW" altLang="en-US" dirty="0" smtClean="0"/>
              <a:t>。</a:t>
            </a:r>
            <a:endParaRPr lang="en-US" altLang="zh-TW" dirty="0" smtClean="0"/>
          </a:p>
          <a:p>
            <a:pPr lvl="1"/>
            <a:r>
              <a:rPr lang="zh-TW" altLang="en-US" dirty="0" smtClean="0"/>
              <a:t>前項規定，如為事後查核、比對或證明之需要而留存軌跡資料者，</a:t>
            </a:r>
            <a:r>
              <a:rPr lang="zh-TW" altLang="en-US" b="1" dirty="0" smtClean="0"/>
              <a:t>得不予刪除</a:t>
            </a:r>
            <a:r>
              <a:rPr lang="zh-TW" altLang="en-US" dirty="0" smtClean="0"/>
              <a:t>。</a:t>
            </a:r>
            <a:endParaRPr lang="en-US" altLang="zh-TW" dirty="0" smtClean="0"/>
          </a:p>
          <a:p>
            <a:pPr lvl="2"/>
            <a:r>
              <a:rPr lang="zh-TW" altLang="en-US" dirty="0" smtClean="0"/>
              <a:t>刪除既指使已儲存之個人資料自個人資料檔案中消失，然如使個人資料自個人資料檔案中全部消失，將不利於電腦系統追查過往作業紀錄，為考量資訊安全與數位鑑識等證明作業之需要，乃增列由系統留存之必要軌跡資料，不在刪除之範圍內，爰規定如第二項。</a:t>
            </a:r>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14</a:t>
            </a:fld>
            <a:endParaRPr lang="zh-TW" alt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個資法第</a:t>
            </a:r>
            <a:r>
              <a:rPr lang="en-US" altLang="zh-TW" dirty="0" smtClean="0"/>
              <a:t>11</a:t>
            </a:r>
            <a:r>
              <a:rPr lang="zh-TW" altLang="en-US" dirty="0" smtClean="0"/>
              <a:t>條</a:t>
            </a:r>
            <a:endParaRPr lang="zh-TW" altLang="en-US" dirty="0"/>
          </a:p>
        </p:txBody>
      </p:sp>
      <p:sp>
        <p:nvSpPr>
          <p:cNvPr id="3" name="內容版面配置區 2"/>
          <p:cNvSpPr>
            <a:spLocks noGrp="1"/>
          </p:cNvSpPr>
          <p:nvPr>
            <p:ph idx="1"/>
          </p:nvPr>
        </p:nvSpPr>
        <p:spPr>
          <a:xfrm>
            <a:off x="251520" y="1196752"/>
            <a:ext cx="8435280" cy="4641379"/>
          </a:xfrm>
        </p:spPr>
        <p:txBody>
          <a:bodyPr/>
          <a:lstStyle/>
          <a:p>
            <a:r>
              <a:rPr lang="zh-TW" altLang="en-US" sz="2000" b="0" dirty="0" smtClean="0"/>
              <a:t>公務機關或非公務機關應</a:t>
            </a:r>
            <a:r>
              <a:rPr lang="zh-TW" altLang="en-US" sz="2000" b="0" dirty="0" smtClean="0"/>
              <a:t>維護</a:t>
            </a:r>
            <a:r>
              <a:rPr lang="zh-TW" altLang="en-US" sz="2000" b="0" dirty="0" smtClean="0"/>
              <a:t>個人資料之正確，並應主動或依</a:t>
            </a:r>
            <a:r>
              <a:rPr lang="zh-TW" altLang="en-US" sz="2000" b="0" dirty="0" smtClean="0"/>
              <a:t>當事人</a:t>
            </a:r>
            <a:r>
              <a:rPr lang="zh-TW" altLang="en-US" sz="2000" b="0" dirty="0" smtClean="0"/>
              <a:t>之請求</a:t>
            </a:r>
            <a:r>
              <a:rPr lang="zh-TW" altLang="en-US" sz="2000" b="0" dirty="0" smtClean="0">
                <a:solidFill>
                  <a:srgbClr val="0070C0"/>
                </a:solidFill>
              </a:rPr>
              <a:t>更正或補充之</a:t>
            </a:r>
            <a:r>
              <a:rPr lang="zh-TW" altLang="en-US" sz="2000" b="0" dirty="0" smtClean="0">
                <a:solidFill>
                  <a:srgbClr val="0070C0"/>
                </a:solidFill>
              </a:rPr>
              <a:t>。</a:t>
            </a:r>
            <a:endParaRPr lang="en-US" altLang="zh-TW" sz="2000" b="0" dirty="0" smtClean="0">
              <a:solidFill>
                <a:srgbClr val="0070C0"/>
              </a:solidFill>
            </a:endParaRPr>
          </a:p>
          <a:p>
            <a:r>
              <a:rPr lang="zh-TW" altLang="en-US" sz="2000" b="0" dirty="0" smtClean="0"/>
              <a:t>個人</a:t>
            </a:r>
            <a:r>
              <a:rPr lang="zh-TW" altLang="en-US" sz="2000" b="0" dirty="0" smtClean="0"/>
              <a:t>資料</a:t>
            </a:r>
            <a:r>
              <a:rPr lang="zh-TW" altLang="en-US" sz="2000" b="0" dirty="0" smtClean="0">
                <a:solidFill>
                  <a:srgbClr val="0070C0"/>
                </a:solidFill>
              </a:rPr>
              <a:t>正確性有爭議者</a:t>
            </a:r>
            <a:r>
              <a:rPr lang="zh-TW" altLang="en-US" sz="2000" b="0" dirty="0" smtClean="0"/>
              <a:t>，應</a:t>
            </a:r>
            <a:r>
              <a:rPr lang="zh-TW" altLang="en-US" sz="2000" b="0" dirty="0" smtClean="0"/>
              <a:t>主動</a:t>
            </a:r>
            <a:r>
              <a:rPr lang="zh-TW" altLang="en-US" sz="2000" b="0" dirty="0" smtClean="0"/>
              <a:t>或依當事人之請求停止處理或</a:t>
            </a:r>
            <a:r>
              <a:rPr lang="zh-TW" altLang="en-US" sz="2000" b="0" dirty="0" smtClean="0"/>
              <a:t>利用。</a:t>
            </a:r>
            <a:r>
              <a:rPr lang="zh-TW" altLang="en-US" sz="2000" b="0" dirty="0" smtClean="0"/>
              <a:t>但因執行職務或業務所必須並</a:t>
            </a:r>
            <a:r>
              <a:rPr lang="zh-TW" altLang="en-US" sz="2000" b="0" dirty="0" smtClean="0"/>
              <a:t>註明其</a:t>
            </a:r>
            <a:r>
              <a:rPr lang="zh-TW" altLang="en-US" sz="2000" b="0" dirty="0" smtClean="0"/>
              <a:t>爭議或經當事人書面同意者，</a:t>
            </a:r>
            <a:r>
              <a:rPr lang="zh-TW" altLang="en-US" sz="2000" b="0" dirty="0" smtClean="0"/>
              <a:t>不在此</a:t>
            </a:r>
            <a:r>
              <a:rPr lang="zh-TW" altLang="en-US" sz="2000" b="0" dirty="0" smtClean="0"/>
              <a:t>限。</a:t>
            </a:r>
          </a:p>
          <a:p>
            <a:r>
              <a:rPr lang="zh-TW" altLang="en-US" sz="2000" b="0" dirty="0" smtClean="0"/>
              <a:t>個人資料蒐集之特定目的消失</a:t>
            </a:r>
            <a:r>
              <a:rPr lang="zh-TW" altLang="en-US" sz="2000" b="0" dirty="0" smtClean="0"/>
              <a:t>或</a:t>
            </a:r>
            <a:r>
              <a:rPr lang="zh-TW" altLang="en-US" sz="2000" b="0" dirty="0" smtClean="0">
                <a:solidFill>
                  <a:srgbClr val="0070C0"/>
                </a:solidFill>
              </a:rPr>
              <a:t>期限</a:t>
            </a:r>
            <a:r>
              <a:rPr lang="zh-TW" altLang="en-US" sz="2000" b="0" dirty="0" smtClean="0">
                <a:solidFill>
                  <a:srgbClr val="0070C0"/>
                </a:solidFill>
              </a:rPr>
              <a:t>屆滿時</a:t>
            </a:r>
            <a:r>
              <a:rPr lang="zh-TW" altLang="en-US" sz="2000" b="0" dirty="0" smtClean="0"/>
              <a:t>，應主動或依當事人之</a:t>
            </a:r>
            <a:r>
              <a:rPr lang="zh-TW" altLang="en-US" sz="2000" b="0" dirty="0" smtClean="0"/>
              <a:t>請求</a:t>
            </a:r>
            <a:r>
              <a:rPr lang="zh-TW" altLang="en-US" sz="2000" b="0" dirty="0" smtClean="0"/>
              <a:t>，刪除、停止處理或利用該個人</a:t>
            </a:r>
            <a:r>
              <a:rPr lang="zh-TW" altLang="en-US" sz="2000" b="0" dirty="0" smtClean="0"/>
              <a:t>資料</a:t>
            </a:r>
            <a:r>
              <a:rPr lang="zh-TW" altLang="en-US" sz="2000" b="0" dirty="0" smtClean="0"/>
              <a:t>。但因執行職務或業務所必須或</a:t>
            </a:r>
            <a:r>
              <a:rPr lang="zh-TW" altLang="en-US" sz="2000" b="0" dirty="0" smtClean="0"/>
              <a:t>經當事人</a:t>
            </a:r>
            <a:r>
              <a:rPr lang="zh-TW" altLang="en-US" sz="2000" b="0" dirty="0" smtClean="0"/>
              <a:t>書面同意者，不在此限。</a:t>
            </a:r>
          </a:p>
          <a:p>
            <a:r>
              <a:rPr lang="zh-TW" altLang="en-US" sz="2000" b="0" dirty="0" smtClean="0"/>
              <a:t>違反本法規定蒐集、處理或</a:t>
            </a:r>
            <a:r>
              <a:rPr lang="zh-TW" altLang="en-US" sz="2000" b="0" dirty="0" smtClean="0"/>
              <a:t>利用個人</a:t>
            </a:r>
            <a:r>
              <a:rPr lang="zh-TW" altLang="en-US" sz="2000" b="0" dirty="0" smtClean="0"/>
              <a:t>資料者，應主動或依當事人之</a:t>
            </a:r>
            <a:r>
              <a:rPr lang="zh-TW" altLang="en-US" sz="2000" b="0" dirty="0" smtClean="0"/>
              <a:t>請求</a:t>
            </a:r>
            <a:r>
              <a:rPr lang="zh-TW" altLang="en-US" sz="2000" b="0" dirty="0" smtClean="0"/>
              <a:t>，刪除、停止蒐集、處理或利用</a:t>
            </a:r>
            <a:r>
              <a:rPr lang="zh-TW" altLang="en-US" sz="2000" b="0" dirty="0" smtClean="0"/>
              <a:t>該個人</a:t>
            </a:r>
            <a:r>
              <a:rPr lang="zh-TW" altLang="en-US" sz="2000" b="0" dirty="0" smtClean="0"/>
              <a:t>資料</a:t>
            </a:r>
            <a:r>
              <a:rPr lang="zh-TW" altLang="en-US" sz="2000" b="0" dirty="0" smtClean="0"/>
              <a:t>。</a:t>
            </a:r>
            <a:endParaRPr lang="en-US" altLang="zh-TW" sz="2000" b="0" dirty="0" smtClean="0"/>
          </a:p>
          <a:p>
            <a:r>
              <a:rPr lang="zh-TW" altLang="en-US" sz="2000" b="0" dirty="0" smtClean="0"/>
              <a:t>因</a:t>
            </a:r>
            <a:r>
              <a:rPr lang="zh-TW" altLang="en-US" sz="2000" b="0" dirty="0" smtClean="0"/>
              <a:t>可歸責於公務機關或非公務</a:t>
            </a:r>
            <a:r>
              <a:rPr lang="zh-TW" altLang="en-US" sz="2000" b="0" dirty="0" smtClean="0"/>
              <a:t>機關</a:t>
            </a:r>
            <a:r>
              <a:rPr lang="zh-TW" altLang="en-US" sz="2000" b="0" dirty="0" smtClean="0"/>
              <a:t>之事由，未為更正或補充之個人</a:t>
            </a:r>
            <a:r>
              <a:rPr lang="zh-TW" altLang="en-US" sz="2000" b="0" dirty="0" smtClean="0"/>
              <a:t>資料</a:t>
            </a:r>
            <a:r>
              <a:rPr lang="zh-TW" altLang="en-US" sz="2000" b="0" dirty="0" smtClean="0"/>
              <a:t>，應於更正或補充後，通知曾提供</a:t>
            </a:r>
            <a:r>
              <a:rPr lang="zh-TW" altLang="en-US" sz="2000" b="0" dirty="0" smtClean="0"/>
              <a:t>利用之</a:t>
            </a:r>
            <a:r>
              <a:rPr lang="zh-TW" altLang="en-US" sz="2000" b="0" dirty="0" smtClean="0"/>
              <a:t>對象</a:t>
            </a:r>
            <a:r>
              <a:rPr lang="zh-TW" altLang="en-US" sz="2000" b="0" dirty="0" smtClean="0"/>
              <a:t>。</a:t>
            </a:r>
            <a:endParaRPr lang="en-US" altLang="zh-TW" sz="2000" b="0" dirty="0" smtClean="0"/>
          </a:p>
          <a:p>
            <a:r>
              <a:rPr lang="zh-TW" altLang="en-US" sz="2000" dirty="0" smtClean="0">
                <a:solidFill>
                  <a:srgbClr val="0070C0"/>
                </a:solidFill>
              </a:rPr>
              <a:t> 教育部</a:t>
            </a:r>
          </a:p>
          <a:p>
            <a:pPr>
              <a:buNone/>
            </a:pPr>
            <a:r>
              <a:rPr lang="zh-TW" altLang="en-US" sz="2000" dirty="0" smtClean="0">
                <a:solidFill>
                  <a:srgbClr val="0070C0"/>
                </a:solidFill>
              </a:rPr>
              <a:t>資料內容原則：符合蒐集個人資料特定目的，並確保資料之正確性、完整性和時效性。</a:t>
            </a:r>
          </a:p>
          <a:p>
            <a:pPr>
              <a:buNone/>
            </a:pPr>
            <a:endParaRPr lang="zh-TW" altLang="en-US" sz="2000" b="0"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15</a:t>
            </a:fld>
            <a:endParaRPr lang="en-US" altLang="zh-TW"/>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title"/>
          </p:nvPr>
        </p:nvSpPr>
        <p:spPr>
          <a:xfrm>
            <a:off x="722312" y="4406900"/>
            <a:ext cx="8026152" cy="1362075"/>
          </a:xfrm>
        </p:spPr>
        <p:txBody>
          <a:bodyPr>
            <a:normAutofit fontScale="90000"/>
          </a:bodyPr>
          <a:lstStyle/>
          <a:p>
            <a:r>
              <a:rPr lang="zh-TW" altLang="en-US" dirty="0" smtClean="0"/>
              <a:t>再判斷是公務機關還是非公務機關，並了解其蒐集、處理、利用三個行為上之異同</a:t>
            </a:r>
          </a:p>
        </p:txBody>
      </p:sp>
      <p:sp>
        <p:nvSpPr>
          <p:cNvPr id="6" name="文字版面配置區 5"/>
          <p:cNvSpPr>
            <a:spLocks noGrp="1"/>
          </p:cNvSpPr>
          <p:nvPr>
            <p:ph type="body" idx="1"/>
          </p:nvPr>
        </p:nvSpPr>
        <p:spPr/>
        <p:txBody>
          <a:bodyPr/>
          <a:lstStyle/>
          <a:p>
            <a:r>
              <a:rPr lang="zh-TW" altLang="en-US" dirty="0" smtClean="0"/>
              <a:t>綜觀個資法</a:t>
            </a:r>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16</a:t>
            </a:fld>
            <a:endParaRPr lang="zh-TW" alt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投影片編號版面配置區 6"/>
          <p:cNvSpPr>
            <a:spLocks noGrp="1"/>
          </p:cNvSpPr>
          <p:nvPr>
            <p:ph type="sldNum" sz="quarter" idx="12"/>
          </p:nvPr>
        </p:nvSpPr>
        <p:spPr/>
        <p:txBody>
          <a:bodyPr/>
          <a:lstStyle/>
          <a:p>
            <a:fld id="{9DA79457-2DB7-4479-8164-4539EB807F43}" type="slidenum">
              <a:rPr lang="zh-TW" altLang="en-US"/>
              <a:pPr/>
              <a:t>17</a:t>
            </a:fld>
            <a:endParaRPr lang="en-US" altLang="zh-TW"/>
          </a:p>
        </p:txBody>
      </p:sp>
      <p:sp>
        <p:nvSpPr>
          <p:cNvPr id="235524" name="Rectangle 4"/>
          <p:cNvSpPr>
            <a:spLocks noGrp="1" noChangeArrowheads="1"/>
          </p:cNvSpPr>
          <p:nvPr>
            <p:ph type="title"/>
          </p:nvPr>
        </p:nvSpPr>
        <p:spPr/>
        <p:txBody>
          <a:bodyPr/>
          <a:lstStyle/>
          <a:p>
            <a:r>
              <a:rPr lang="zh-TW" altLang="en-US" dirty="0" smtClean="0">
                <a:solidFill>
                  <a:schemeClr val="tx1"/>
                </a:solidFill>
              </a:rPr>
              <a:t>教育機構適法性</a:t>
            </a:r>
            <a:endParaRPr lang="en-US" altLang="zh-TW" dirty="0">
              <a:solidFill>
                <a:schemeClr val="tx1"/>
              </a:solidFill>
            </a:endParaRPr>
          </a:p>
        </p:txBody>
      </p:sp>
      <p:sp>
        <p:nvSpPr>
          <p:cNvPr id="235523" name="Rectangle 3"/>
          <p:cNvSpPr>
            <a:spLocks noGrp="1" noChangeArrowheads="1"/>
          </p:cNvSpPr>
          <p:nvPr>
            <p:ph type="body" sz="half" idx="1"/>
          </p:nvPr>
        </p:nvSpPr>
        <p:spPr>
          <a:xfrm>
            <a:off x="468313" y="1125538"/>
            <a:ext cx="8229600" cy="2552700"/>
          </a:xfrm>
        </p:spPr>
        <p:txBody>
          <a:bodyPr/>
          <a:lstStyle/>
          <a:p>
            <a:r>
              <a:rPr lang="zh-TW" altLang="en-US" dirty="0" smtClean="0">
                <a:solidFill>
                  <a:srgbClr val="A50021"/>
                </a:solidFill>
              </a:rPr>
              <a:t>舊法第</a:t>
            </a:r>
            <a:r>
              <a:rPr lang="en-US" altLang="zh-TW" dirty="0" smtClean="0">
                <a:solidFill>
                  <a:srgbClr val="A50021"/>
                </a:solidFill>
              </a:rPr>
              <a:t>3</a:t>
            </a:r>
            <a:r>
              <a:rPr lang="zh-TW" altLang="en-US" dirty="0" smtClean="0">
                <a:solidFill>
                  <a:srgbClr val="A50021"/>
                </a:solidFill>
              </a:rPr>
              <a:t>條</a:t>
            </a:r>
            <a:r>
              <a:rPr lang="en-US" altLang="zh-TW" dirty="0" smtClean="0">
                <a:solidFill>
                  <a:srgbClr val="A50021"/>
                </a:solidFill>
              </a:rPr>
              <a:t>:</a:t>
            </a:r>
            <a:r>
              <a:rPr lang="zh-TW" altLang="en-US" dirty="0" smtClean="0">
                <a:solidFill>
                  <a:srgbClr val="A50021"/>
                </a:solidFill>
              </a:rPr>
              <a:t>學校屬非公務機關</a:t>
            </a:r>
            <a:endParaRPr lang="en-US" altLang="zh-TW" dirty="0" smtClean="0">
              <a:solidFill>
                <a:srgbClr val="A50021"/>
              </a:solidFill>
            </a:endParaRPr>
          </a:p>
          <a:p>
            <a:r>
              <a:rPr lang="zh-TW" altLang="en-US" dirty="0" smtClean="0">
                <a:solidFill>
                  <a:srgbClr val="A50021"/>
                </a:solidFill>
              </a:rPr>
              <a:t>新法</a:t>
            </a:r>
            <a:r>
              <a:rPr lang="en-US" altLang="zh-TW" dirty="0" smtClean="0">
                <a:solidFill>
                  <a:srgbClr val="A50021"/>
                </a:solidFill>
              </a:rPr>
              <a:t>:</a:t>
            </a:r>
            <a:r>
              <a:rPr lang="zh-TW" altLang="en-US" dirty="0" smtClean="0">
                <a:solidFill>
                  <a:srgbClr val="A50021"/>
                </a:solidFill>
              </a:rPr>
              <a:t>教育部公布辦法</a:t>
            </a:r>
            <a:r>
              <a:rPr lang="en-US" altLang="zh-TW" dirty="0" smtClean="0">
                <a:solidFill>
                  <a:srgbClr val="A50021"/>
                </a:solidFill>
              </a:rPr>
              <a:t>:</a:t>
            </a:r>
            <a:r>
              <a:rPr lang="zh-TW" altLang="en-US" dirty="0" smtClean="0">
                <a:solidFill>
                  <a:srgbClr val="A50021"/>
                </a:solidFill>
              </a:rPr>
              <a:t>公立學校都適用</a:t>
            </a:r>
            <a:endParaRPr lang="en-US" altLang="zh-TW" dirty="0" smtClean="0">
              <a:solidFill>
                <a:srgbClr val="A50021"/>
              </a:solidFill>
            </a:endParaRPr>
          </a:p>
          <a:p>
            <a:pPr>
              <a:buNone/>
            </a:pPr>
            <a:r>
              <a:rPr lang="en-US" altLang="zh-TW" dirty="0" smtClean="0">
                <a:solidFill>
                  <a:srgbClr val="A50021"/>
                </a:solidFill>
              </a:rPr>
              <a:t> </a:t>
            </a:r>
            <a:r>
              <a:rPr lang="en-US" altLang="zh-TW" dirty="0" smtClean="0">
                <a:solidFill>
                  <a:srgbClr val="A50021"/>
                </a:solidFill>
              </a:rPr>
              <a:t>                                    </a:t>
            </a:r>
            <a:r>
              <a:rPr lang="zh-TW" altLang="en-US" dirty="0" smtClean="0">
                <a:solidFill>
                  <a:srgbClr val="A50021"/>
                </a:solidFill>
              </a:rPr>
              <a:t> 私立學校傾向於非公務機關</a:t>
            </a:r>
            <a:endParaRPr lang="zh-TW" altLang="en-US" dirty="0">
              <a:solidFill>
                <a:srgbClr val="A50021"/>
              </a:solidFill>
            </a:endParaRPr>
          </a:p>
        </p:txBody>
      </p:sp>
      <p:grpSp>
        <p:nvGrpSpPr>
          <p:cNvPr id="17" name="Organization Chart 2"/>
          <p:cNvGrpSpPr>
            <a:grpSpLocks noChangeAspect="1"/>
          </p:cNvGrpSpPr>
          <p:nvPr/>
        </p:nvGrpSpPr>
        <p:grpSpPr bwMode="auto">
          <a:xfrm>
            <a:off x="395536" y="2708920"/>
            <a:ext cx="8280400" cy="3630811"/>
            <a:chOff x="272" y="2406"/>
            <a:chExt cx="2880" cy="1152"/>
          </a:xfrm>
        </p:grpSpPr>
        <p:cxnSp>
          <p:nvCxnSpPr>
            <p:cNvPr id="1028" name="_s1028"/>
            <p:cNvCxnSpPr>
              <a:cxnSpLocks noChangeShapeType="1"/>
              <a:stCxn id="27" idx="0"/>
              <a:endCxn id="23" idx="2"/>
            </p:cNvCxnSpPr>
            <p:nvPr/>
          </p:nvCxnSpPr>
          <p:spPr bwMode="auto">
            <a:xfrm rot="5400000" flipH="1">
              <a:off x="1395" y="2946"/>
              <a:ext cx="130" cy="504"/>
            </a:xfrm>
            <a:prstGeom prst="bentConnector3">
              <a:avLst>
                <a:gd name="adj1" fmla="val 21491"/>
              </a:avLst>
            </a:prstGeom>
            <a:noFill/>
            <a:ln w="28575">
              <a:solidFill>
                <a:schemeClr val="tx1"/>
              </a:solidFill>
              <a:miter lim="800000"/>
              <a:headEnd/>
              <a:tailEnd/>
            </a:ln>
          </p:spPr>
        </p:cxnSp>
        <p:cxnSp>
          <p:nvCxnSpPr>
            <p:cNvPr id="1029" name="_s1029"/>
            <p:cNvCxnSpPr>
              <a:cxnSpLocks noChangeShapeType="1"/>
              <a:stCxn id="26" idx="0"/>
              <a:endCxn id="24" idx="2"/>
            </p:cNvCxnSpPr>
            <p:nvPr/>
          </p:nvCxnSpPr>
          <p:spPr bwMode="auto">
            <a:xfrm rot="16200000">
              <a:off x="2656" y="3197"/>
              <a:ext cx="130" cy="1"/>
            </a:xfrm>
            <a:prstGeom prst="straightConnector1">
              <a:avLst/>
            </a:prstGeom>
            <a:noFill/>
            <a:ln w="28575">
              <a:solidFill>
                <a:schemeClr val="tx1"/>
              </a:solidFill>
              <a:round/>
              <a:headEnd/>
              <a:tailEnd/>
            </a:ln>
          </p:spPr>
        </p:cxnSp>
        <p:cxnSp>
          <p:nvCxnSpPr>
            <p:cNvPr id="1030" name="_s1030"/>
            <p:cNvCxnSpPr>
              <a:cxnSpLocks noChangeShapeType="1"/>
              <a:stCxn id="25" idx="0"/>
              <a:endCxn id="23" idx="2"/>
            </p:cNvCxnSpPr>
            <p:nvPr/>
          </p:nvCxnSpPr>
          <p:spPr bwMode="auto">
            <a:xfrm rot="16200000">
              <a:off x="891" y="2946"/>
              <a:ext cx="130" cy="504"/>
            </a:xfrm>
            <a:prstGeom prst="bentConnector3">
              <a:avLst>
                <a:gd name="adj1" fmla="val 21491"/>
              </a:avLst>
            </a:prstGeom>
            <a:noFill/>
            <a:ln w="28575">
              <a:solidFill>
                <a:schemeClr val="tx1"/>
              </a:solidFill>
              <a:miter lim="800000"/>
              <a:headEnd/>
              <a:tailEnd/>
            </a:ln>
          </p:spPr>
        </p:cxnSp>
        <p:cxnSp>
          <p:nvCxnSpPr>
            <p:cNvPr id="1031" name="_s1031"/>
            <p:cNvCxnSpPr>
              <a:cxnSpLocks noChangeShapeType="1"/>
              <a:stCxn id="24" idx="0"/>
              <a:endCxn id="22" idx="2"/>
            </p:cNvCxnSpPr>
            <p:nvPr/>
          </p:nvCxnSpPr>
          <p:spPr bwMode="auto">
            <a:xfrm rot="5400000" flipH="1">
              <a:off x="2277" y="2388"/>
              <a:ext cx="130" cy="756"/>
            </a:xfrm>
            <a:prstGeom prst="bentConnector3">
              <a:avLst>
                <a:gd name="adj1" fmla="val 21491"/>
              </a:avLst>
            </a:prstGeom>
            <a:noFill/>
            <a:ln w="28575">
              <a:solidFill>
                <a:schemeClr val="tx1"/>
              </a:solidFill>
              <a:miter lim="800000"/>
              <a:headEnd/>
              <a:tailEnd/>
            </a:ln>
          </p:spPr>
        </p:cxnSp>
        <p:cxnSp>
          <p:nvCxnSpPr>
            <p:cNvPr id="1032" name="_s1032"/>
            <p:cNvCxnSpPr>
              <a:cxnSpLocks noChangeShapeType="1"/>
              <a:stCxn id="23" idx="0"/>
              <a:endCxn id="22" idx="2"/>
            </p:cNvCxnSpPr>
            <p:nvPr/>
          </p:nvCxnSpPr>
          <p:spPr bwMode="auto">
            <a:xfrm rot="16200000">
              <a:off x="1521" y="2388"/>
              <a:ext cx="130" cy="756"/>
            </a:xfrm>
            <a:prstGeom prst="bentConnector3">
              <a:avLst>
                <a:gd name="adj1" fmla="val 21491"/>
              </a:avLst>
            </a:prstGeom>
            <a:noFill/>
            <a:ln w="28575">
              <a:solidFill>
                <a:schemeClr val="tx1"/>
              </a:solidFill>
              <a:miter lim="800000"/>
              <a:headEnd/>
              <a:tailEnd/>
            </a:ln>
          </p:spPr>
        </p:cxnSp>
        <p:sp>
          <p:nvSpPr>
            <p:cNvPr id="22" name="_s1033"/>
            <p:cNvSpPr>
              <a:spLocks noChangeArrowheads="1"/>
            </p:cNvSpPr>
            <p:nvPr/>
          </p:nvSpPr>
          <p:spPr bwMode="auto">
            <a:xfrm>
              <a:off x="1532" y="2406"/>
              <a:ext cx="864" cy="288"/>
            </a:xfrm>
            <a:prstGeom prst="rect">
              <a:avLst/>
            </a:prstGeom>
            <a:solidFill>
              <a:schemeClr val="accent1">
                <a:alpha val="50000"/>
              </a:schemeClr>
            </a:solidFill>
            <a:ln w="57150">
              <a:solidFill>
                <a:schemeClr val="accent1"/>
              </a:solidFill>
              <a:miter lim="800000"/>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100" b="1" i="0" u="none" strike="noStrike" cap="none" normalizeH="0" baseline="0" smtClean="0">
                  <a:ln>
                    <a:noFill/>
                  </a:ln>
                  <a:solidFill>
                    <a:schemeClr val="tx1"/>
                  </a:solidFill>
                  <a:effectLst/>
                  <a:latin typeface="Times New Roman" pitchFamily="18" charset="0"/>
                  <a:ea typeface="標楷體" pitchFamily="65" charset="-120"/>
                </a:rPr>
                <a:t>行為主體</a:t>
              </a:r>
              <a:endParaRPr kumimoji="0" lang="en-US" altLang="zh-TW" sz="1600" b="0" i="0" u="none" strike="noStrike" cap="none" normalizeH="0" baseline="0" smtClean="0">
                <a:ln>
                  <a:noFill/>
                </a:ln>
                <a:solidFill>
                  <a:schemeClr val="tx1"/>
                </a:solidFill>
                <a:effectLst/>
                <a:latin typeface="Times New Roman" pitchFamily="18" charset="0"/>
                <a:ea typeface="標楷體" pitchFamily="65" charset="-120"/>
              </a:endParaRPr>
            </a:p>
          </p:txBody>
        </p:sp>
        <p:sp>
          <p:nvSpPr>
            <p:cNvPr id="23" name="_s1034"/>
            <p:cNvSpPr>
              <a:spLocks noChangeArrowheads="1"/>
            </p:cNvSpPr>
            <p:nvPr/>
          </p:nvSpPr>
          <p:spPr bwMode="auto">
            <a:xfrm>
              <a:off x="776" y="2838"/>
              <a:ext cx="864" cy="288"/>
            </a:xfrm>
            <a:prstGeom prst="rect">
              <a:avLst/>
            </a:prstGeom>
            <a:solidFill>
              <a:schemeClr val="accent2">
                <a:alpha val="50000"/>
              </a:schemeClr>
            </a:solidFill>
            <a:ln w="57150">
              <a:solidFill>
                <a:schemeClr val="accent2"/>
              </a:solidFill>
              <a:miter lim="800000"/>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chemeClr val="tx1"/>
                  </a:solidFill>
                  <a:effectLst/>
                  <a:latin typeface="Times New Roman" pitchFamily="18" charset="0"/>
                  <a:ea typeface="標楷體" pitchFamily="65" charset="-120"/>
                </a:rPr>
                <a:t>公務機關</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TW" sz="1400" b="0" i="0" u="none" strike="noStrike" cap="none" normalizeH="0" baseline="0" dirty="0" smtClean="0">
                <a:ln>
                  <a:noFill/>
                </a:ln>
                <a:solidFill>
                  <a:schemeClr val="tx1"/>
                </a:solidFill>
                <a:effectLst/>
                <a:latin typeface="標楷體" pitchFamily="65" charset="-120"/>
                <a:ea typeface="標楷體" pitchFamily="65" charset="-120"/>
              </a:endParaRPr>
            </a:p>
          </p:txBody>
        </p:sp>
        <p:sp>
          <p:nvSpPr>
            <p:cNvPr id="24" name="_s1035"/>
            <p:cNvSpPr>
              <a:spLocks noChangeArrowheads="1"/>
            </p:cNvSpPr>
            <p:nvPr/>
          </p:nvSpPr>
          <p:spPr bwMode="auto">
            <a:xfrm>
              <a:off x="2288" y="2838"/>
              <a:ext cx="864" cy="288"/>
            </a:xfrm>
            <a:prstGeom prst="rect">
              <a:avLst/>
            </a:prstGeom>
            <a:solidFill>
              <a:schemeClr val="accent2">
                <a:alpha val="50000"/>
              </a:schemeClr>
            </a:solidFill>
            <a:ln w="57150">
              <a:solidFill>
                <a:schemeClr val="accent2"/>
              </a:solidFill>
              <a:miter lim="800000"/>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chemeClr val="tx1"/>
                  </a:solidFill>
                  <a:effectLst/>
                  <a:latin typeface="Times New Roman" pitchFamily="18" charset="0"/>
                  <a:ea typeface="標楷體" pitchFamily="65" charset="-120"/>
                </a:rPr>
                <a:t>非公務機關</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400" b="0" i="0" u="none" strike="noStrike" cap="none" normalizeH="0" baseline="0" smtClean="0">
                  <a:ln>
                    <a:noFill/>
                  </a:ln>
                  <a:solidFill>
                    <a:schemeClr val="tx1"/>
                  </a:solidFill>
                  <a:effectLst/>
                  <a:latin typeface="Times New Roman" pitchFamily="18" charset="0"/>
                  <a:ea typeface="標楷體" pitchFamily="65" charset="-120"/>
                </a:rPr>
                <a:t>(</a:t>
              </a:r>
              <a:r>
                <a:rPr kumimoji="0" lang="zh-TW" altLang="en-US" sz="1400" b="0" i="0" u="none" strike="noStrike" cap="none" normalizeH="0" baseline="0" smtClean="0">
                  <a:ln>
                    <a:noFill/>
                  </a:ln>
                  <a:solidFill>
                    <a:schemeClr val="tx1"/>
                  </a:solidFill>
                  <a:effectLst/>
                  <a:latin typeface="Times New Roman" pitchFamily="18" charset="0"/>
                  <a:ea typeface="標楷體" pitchFamily="65" charset="-120"/>
                </a:rPr>
                <a:t>本法第</a:t>
              </a:r>
              <a:r>
                <a:rPr kumimoji="0" lang="en-US" altLang="zh-TW" sz="1400" b="0" i="0" u="none" strike="noStrike" cap="none" normalizeH="0" baseline="0" smtClean="0">
                  <a:ln>
                    <a:noFill/>
                  </a:ln>
                  <a:solidFill>
                    <a:schemeClr val="tx1"/>
                  </a:solidFill>
                  <a:effectLst/>
                  <a:latin typeface="Times New Roman" pitchFamily="18" charset="0"/>
                  <a:ea typeface="標楷體" pitchFamily="65" charset="-120"/>
                </a:rPr>
                <a:t>2</a:t>
              </a:r>
              <a:r>
                <a:rPr kumimoji="0" lang="zh-TW" altLang="en-US" sz="1400" b="0" i="0" u="none" strike="noStrike" cap="none" normalizeH="0" baseline="0" smtClean="0">
                  <a:ln>
                    <a:noFill/>
                  </a:ln>
                  <a:solidFill>
                    <a:schemeClr val="tx1"/>
                  </a:solidFill>
                  <a:effectLst/>
                  <a:latin typeface="Times New Roman" pitchFamily="18" charset="0"/>
                  <a:ea typeface="標楷體" pitchFamily="65" charset="-120"/>
                </a:rPr>
                <a:t>條第</a:t>
              </a:r>
              <a:r>
                <a:rPr kumimoji="0" lang="en-US" altLang="zh-TW" sz="1400" b="0" i="0" u="none" strike="noStrike" cap="none" normalizeH="0" baseline="0" smtClean="0">
                  <a:ln>
                    <a:noFill/>
                  </a:ln>
                  <a:solidFill>
                    <a:schemeClr val="tx1"/>
                  </a:solidFill>
                  <a:effectLst/>
                  <a:latin typeface="Times New Roman" pitchFamily="18" charset="0"/>
                  <a:ea typeface="標楷體" pitchFamily="65" charset="-120"/>
                </a:rPr>
                <a:t>1</a:t>
              </a:r>
              <a:r>
                <a:rPr kumimoji="0" lang="zh-TW" altLang="en-US" sz="1400" b="0" i="0" u="none" strike="noStrike" cap="none" normalizeH="0" baseline="0" smtClean="0">
                  <a:ln>
                    <a:noFill/>
                  </a:ln>
                  <a:solidFill>
                    <a:schemeClr val="tx1"/>
                  </a:solidFill>
                  <a:effectLst/>
                  <a:latin typeface="Times New Roman" pitchFamily="18" charset="0"/>
                  <a:ea typeface="標楷體" pitchFamily="65" charset="-120"/>
                </a:rPr>
                <a:t>項第</a:t>
              </a:r>
              <a:r>
                <a:rPr kumimoji="0" lang="en-US" altLang="zh-TW" sz="1400" b="0" i="0" u="none" strike="noStrike" cap="none" normalizeH="0" baseline="0" smtClean="0">
                  <a:ln>
                    <a:noFill/>
                  </a:ln>
                  <a:solidFill>
                    <a:schemeClr val="tx1"/>
                  </a:solidFill>
                  <a:effectLst/>
                  <a:latin typeface="Times New Roman" pitchFamily="18" charset="0"/>
                  <a:ea typeface="標楷體" pitchFamily="65" charset="-120"/>
                </a:rPr>
                <a:t>8</a:t>
              </a:r>
              <a:r>
                <a:rPr kumimoji="0" lang="zh-TW" altLang="en-US" sz="1400" b="0" i="0" u="none" strike="noStrike" cap="none" normalizeH="0" baseline="0" smtClean="0">
                  <a:ln>
                    <a:noFill/>
                  </a:ln>
                  <a:solidFill>
                    <a:schemeClr val="tx1"/>
                  </a:solidFill>
                  <a:effectLst/>
                  <a:latin typeface="Times New Roman" pitchFamily="18" charset="0"/>
                  <a:ea typeface="標楷體" pitchFamily="65" charset="-120"/>
                </a:rPr>
                <a:t>款</a:t>
              </a:r>
              <a:r>
                <a:rPr kumimoji="0" lang="en-US" altLang="zh-TW" sz="1400" b="0" i="0" u="none" strike="noStrike" cap="none" normalizeH="0" baseline="0" smtClean="0">
                  <a:ln>
                    <a:noFill/>
                  </a:ln>
                  <a:solidFill>
                    <a:schemeClr val="tx1"/>
                  </a:solidFill>
                  <a:effectLst/>
                  <a:latin typeface="Times New Roman" pitchFamily="18" charset="0"/>
                  <a:ea typeface="標楷體" pitchFamily="65" charset="-120"/>
                </a:rPr>
                <a:t>)</a:t>
              </a:r>
              <a:endParaRPr kumimoji="0" lang="zh-TW" altLang="en-US" sz="1400" b="0" i="0" u="none" strike="noStrike" cap="none" normalizeH="0" baseline="0" smtClean="0">
                <a:ln>
                  <a:noFill/>
                </a:ln>
                <a:solidFill>
                  <a:schemeClr val="tx1"/>
                </a:solidFill>
                <a:effectLst/>
                <a:latin typeface="Times New Roman" pitchFamily="18" charset="0"/>
                <a:ea typeface="標楷體" pitchFamily="65" charset="-120"/>
              </a:endParaRPr>
            </a:p>
          </p:txBody>
        </p:sp>
        <p:sp>
          <p:nvSpPr>
            <p:cNvPr id="25" name="_s1036"/>
            <p:cNvSpPr>
              <a:spLocks noChangeArrowheads="1"/>
            </p:cNvSpPr>
            <p:nvPr/>
          </p:nvSpPr>
          <p:spPr bwMode="auto">
            <a:xfrm>
              <a:off x="272" y="3270"/>
              <a:ext cx="864" cy="288"/>
            </a:xfrm>
            <a:prstGeom prst="rect">
              <a:avLst/>
            </a:prstGeom>
            <a:solidFill>
              <a:schemeClr val="hlink">
                <a:alpha val="50000"/>
              </a:schemeClr>
            </a:solidFill>
            <a:ln w="57150">
              <a:solidFill>
                <a:schemeClr val="hlink"/>
              </a:solidFill>
              <a:miter lim="800000"/>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smtClean="0">
                  <a:ln>
                    <a:noFill/>
                  </a:ln>
                  <a:solidFill>
                    <a:schemeClr val="tx1"/>
                  </a:solidFill>
                  <a:effectLst/>
                  <a:latin typeface="Times New Roman" pitchFamily="18" charset="0"/>
                  <a:ea typeface="標楷體" pitchFamily="65" charset="-120"/>
                </a:rPr>
                <a:t>依法行使公權力之中央</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smtClean="0">
                  <a:ln>
                    <a:noFill/>
                  </a:ln>
                  <a:solidFill>
                    <a:schemeClr val="tx1"/>
                  </a:solidFill>
                  <a:effectLst/>
                  <a:latin typeface="Times New Roman" pitchFamily="18" charset="0"/>
                  <a:ea typeface="標楷體" pitchFamily="65" charset="-120"/>
                </a:rPr>
                <a:t>或地方機關或行政法人</a:t>
              </a:r>
            </a:p>
          </p:txBody>
        </p:sp>
        <p:sp>
          <p:nvSpPr>
            <p:cNvPr id="26" name="_s1037"/>
            <p:cNvSpPr>
              <a:spLocks noChangeArrowheads="1"/>
            </p:cNvSpPr>
            <p:nvPr/>
          </p:nvSpPr>
          <p:spPr bwMode="auto">
            <a:xfrm>
              <a:off x="2288" y="3270"/>
              <a:ext cx="864" cy="288"/>
            </a:xfrm>
            <a:prstGeom prst="rect">
              <a:avLst/>
            </a:prstGeom>
            <a:solidFill>
              <a:schemeClr val="hlink">
                <a:alpha val="50000"/>
              </a:schemeClr>
            </a:solidFill>
            <a:ln w="57150">
              <a:solidFill>
                <a:schemeClr val="hlink"/>
              </a:solidFill>
              <a:miter lim="800000"/>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1800" b="1" i="0" u="none" strike="noStrike" cap="none" normalizeH="0" baseline="0" smtClean="0">
                <a:ln>
                  <a:noFill/>
                </a:ln>
                <a:solidFill>
                  <a:schemeClr val="tx1"/>
                </a:solidFill>
                <a:effectLst/>
                <a:latin typeface="Times New Roman" pitchFamily="18" charset="0"/>
                <a:ea typeface="標楷體" pitchFamily="65" charset="-120"/>
              </a:endParaRPr>
            </a:p>
          </p:txBody>
        </p:sp>
        <p:sp>
          <p:nvSpPr>
            <p:cNvPr id="27" name="_s1038"/>
            <p:cNvSpPr>
              <a:spLocks noChangeArrowheads="1"/>
            </p:cNvSpPr>
            <p:nvPr/>
          </p:nvSpPr>
          <p:spPr bwMode="auto">
            <a:xfrm>
              <a:off x="1280" y="3270"/>
              <a:ext cx="864" cy="288"/>
            </a:xfrm>
            <a:prstGeom prst="rect">
              <a:avLst/>
            </a:prstGeom>
            <a:solidFill>
              <a:schemeClr val="hlink">
                <a:alpha val="50000"/>
              </a:schemeClr>
            </a:solidFill>
            <a:ln w="57150">
              <a:solidFill>
                <a:schemeClr val="hlink"/>
              </a:solidFill>
              <a:miter lim="800000"/>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smtClean="0">
                  <a:ln>
                    <a:noFill/>
                  </a:ln>
                  <a:solidFill>
                    <a:schemeClr val="tx1"/>
                  </a:solidFill>
                  <a:effectLst/>
                  <a:latin typeface="Times New Roman" pitchFamily="18" charset="0"/>
                  <a:ea typeface="標楷體" pitchFamily="65" charset="-120"/>
                </a:rPr>
                <a:t>受委託行使公權力</a:t>
              </a:r>
            </a:p>
          </p:txBody>
        </p:sp>
      </p:grpSp>
      <p:sp>
        <p:nvSpPr>
          <p:cNvPr id="235548" name="Rectangle 28"/>
          <p:cNvSpPr>
            <a:spLocks noChangeArrowheads="1"/>
          </p:cNvSpPr>
          <p:nvPr/>
        </p:nvSpPr>
        <p:spPr bwMode="auto">
          <a:xfrm>
            <a:off x="6300192" y="3933056"/>
            <a:ext cx="2520950" cy="1081087"/>
          </a:xfrm>
          <a:prstGeom prst="rect">
            <a:avLst/>
          </a:prstGeom>
          <a:solidFill>
            <a:srgbClr val="CC99FF"/>
          </a:solidFill>
          <a:ln w="38100">
            <a:solidFill>
              <a:srgbClr val="800080"/>
            </a:solidFill>
            <a:miter lim="800000"/>
            <a:headEnd/>
            <a:tailEnd/>
          </a:ln>
          <a:effectLst/>
        </p:spPr>
        <p:txBody>
          <a:bodyPr wrap="none" anchor="ctr"/>
          <a:lstStyle/>
          <a:p>
            <a:pPr algn="ctr"/>
            <a:r>
              <a:rPr lang="zh-TW" altLang="en-US" b="1" dirty="0">
                <a:latin typeface="標楷體" pitchFamily="65" charset="-120"/>
                <a:ea typeface="標楷體" pitchFamily="65" charset="-120"/>
              </a:rPr>
              <a:t>非公務</a:t>
            </a:r>
            <a:r>
              <a:rPr lang="zh-TW" altLang="en-US" b="1" dirty="0" smtClean="0">
                <a:latin typeface="標楷體" pitchFamily="65" charset="-120"/>
                <a:ea typeface="標楷體" pitchFamily="65" charset="-120"/>
              </a:rPr>
              <a:t>機關</a:t>
            </a:r>
            <a:endParaRPr lang="zh-TW" altLang="en-US" b="1" dirty="0">
              <a:latin typeface="標楷體" pitchFamily="65" charset="-120"/>
              <a:ea typeface="標楷體" pitchFamily="65" charset="-120"/>
            </a:endParaRPr>
          </a:p>
        </p:txBody>
      </p:sp>
      <p:sp>
        <p:nvSpPr>
          <p:cNvPr id="235550" name="Rectangle 30"/>
          <p:cNvSpPr>
            <a:spLocks noChangeArrowheads="1"/>
          </p:cNvSpPr>
          <p:nvPr/>
        </p:nvSpPr>
        <p:spPr bwMode="auto">
          <a:xfrm>
            <a:off x="6227763" y="5300663"/>
            <a:ext cx="2520950" cy="1081087"/>
          </a:xfrm>
          <a:prstGeom prst="rect">
            <a:avLst/>
          </a:prstGeom>
          <a:solidFill>
            <a:srgbClr val="CC99FF"/>
          </a:solidFill>
          <a:ln w="38100">
            <a:solidFill>
              <a:srgbClr val="800080"/>
            </a:solidFill>
            <a:miter lim="800000"/>
            <a:headEnd/>
            <a:tailEnd/>
          </a:ln>
          <a:effectLst/>
        </p:spPr>
        <p:txBody>
          <a:bodyPr wrap="none" anchor="ctr"/>
          <a:lstStyle/>
          <a:p>
            <a:pPr algn="ctr"/>
            <a:r>
              <a:rPr lang="zh-TW" altLang="en-US" b="1" dirty="0">
                <a:latin typeface="標楷體" pitchFamily="65" charset="-120"/>
                <a:ea typeface="標楷體" pitchFamily="65" charset="-120"/>
              </a:rPr>
              <a:t>前款以外之自然人、</a:t>
            </a:r>
          </a:p>
          <a:p>
            <a:pPr algn="ctr"/>
            <a:r>
              <a:rPr lang="zh-TW" altLang="en-US" b="1" dirty="0">
                <a:latin typeface="標楷體" pitchFamily="65" charset="-120"/>
                <a:ea typeface="標楷體" pitchFamily="65" charset="-120"/>
              </a:rPr>
              <a:t>法人或其他團體</a:t>
            </a:r>
            <a:endParaRPr lang="zh-TW" altLang="en-US" dirty="0">
              <a:latin typeface="標楷體" pitchFamily="65" charset="-120"/>
              <a:ea typeface="標楷體" pitchFamily="65" charset="-120"/>
            </a:endParaRPr>
          </a:p>
        </p:txBody>
      </p:sp>
      <p:grpSp>
        <p:nvGrpSpPr>
          <p:cNvPr id="2" name="Group 34"/>
          <p:cNvGrpSpPr>
            <a:grpSpLocks/>
          </p:cNvGrpSpPr>
          <p:nvPr/>
        </p:nvGrpSpPr>
        <p:grpSpPr bwMode="auto">
          <a:xfrm>
            <a:off x="6012160" y="2924944"/>
            <a:ext cx="2881312" cy="2347913"/>
            <a:chOff x="3787" y="1752"/>
            <a:chExt cx="1815" cy="1479"/>
          </a:xfrm>
        </p:grpSpPr>
        <p:sp>
          <p:nvSpPr>
            <p:cNvPr id="235543" name="AutoShape 23"/>
            <p:cNvSpPr>
              <a:spLocks noChangeArrowheads="1"/>
            </p:cNvSpPr>
            <p:nvPr/>
          </p:nvSpPr>
          <p:spPr bwMode="auto">
            <a:xfrm>
              <a:off x="3787" y="2069"/>
              <a:ext cx="1815" cy="1162"/>
            </a:xfrm>
            <a:custGeom>
              <a:avLst/>
              <a:gdLst>
                <a:gd name="G0" fmla="+- 435 0 0"/>
                <a:gd name="G1" fmla="+- 21600 0 435"/>
                <a:gd name="G2" fmla="+- 21600 0 435"/>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5" y="10800"/>
                  </a:moveTo>
                  <a:cubicBezTo>
                    <a:pt x="435" y="16524"/>
                    <a:pt x="5076" y="21165"/>
                    <a:pt x="10800" y="21165"/>
                  </a:cubicBezTo>
                  <a:cubicBezTo>
                    <a:pt x="16524" y="21165"/>
                    <a:pt x="21165" y="16524"/>
                    <a:pt x="21165" y="10800"/>
                  </a:cubicBezTo>
                  <a:cubicBezTo>
                    <a:pt x="21165" y="5076"/>
                    <a:pt x="16524" y="435"/>
                    <a:pt x="10800" y="435"/>
                  </a:cubicBezTo>
                  <a:cubicBezTo>
                    <a:pt x="5076" y="435"/>
                    <a:pt x="435" y="5076"/>
                    <a:pt x="435" y="10800"/>
                  </a:cubicBezTo>
                  <a:close/>
                </a:path>
              </a:pathLst>
            </a:custGeom>
            <a:solidFill>
              <a:srgbClr val="FF0000"/>
            </a:solidFill>
            <a:ln w="9525">
              <a:solidFill>
                <a:srgbClr val="FF0000"/>
              </a:solidFill>
              <a:round/>
              <a:headEnd/>
              <a:tailEnd/>
            </a:ln>
            <a:effectLst/>
          </p:spPr>
          <p:txBody>
            <a:bodyPr wrap="none" anchor="ctr"/>
            <a:lstStyle/>
            <a:p>
              <a:endParaRPr lang="zh-TW" altLang="en-US"/>
            </a:p>
          </p:txBody>
        </p:sp>
        <p:sp>
          <p:nvSpPr>
            <p:cNvPr id="235551" name="Rectangle 31"/>
            <p:cNvSpPr>
              <a:spLocks noChangeArrowheads="1"/>
            </p:cNvSpPr>
            <p:nvPr/>
          </p:nvSpPr>
          <p:spPr bwMode="auto">
            <a:xfrm>
              <a:off x="4649" y="1752"/>
              <a:ext cx="817" cy="408"/>
            </a:xfrm>
            <a:prstGeom prst="rect">
              <a:avLst/>
            </a:prstGeom>
            <a:noFill/>
            <a:ln w="9525">
              <a:noFill/>
              <a:miter lim="800000"/>
              <a:headEnd/>
              <a:tailEnd/>
            </a:ln>
            <a:effectLst/>
          </p:spPr>
          <p:txBody>
            <a:bodyPr wrap="none" anchor="ctr"/>
            <a:lstStyle/>
            <a:p>
              <a:pPr algn="ctr"/>
              <a:r>
                <a:rPr lang="zh-TW" altLang="en-US" b="1">
                  <a:solidFill>
                    <a:srgbClr val="FF0000"/>
                  </a:solidFill>
                  <a:latin typeface="標楷體" pitchFamily="65" charset="-120"/>
                  <a:ea typeface="標楷體" pitchFamily="65" charset="-120"/>
                </a:rPr>
                <a:t>與學校有關</a:t>
              </a:r>
            </a:p>
          </p:txBody>
        </p:sp>
      </p:grpSp>
      <p:grpSp>
        <p:nvGrpSpPr>
          <p:cNvPr id="3" name="Group 36"/>
          <p:cNvGrpSpPr>
            <a:grpSpLocks/>
          </p:cNvGrpSpPr>
          <p:nvPr/>
        </p:nvGrpSpPr>
        <p:grpSpPr bwMode="auto">
          <a:xfrm>
            <a:off x="3131840" y="4510087"/>
            <a:ext cx="2881312" cy="2347913"/>
            <a:chOff x="3787" y="1752"/>
            <a:chExt cx="1815" cy="1479"/>
          </a:xfrm>
        </p:grpSpPr>
        <p:sp>
          <p:nvSpPr>
            <p:cNvPr id="235557" name="AutoShape 37"/>
            <p:cNvSpPr>
              <a:spLocks noChangeArrowheads="1"/>
            </p:cNvSpPr>
            <p:nvPr/>
          </p:nvSpPr>
          <p:spPr bwMode="auto">
            <a:xfrm>
              <a:off x="3787" y="2069"/>
              <a:ext cx="1815" cy="1162"/>
            </a:xfrm>
            <a:custGeom>
              <a:avLst/>
              <a:gdLst>
                <a:gd name="G0" fmla="+- 435 0 0"/>
                <a:gd name="G1" fmla="+- 21600 0 435"/>
                <a:gd name="G2" fmla="+- 21600 0 435"/>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5" y="10800"/>
                  </a:moveTo>
                  <a:cubicBezTo>
                    <a:pt x="435" y="16524"/>
                    <a:pt x="5076" y="21165"/>
                    <a:pt x="10800" y="21165"/>
                  </a:cubicBezTo>
                  <a:cubicBezTo>
                    <a:pt x="16524" y="21165"/>
                    <a:pt x="21165" y="16524"/>
                    <a:pt x="21165" y="10800"/>
                  </a:cubicBezTo>
                  <a:cubicBezTo>
                    <a:pt x="21165" y="5076"/>
                    <a:pt x="16524" y="435"/>
                    <a:pt x="10800" y="435"/>
                  </a:cubicBezTo>
                  <a:cubicBezTo>
                    <a:pt x="5076" y="435"/>
                    <a:pt x="435" y="5076"/>
                    <a:pt x="435" y="10800"/>
                  </a:cubicBezTo>
                  <a:close/>
                </a:path>
              </a:pathLst>
            </a:custGeom>
            <a:solidFill>
              <a:srgbClr val="FF0000"/>
            </a:solidFill>
            <a:ln w="9525">
              <a:solidFill>
                <a:srgbClr val="FF0000"/>
              </a:solidFill>
              <a:round/>
              <a:headEnd/>
              <a:tailEnd/>
            </a:ln>
            <a:effectLst/>
          </p:spPr>
          <p:txBody>
            <a:bodyPr wrap="none" anchor="ctr"/>
            <a:lstStyle/>
            <a:p>
              <a:endParaRPr lang="zh-TW" altLang="en-US"/>
            </a:p>
          </p:txBody>
        </p:sp>
        <p:sp>
          <p:nvSpPr>
            <p:cNvPr id="235558" name="Rectangle 38"/>
            <p:cNvSpPr>
              <a:spLocks noChangeArrowheads="1"/>
            </p:cNvSpPr>
            <p:nvPr/>
          </p:nvSpPr>
          <p:spPr bwMode="auto">
            <a:xfrm>
              <a:off x="4649" y="1752"/>
              <a:ext cx="817" cy="408"/>
            </a:xfrm>
            <a:prstGeom prst="rect">
              <a:avLst/>
            </a:prstGeom>
            <a:noFill/>
            <a:ln w="9525">
              <a:noFill/>
              <a:miter lim="800000"/>
              <a:headEnd/>
              <a:tailEnd/>
            </a:ln>
            <a:effectLst/>
          </p:spPr>
          <p:txBody>
            <a:bodyPr wrap="none" anchor="ctr"/>
            <a:lstStyle/>
            <a:p>
              <a:pPr algn="ctr"/>
              <a:r>
                <a:rPr lang="zh-TW" altLang="en-US" b="1" dirty="0">
                  <a:solidFill>
                    <a:srgbClr val="FF0000"/>
                  </a:solidFill>
                  <a:latin typeface="標楷體" pitchFamily="65" charset="-120"/>
                  <a:ea typeface="標楷體" pitchFamily="65" charset="-120"/>
                </a:rPr>
                <a:t>與學校有關</a:t>
              </a: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t>公務機關</a:t>
            </a:r>
            <a:r>
              <a:rPr lang="en-US" altLang="zh-TW" dirty="0" smtClean="0"/>
              <a:t>1</a:t>
            </a:r>
            <a:endParaRPr lang="zh-TW" altLang="en-US" dirty="0"/>
          </a:p>
        </p:txBody>
      </p:sp>
      <p:sp>
        <p:nvSpPr>
          <p:cNvPr id="3" name="內容版面配置區 2"/>
          <p:cNvSpPr>
            <a:spLocks noGrp="1"/>
          </p:cNvSpPr>
          <p:nvPr>
            <p:ph idx="1"/>
          </p:nvPr>
        </p:nvSpPr>
        <p:spPr>
          <a:xfrm>
            <a:off x="179512" y="1124744"/>
            <a:ext cx="8712968" cy="5256584"/>
          </a:xfrm>
        </p:spPr>
        <p:txBody>
          <a:bodyPr>
            <a:normAutofit fontScale="85000" lnSpcReduction="20000"/>
          </a:bodyPr>
          <a:lstStyle/>
          <a:p>
            <a:r>
              <a:rPr lang="zh-TW" altLang="en-US" dirty="0" smtClean="0"/>
              <a:t>個資法第 </a:t>
            </a:r>
            <a:r>
              <a:rPr lang="en-US" altLang="zh-TW" dirty="0" smtClean="0"/>
              <a:t>15 </a:t>
            </a:r>
            <a:r>
              <a:rPr lang="zh-TW" altLang="en-US" dirty="0" smtClean="0"/>
              <a:t>條</a:t>
            </a:r>
            <a:endParaRPr lang="en-US" altLang="zh-TW" dirty="0" smtClean="0"/>
          </a:p>
          <a:p>
            <a:pPr lvl="1"/>
            <a:r>
              <a:rPr lang="zh-TW" altLang="en-US" dirty="0" smtClean="0"/>
              <a:t>公務機關對個人資料之</a:t>
            </a:r>
            <a:r>
              <a:rPr lang="zh-TW" altLang="en-US" b="1" dirty="0" smtClean="0"/>
              <a:t>蒐集或處理</a:t>
            </a:r>
            <a:r>
              <a:rPr lang="zh-TW" altLang="en-US" dirty="0" smtClean="0"/>
              <a:t>，除第六條第一項（特種個資）所規定資料外，</a:t>
            </a:r>
            <a:r>
              <a:rPr lang="zh-TW" altLang="en-US" u="sng" dirty="0" smtClean="0"/>
              <a:t>應有特定目的</a:t>
            </a:r>
            <a:r>
              <a:rPr lang="zh-TW" altLang="en-US" dirty="0" smtClean="0"/>
              <a:t>，並符合下列情形之一者： </a:t>
            </a:r>
            <a:endParaRPr lang="en-US" altLang="zh-TW" dirty="0" smtClean="0"/>
          </a:p>
          <a:p>
            <a:pPr marL="1371600" lvl="2" indent="-457200">
              <a:buFont typeface="+mj-ea"/>
              <a:buAutoNum type="ea1ChtPeriod"/>
            </a:pPr>
            <a:r>
              <a:rPr lang="zh-TW" altLang="en-US" dirty="0" smtClean="0"/>
              <a:t>執行法定職務必要範圍內。 </a:t>
            </a:r>
            <a:endParaRPr lang="en-US" altLang="zh-TW" dirty="0" smtClean="0"/>
          </a:p>
          <a:p>
            <a:pPr marL="1371600" lvl="2" indent="-457200">
              <a:buFont typeface="+mj-ea"/>
              <a:buAutoNum type="ea1ChtPeriod"/>
            </a:pPr>
            <a:r>
              <a:rPr lang="zh-TW" altLang="en-US" dirty="0" smtClean="0"/>
              <a:t>經當事人書面同意。</a:t>
            </a:r>
            <a:endParaRPr lang="en-US" altLang="zh-TW" dirty="0" smtClean="0"/>
          </a:p>
          <a:p>
            <a:pPr marL="1371600" lvl="2" indent="-457200">
              <a:buFont typeface="+mj-ea"/>
              <a:buAutoNum type="ea1ChtPeriod"/>
            </a:pPr>
            <a:r>
              <a:rPr lang="zh-TW" altLang="en-US" dirty="0" smtClean="0"/>
              <a:t>對當事人權益無侵害。 </a:t>
            </a:r>
            <a:endParaRPr lang="en-US" altLang="zh-TW" dirty="0" smtClean="0"/>
          </a:p>
          <a:p>
            <a:pPr marL="1371600" lvl="2" indent="-457200">
              <a:buNone/>
            </a:pPr>
            <a:endParaRPr lang="en-US" altLang="zh-TW" dirty="0" smtClean="0"/>
          </a:p>
          <a:p>
            <a:r>
              <a:rPr lang="zh-TW" altLang="en-US" dirty="0" smtClean="0"/>
              <a:t>個資法第 </a:t>
            </a:r>
            <a:r>
              <a:rPr lang="en-US" altLang="zh-TW" dirty="0" smtClean="0"/>
              <a:t>16 </a:t>
            </a:r>
            <a:r>
              <a:rPr lang="zh-TW" altLang="en-US" dirty="0" smtClean="0"/>
              <a:t>條 </a:t>
            </a:r>
            <a:endParaRPr lang="en-US" altLang="zh-TW" dirty="0" smtClean="0"/>
          </a:p>
          <a:p>
            <a:pPr lvl="1"/>
            <a:r>
              <a:rPr lang="zh-TW" altLang="en-US" dirty="0" smtClean="0"/>
              <a:t>公務機關對個人資料之</a:t>
            </a:r>
            <a:r>
              <a:rPr lang="zh-TW" altLang="en-US" b="1" dirty="0" smtClean="0"/>
              <a:t>利用</a:t>
            </a:r>
            <a:r>
              <a:rPr lang="zh-TW" altLang="en-US" dirty="0" smtClean="0"/>
              <a:t>，除第六條第一項（特種個資）所規定資料外，應於執行法定職務必要範圍內為之，並與蒐集之特定目的相符</a:t>
            </a:r>
            <a:endParaRPr lang="en-US" altLang="zh-TW" dirty="0" smtClean="0"/>
          </a:p>
          <a:p>
            <a:pPr lvl="1"/>
            <a:r>
              <a:rPr lang="zh-TW" altLang="en-US" dirty="0" smtClean="0"/>
              <a:t>但有下列情形之一者 ，得為特定目的外之利用： </a:t>
            </a:r>
            <a:endParaRPr lang="en-US" altLang="zh-TW" dirty="0" smtClean="0"/>
          </a:p>
          <a:p>
            <a:pPr marL="1371600" lvl="2" indent="-457200">
              <a:buFont typeface="+mj-ea"/>
              <a:buAutoNum type="ea1ChtPeriod"/>
            </a:pPr>
            <a:r>
              <a:rPr lang="zh-TW" altLang="en-US" dirty="0" smtClean="0"/>
              <a:t>法律明文規定。 </a:t>
            </a:r>
            <a:endParaRPr lang="en-US" altLang="zh-TW" dirty="0" smtClean="0"/>
          </a:p>
          <a:p>
            <a:pPr marL="1371600" lvl="2" indent="-457200">
              <a:buFont typeface="+mj-ea"/>
              <a:buAutoNum type="ea1ChtPeriod"/>
            </a:pPr>
            <a:r>
              <a:rPr lang="zh-TW" altLang="en-US" dirty="0" smtClean="0"/>
              <a:t>為維護國家安全或增進公共利益。 </a:t>
            </a:r>
            <a:endParaRPr lang="en-US" altLang="zh-TW" dirty="0" smtClean="0"/>
          </a:p>
          <a:p>
            <a:pPr marL="1371600" lvl="2" indent="-457200">
              <a:buFont typeface="+mj-ea"/>
              <a:buAutoNum type="ea1ChtPeriod"/>
            </a:pPr>
            <a:r>
              <a:rPr lang="zh-TW" altLang="en-US" dirty="0" smtClean="0"/>
              <a:t>為免除當事人之生命、身體、自由或財產上之危險。 </a:t>
            </a:r>
            <a:endParaRPr lang="en-US" altLang="zh-TW" dirty="0" smtClean="0"/>
          </a:p>
          <a:p>
            <a:pPr marL="1371600" lvl="2" indent="-457200">
              <a:buFont typeface="+mj-ea"/>
              <a:buAutoNum type="ea1ChtPeriod"/>
            </a:pPr>
            <a:r>
              <a:rPr lang="zh-TW" altLang="en-US" dirty="0" smtClean="0"/>
              <a:t>為防止他人權益之重大危害。 </a:t>
            </a:r>
            <a:endParaRPr lang="en-US" altLang="zh-TW" dirty="0" smtClean="0"/>
          </a:p>
          <a:p>
            <a:pPr marL="1371600" lvl="2" indent="-457200">
              <a:buFont typeface="+mj-ea"/>
              <a:buAutoNum type="ea1ChtPeriod"/>
            </a:pPr>
            <a:r>
              <a:rPr lang="zh-TW" altLang="en-US" dirty="0" smtClean="0"/>
              <a:t>公務機關或學術研究機構基於公共利益為統計或學術研究而有必要， 且資料經過提供者處理後或蒐集者依其揭露方式無從識別特定之當事 人。 </a:t>
            </a:r>
            <a:endParaRPr lang="en-US" altLang="zh-TW" dirty="0" smtClean="0"/>
          </a:p>
          <a:p>
            <a:pPr marL="1371600" lvl="2" indent="-457200">
              <a:buFont typeface="+mj-ea"/>
              <a:buAutoNum type="ea1ChtPeriod"/>
            </a:pPr>
            <a:r>
              <a:rPr lang="zh-TW" altLang="en-US" dirty="0" smtClean="0"/>
              <a:t>有利於當事人權益。 </a:t>
            </a:r>
            <a:endParaRPr lang="en-US" altLang="zh-TW" dirty="0" smtClean="0"/>
          </a:p>
          <a:p>
            <a:pPr marL="1371600" lvl="2" indent="-457200">
              <a:buFont typeface="+mj-ea"/>
              <a:buAutoNum type="ea1ChtPeriod"/>
            </a:pPr>
            <a:r>
              <a:rPr lang="zh-TW" altLang="en-US" dirty="0" smtClean="0"/>
              <a:t>經當事人書面同意。 </a:t>
            </a:r>
            <a:endParaRPr lang="en-US" altLang="zh-TW" dirty="0" smtClean="0"/>
          </a:p>
          <a:p>
            <a:endParaRPr lang="zh-TW" altLang="en-US" b="1"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18</a:t>
            </a:fld>
            <a:endParaRPr lang="zh-TW" alt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公務機關</a:t>
            </a:r>
            <a:r>
              <a:rPr lang="en-US" altLang="zh-TW" dirty="0" smtClean="0"/>
              <a:t>2</a:t>
            </a:r>
            <a:endParaRPr lang="zh-TW" altLang="en-US" dirty="0"/>
          </a:p>
        </p:txBody>
      </p:sp>
      <p:sp>
        <p:nvSpPr>
          <p:cNvPr id="3" name="內容版面配置區 2"/>
          <p:cNvSpPr>
            <a:spLocks noGrp="1"/>
          </p:cNvSpPr>
          <p:nvPr>
            <p:ph idx="1"/>
          </p:nvPr>
        </p:nvSpPr>
        <p:spPr/>
        <p:txBody>
          <a:bodyPr/>
          <a:lstStyle/>
          <a:p>
            <a:r>
              <a:rPr lang="zh-TW" altLang="en-US" dirty="0" smtClean="0"/>
              <a:t>個資法第</a:t>
            </a:r>
            <a:r>
              <a:rPr lang="en-US" altLang="zh-TW" dirty="0" smtClean="0"/>
              <a:t>17</a:t>
            </a:r>
            <a:r>
              <a:rPr lang="zh-TW" altLang="en-US" dirty="0" smtClean="0"/>
              <a:t>條</a:t>
            </a:r>
            <a:endParaRPr lang="en-US" altLang="zh-TW" dirty="0" smtClean="0"/>
          </a:p>
          <a:p>
            <a:pPr>
              <a:buNone/>
            </a:pPr>
            <a:r>
              <a:rPr lang="zh-TW" altLang="en-US" sz="2400" b="0" dirty="0" smtClean="0"/>
              <a:t>公務機關應將下列事項公開於</a:t>
            </a:r>
            <a:r>
              <a:rPr lang="zh-TW" altLang="en-US" sz="2400" b="0" dirty="0" smtClean="0">
                <a:solidFill>
                  <a:srgbClr val="FF0000"/>
                </a:solidFill>
              </a:rPr>
              <a:t>電腦網站</a:t>
            </a:r>
            <a:r>
              <a:rPr lang="zh-TW" altLang="en-US" sz="2400" b="0" dirty="0" smtClean="0"/>
              <a:t>，或以其他適當方式供公眾查閱；其有變更者，亦同：</a:t>
            </a:r>
          </a:p>
          <a:p>
            <a:pPr>
              <a:buNone/>
            </a:pPr>
            <a:r>
              <a:rPr lang="zh-TW" altLang="en-US" sz="2400" b="0" dirty="0" smtClean="0"/>
              <a:t>一、個人資料檔案名稱。</a:t>
            </a:r>
          </a:p>
          <a:p>
            <a:pPr>
              <a:buNone/>
            </a:pPr>
            <a:r>
              <a:rPr lang="zh-TW" altLang="en-US" sz="2400" b="0" dirty="0" smtClean="0"/>
              <a:t>二、保有機關名稱及聯絡方式。</a:t>
            </a:r>
          </a:p>
          <a:p>
            <a:pPr>
              <a:buNone/>
            </a:pPr>
            <a:r>
              <a:rPr lang="zh-TW" altLang="en-US" sz="2400" b="0" dirty="0" smtClean="0"/>
              <a:t>三、個人資料檔案保有之依據及特定目的。</a:t>
            </a:r>
          </a:p>
          <a:p>
            <a:pPr>
              <a:buNone/>
            </a:pPr>
            <a:r>
              <a:rPr lang="zh-TW" altLang="en-US" sz="2400" b="0" dirty="0" smtClean="0"/>
              <a:t>四、個人資料之類別</a:t>
            </a:r>
            <a:r>
              <a:rPr lang="zh-TW" altLang="en-US" sz="2400" b="0" dirty="0" smtClean="0"/>
              <a:t>。</a:t>
            </a:r>
            <a:endParaRPr lang="en-US" altLang="zh-TW" sz="2400" b="0" dirty="0" smtClean="0"/>
          </a:p>
          <a:p>
            <a:pPr>
              <a:buNone/>
            </a:pPr>
            <a:endParaRPr lang="zh-TW" altLang="en-US" sz="2400" dirty="0" smtClean="0"/>
          </a:p>
          <a:p>
            <a:r>
              <a:rPr lang="zh-TW" altLang="en-US" sz="2400" dirty="0" smtClean="0">
                <a:solidFill>
                  <a:srgbClr val="0070C0"/>
                </a:solidFill>
              </a:rPr>
              <a:t>教育部</a:t>
            </a:r>
            <a:r>
              <a:rPr lang="en-US" altLang="zh-TW" sz="2400" dirty="0" smtClean="0">
                <a:solidFill>
                  <a:srgbClr val="0070C0"/>
                </a:solidFill>
              </a:rPr>
              <a:t>:</a:t>
            </a:r>
          </a:p>
          <a:p>
            <a:pPr>
              <a:buNone/>
            </a:pPr>
            <a:r>
              <a:rPr lang="zh-TW" altLang="en-US" sz="2400" dirty="0" smtClean="0">
                <a:solidFill>
                  <a:srgbClr val="0070C0"/>
                </a:solidFill>
              </a:rPr>
              <a:t>機關</a:t>
            </a:r>
            <a:r>
              <a:rPr lang="zh-TW" altLang="en-US" sz="2400" dirty="0" smtClean="0">
                <a:solidFill>
                  <a:srgbClr val="0070C0"/>
                </a:solidFill>
              </a:rPr>
              <a:t>學校應建立與維護個人資料檔案清冊並依個資法要求於網站上公布檔案大綱。</a:t>
            </a:r>
          </a:p>
          <a:p>
            <a:pPr>
              <a:buNone/>
            </a:pPr>
            <a:endParaRPr lang="zh-TW" altLang="en-US" sz="2400" b="0"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19</a:t>
            </a:fld>
            <a:endParaRPr lang="en-US" altLang="zh-TW"/>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Agenda</a:t>
            </a:r>
            <a:endParaRPr lang="zh-TW" altLang="en-US" dirty="0"/>
          </a:p>
        </p:txBody>
      </p:sp>
      <p:sp>
        <p:nvSpPr>
          <p:cNvPr id="3" name="內容版面配置區 2"/>
          <p:cNvSpPr>
            <a:spLocks noGrp="1"/>
          </p:cNvSpPr>
          <p:nvPr>
            <p:ph idx="1"/>
          </p:nvPr>
        </p:nvSpPr>
        <p:spPr>
          <a:xfrm>
            <a:off x="251520" y="1268760"/>
            <a:ext cx="8435280" cy="5328592"/>
          </a:xfrm>
        </p:spPr>
        <p:txBody>
          <a:bodyPr/>
          <a:lstStyle/>
          <a:p>
            <a:r>
              <a:rPr lang="zh-TW" altLang="en-US" dirty="0" smtClean="0"/>
              <a:t>綜觀個資法</a:t>
            </a:r>
            <a:endParaRPr lang="en-US" altLang="zh-TW" dirty="0" smtClean="0"/>
          </a:p>
          <a:p>
            <a:pPr lvl="1"/>
            <a:r>
              <a:rPr lang="zh-TW" altLang="en-US" sz="1600" dirty="0" smtClean="0"/>
              <a:t>公務機關告知函</a:t>
            </a:r>
            <a:r>
              <a:rPr lang="en-US" altLang="zh-TW" sz="1600" dirty="0" smtClean="0"/>
              <a:t>-</a:t>
            </a:r>
            <a:r>
              <a:rPr lang="zh-TW" altLang="en-US" sz="1600" dirty="0" smtClean="0"/>
              <a:t>範例</a:t>
            </a:r>
            <a:endParaRPr lang="en-US" altLang="zh-TW" sz="1600" dirty="0" smtClean="0"/>
          </a:p>
          <a:p>
            <a:pPr lvl="1"/>
            <a:r>
              <a:rPr lang="zh-TW" altLang="en-US" sz="1600" dirty="0" smtClean="0"/>
              <a:t>網路蒐集個資流程設計</a:t>
            </a:r>
            <a:r>
              <a:rPr lang="en-US" altLang="zh-TW" sz="1600" dirty="0" smtClean="0"/>
              <a:t>-</a:t>
            </a:r>
            <a:r>
              <a:rPr lang="zh-TW" altLang="en-US" sz="1600" dirty="0" smtClean="0"/>
              <a:t>範例</a:t>
            </a:r>
            <a:endParaRPr lang="en-US" altLang="zh-TW" sz="1600" dirty="0" smtClean="0"/>
          </a:p>
          <a:p>
            <a:pPr lvl="1"/>
            <a:r>
              <a:rPr lang="zh-TW" altLang="en-US" sz="1600" dirty="0" smtClean="0"/>
              <a:t>委外合約</a:t>
            </a:r>
            <a:r>
              <a:rPr lang="en-US" altLang="zh-TW" sz="1600" dirty="0" smtClean="0"/>
              <a:t>-</a:t>
            </a:r>
            <a:r>
              <a:rPr lang="zh-TW" altLang="en-US" sz="1600" dirty="0" smtClean="0"/>
              <a:t>範例</a:t>
            </a:r>
            <a:endParaRPr lang="en-US" altLang="zh-TW" sz="1600" dirty="0" smtClean="0"/>
          </a:p>
          <a:p>
            <a:pPr lvl="1"/>
            <a:r>
              <a:rPr lang="zh-TW" altLang="en-US" sz="1600" dirty="0" smtClean="0"/>
              <a:t>法律責任與個資事件</a:t>
            </a:r>
            <a:endParaRPr lang="en-US" altLang="zh-TW" sz="1600" dirty="0" smtClean="0"/>
          </a:p>
          <a:p>
            <a:r>
              <a:rPr lang="zh-TW" altLang="en-US" dirty="0" smtClean="0">
                <a:solidFill>
                  <a:schemeClr val="dk1"/>
                </a:solidFill>
              </a:rPr>
              <a:t>個人資料生命週期</a:t>
            </a:r>
            <a:endParaRPr lang="en-US" altLang="zh-TW" dirty="0" smtClean="0">
              <a:solidFill>
                <a:schemeClr val="dk1"/>
              </a:solidFill>
            </a:endParaRPr>
          </a:p>
          <a:p>
            <a:r>
              <a:rPr lang="zh-TW" altLang="en-US" dirty="0" smtClean="0">
                <a:solidFill>
                  <a:schemeClr val="dk1"/>
                </a:solidFill>
              </a:rPr>
              <a:t>組織個資管理制度之建立</a:t>
            </a:r>
            <a:endParaRPr lang="en-US" altLang="zh-TW" dirty="0" smtClean="0">
              <a:solidFill>
                <a:schemeClr val="dk1"/>
              </a:solidFill>
            </a:endParaRPr>
          </a:p>
          <a:p>
            <a:pPr lvl="1"/>
            <a:r>
              <a:rPr lang="zh-TW" altLang="en-US" sz="1600" dirty="0" smtClean="0"/>
              <a:t>規劃與準備</a:t>
            </a:r>
            <a:r>
              <a:rPr lang="en-US" altLang="zh-TW" sz="1600" dirty="0" smtClean="0"/>
              <a:t>-</a:t>
            </a:r>
            <a:r>
              <a:rPr lang="zh-TW" altLang="en-US" sz="1600" dirty="0" smtClean="0"/>
              <a:t>適法性調查步驟</a:t>
            </a:r>
            <a:r>
              <a:rPr lang="en-US" altLang="zh-TW" sz="1600" dirty="0" smtClean="0"/>
              <a:t>,</a:t>
            </a:r>
            <a:r>
              <a:rPr lang="zh-TW" altLang="en-US" sz="1600" dirty="0" smtClean="0"/>
              <a:t>隱私權政策</a:t>
            </a:r>
            <a:r>
              <a:rPr lang="en-US" altLang="zh-TW" sz="1600" dirty="0" smtClean="0"/>
              <a:t>-</a:t>
            </a:r>
            <a:r>
              <a:rPr lang="zh-TW" altLang="en-US" sz="1600" dirty="0" smtClean="0"/>
              <a:t>範例</a:t>
            </a:r>
            <a:endParaRPr lang="en-US" altLang="zh-TW" sz="1600" dirty="0" smtClean="0"/>
          </a:p>
          <a:p>
            <a:pPr lvl="1"/>
            <a:r>
              <a:rPr lang="zh-TW" altLang="en-US" sz="1600" dirty="0" smtClean="0"/>
              <a:t>清查與評鑑 </a:t>
            </a:r>
            <a:r>
              <a:rPr lang="en-US" altLang="zh-TW" sz="1600" dirty="0" smtClean="0"/>
              <a:t>–</a:t>
            </a:r>
            <a:r>
              <a:rPr lang="zh-TW" altLang="en-US" sz="1600" dirty="0" smtClean="0"/>
              <a:t>個資流程</a:t>
            </a:r>
            <a:r>
              <a:rPr lang="en-US" altLang="zh-TW" sz="1600" dirty="0" smtClean="0"/>
              <a:t>DFD</a:t>
            </a:r>
          </a:p>
          <a:p>
            <a:pPr lvl="1"/>
            <a:r>
              <a:rPr lang="zh-TW" altLang="en-US" sz="1600" dirty="0" smtClean="0"/>
              <a:t>建立管理制度</a:t>
            </a:r>
            <a:r>
              <a:rPr lang="en-US" altLang="zh-TW" sz="1600" dirty="0" smtClean="0"/>
              <a:t>-</a:t>
            </a:r>
            <a:r>
              <a:rPr lang="zh-TW" altLang="en-US" sz="1600" dirty="0" smtClean="0"/>
              <a:t>擬定個資保護政策</a:t>
            </a:r>
            <a:endParaRPr lang="en-US" altLang="zh-TW" sz="1600" dirty="0" smtClean="0"/>
          </a:p>
          <a:p>
            <a:pPr lvl="1"/>
            <a:r>
              <a:rPr lang="zh-TW" altLang="en-US" sz="1600" dirty="0" smtClean="0"/>
              <a:t>落實管理制度</a:t>
            </a:r>
            <a:r>
              <a:rPr lang="en-US" altLang="zh-TW" sz="1600" dirty="0" smtClean="0"/>
              <a:t>-</a:t>
            </a:r>
            <a:r>
              <a:rPr lang="zh-TW" altLang="en-US" sz="1600" dirty="0" smtClean="0"/>
              <a:t>資料安全管理與人員管理</a:t>
            </a:r>
            <a:endParaRPr lang="en-US" altLang="zh-TW" sz="1600" dirty="0" smtClean="0"/>
          </a:p>
          <a:p>
            <a:pPr lvl="1"/>
            <a:r>
              <a:rPr lang="zh-TW" altLang="en-US" sz="1600" dirty="0" smtClean="0"/>
              <a:t>稽核與保全</a:t>
            </a:r>
            <a:endParaRPr lang="en-US" altLang="zh-TW" sz="1600" dirty="0" smtClean="0"/>
          </a:p>
          <a:p>
            <a:pPr lvl="1"/>
            <a:r>
              <a:rPr lang="zh-TW" altLang="en-US" sz="1600" dirty="0" smtClean="0"/>
              <a:t>維運與改善</a:t>
            </a:r>
            <a:endParaRPr lang="en-US" altLang="zh-TW" sz="1600" dirty="0" smtClean="0"/>
          </a:p>
          <a:p>
            <a:pPr lvl="1">
              <a:buNone/>
            </a:pPr>
            <a:endParaRPr lang="en-US" altLang="zh-TW" dirty="0" smtClean="0"/>
          </a:p>
          <a:p>
            <a:pPr>
              <a:buNone/>
            </a:pPr>
            <a:endParaRPr lang="en-US" altLang="zh-TW" dirty="0" smtClean="0">
              <a:solidFill>
                <a:schemeClr val="dk1"/>
              </a:solidFill>
            </a:endParaRPr>
          </a:p>
          <a:p>
            <a:pPr>
              <a:buNone/>
            </a:pPr>
            <a:endParaRPr lang="en-US" altLang="zh-TW" dirty="0" smtClean="0"/>
          </a:p>
          <a:p>
            <a:endParaRPr lang="en-US" altLang="zh-TW" dirty="0" smtClean="0"/>
          </a:p>
          <a:p>
            <a:endParaRPr lang="en-US" altLang="zh-TW" dirty="0" smtClean="0"/>
          </a:p>
          <a:p>
            <a:endParaRPr lang="zh-TW" altLang="en-US"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2</a:t>
            </a:fld>
            <a:endParaRPr lang="en-US" altLang="zh-TW"/>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z="3200" dirty="0" smtClean="0"/>
              <a:t>保有及管理個人資料之項目彙整表</a:t>
            </a:r>
            <a:r>
              <a:rPr lang="en-US" altLang="zh-TW" sz="3200" dirty="0" smtClean="0"/>
              <a:t>-</a:t>
            </a:r>
            <a:r>
              <a:rPr lang="zh-TW" altLang="en-US" sz="3200" dirty="0" smtClean="0"/>
              <a:t>範例</a:t>
            </a:r>
            <a:endParaRPr lang="zh-TW" altLang="en-US" sz="3200"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20</a:t>
            </a:fld>
            <a:endParaRPr lang="en-US" altLang="zh-TW"/>
          </a:p>
        </p:txBody>
      </p:sp>
      <p:pic>
        <p:nvPicPr>
          <p:cNvPr id="1026" name="Picture 2"/>
          <p:cNvPicPr>
            <a:picLocks noGrp="1" noChangeAspect="1" noChangeArrowheads="1"/>
          </p:cNvPicPr>
          <p:nvPr>
            <p:ph idx="1"/>
          </p:nvPr>
        </p:nvPicPr>
        <p:blipFill>
          <a:blip r:embed="rId2" cstate="print"/>
          <a:srcRect/>
          <a:stretch>
            <a:fillRect/>
          </a:stretch>
        </p:blipFill>
        <p:spPr bwMode="auto">
          <a:xfrm>
            <a:off x="395536" y="1340768"/>
            <a:ext cx="8136904" cy="49685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公務機關</a:t>
            </a:r>
            <a:r>
              <a:rPr lang="en-US" altLang="zh-TW" dirty="0" smtClean="0"/>
              <a:t>3</a:t>
            </a:r>
            <a:endParaRPr lang="zh-TW" altLang="en-US" dirty="0"/>
          </a:p>
        </p:txBody>
      </p:sp>
      <p:sp>
        <p:nvSpPr>
          <p:cNvPr id="3" name="內容版面配置區 2"/>
          <p:cNvSpPr>
            <a:spLocks noGrp="1"/>
          </p:cNvSpPr>
          <p:nvPr>
            <p:ph idx="1"/>
          </p:nvPr>
        </p:nvSpPr>
        <p:spPr/>
        <p:txBody>
          <a:bodyPr/>
          <a:lstStyle/>
          <a:p>
            <a:r>
              <a:rPr lang="zh-TW" altLang="en-US" dirty="0" smtClean="0"/>
              <a:t>個資法第 </a:t>
            </a:r>
            <a:r>
              <a:rPr lang="en-US" altLang="zh-TW" dirty="0" smtClean="0"/>
              <a:t>18 </a:t>
            </a:r>
            <a:r>
              <a:rPr lang="zh-TW" altLang="en-US" dirty="0" smtClean="0"/>
              <a:t>條</a:t>
            </a:r>
            <a:endParaRPr lang="en-US" altLang="zh-TW" dirty="0" smtClean="0"/>
          </a:p>
          <a:p>
            <a:pPr lvl="1"/>
            <a:r>
              <a:rPr lang="zh-TW" altLang="en-US" dirty="0" smtClean="0"/>
              <a:t>公務機關保有個人資料檔案者，應指定</a:t>
            </a:r>
            <a:r>
              <a:rPr lang="zh-TW" altLang="en-US" b="1" dirty="0" smtClean="0"/>
              <a:t>專人辦理</a:t>
            </a:r>
            <a:r>
              <a:rPr lang="zh-TW" altLang="en-US" dirty="0" smtClean="0"/>
              <a:t>安全維護事項，防止個人資料被竊取、竄改、毀損、滅失或洩漏。</a:t>
            </a:r>
            <a:endParaRPr lang="en-US" altLang="zh-TW" dirty="0" smtClean="0"/>
          </a:p>
          <a:p>
            <a:pPr lvl="2"/>
            <a:r>
              <a:rPr lang="zh-TW" altLang="en-US" b="1" dirty="0" smtClean="0"/>
              <a:t>施行細則</a:t>
            </a:r>
            <a:r>
              <a:rPr lang="zh-TW" altLang="en-US" dirty="0" smtClean="0"/>
              <a:t>第二十條 公務機關保有個人資料檔案者，應訂定個人資料安全維護規定，其內容應包括第九條第二項所定事項。</a:t>
            </a:r>
            <a:endParaRPr lang="en-US" altLang="zh-TW" dirty="0" smtClean="0"/>
          </a:p>
          <a:p>
            <a:pPr lvl="2"/>
            <a:r>
              <a:rPr lang="zh-TW" altLang="en-US" b="1" dirty="0" smtClean="0"/>
              <a:t>施行細則第九條第二</a:t>
            </a:r>
            <a:r>
              <a:rPr lang="zh-TW" altLang="en-US" b="1" dirty="0" smtClean="0"/>
              <a:t>項</a:t>
            </a:r>
            <a:endParaRPr lang="zh-TW" altLang="en-US" dirty="0" smtClean="0"/>
          </a:p>
          <a:p>
            <a:pPr lvl="2"/>
            <a:endParaRPr lang="en-US" altLang="zh-TW" b="1" dirty="0" smtClean="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21</a:t>
            </a:fld>
            <a:endParaRPr lang="zh-TW" alt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非公務機關</a:t>
            </a:r>
            <a:r>
              <a:rPr lang="en-US" altLang="zh-TW" dirty="0" smtClean="0"/>
              <a:t>1</a:t>
            </a:r>
            <a:endParaRPr lang="zh-TW" altLang="en-US" dirty="0"/>
          </a:p>
        </p:txBody>
      </p:sp>
      <p:sp>
        <p:nvSpPr>
          <p:cNvPr id="3" name="內容版面配置區 2"/>
          <p:cNvSpPr>
            <a:spLocks noGrp="1"/>
          </p:cNvSpPr>
          <p:nvPr>
            <p:ph idx="1"/>
          </p:nvPr>
        </p:nvSpPr>
        <p:spPr>
          <a:xfrm>
            <a:off x="457200" y="1600200"/>
            <a:ext cx="8229600" cy="4853136"/>
          </a:xfrm>
        </p:spPr>
        <p:txBody>
          <a:bodyPr>
            <a:normAutofit fontScale="62500" lnSpcReduction="20000"/>
          </a:bodyPr>
          <a:lstStyle/>
          <a:p>
            <a:r>
              <a:rPr lang="zh-TW" altLang="en-US" dirty="0" smtClean="0"/>
              <a:t>個資法第 </a:t>
            </a:r>
            <a:r>
              <a:rPr lang="en-US" altLang="zh-TW" dirty="0" smtClean="0"/>
              <a:t>19 </a:t>
            </a:r>
            <a:r>
              <a:rPr lang="zh-TW" altLang="en-US" dirty="0" smtClean="0"/>
              <a:t>條</a:t>
            </a:r>
            <a:endParaRPr lang="en-US" altLang="zh-TW" dirty="0" smtClean="0"/>
          </a:p>
          <a:p>
            <a:pPr lvl="1"/>
            <a:r>
              <a:rPr lang="zh-TW" altLang="en-US" dirty="0" smtClean="0"/>
              <a:t>非公務機關對個人資料之蒐集或處理，除第六條第一項（特種個資）所規定資料外，應有特定目的，並符合下列情形之一者：</a:t>
            </a:r>
            <a:endParaRPr lang="en-US" altLang="zh-TW" dirty="0" smtClean="0"/>
          </a:p>
          <a:p>
            <a:pPr marL="1371600" lvl="2" indent="-457200">
              <a:buFont typeface="+mj-ea"/>
              <a:buAutoNum type="ea1ChtPeriod"/>
            </a:pPr>
            <a:r>
              <a:rPr lang="zh-TW" altLang="en-US" dirty="0" smtClean="0"/>
              <a:t>法律明文規定。 </a:t>
            </a:r>
            <a:endParaRPr lang="en-US" altLang="zh-TW" dirty="0" smtClean="0"/>
          </a:p>
          <a:p>
            <a:pPr marL="1371600" lvl="2" indent="-457200">
              <a:buFont typeface="+mj-ea"/>
              <a:buAutoNum type="ea1ChtPeriod"/>
            </a:pPr>
            <a:r>
              <a:rPr lang="zh-TW" altLang="en-US" dirty="0" smtClean="0"/>
              <a:t>與當事人有契約或類似契約之關係。 </a:t>
            </a:r>
            <a:endParaRPr lang="en-US" altLang="zh-TW" dirty="0" smtClean="0"/>
          </a:p>
          <a:p>
            <a:pPr marL="1371600" lvl="2" indent="-457200">
              <a:buFont typeface="+mj-ea"/>
              <a:buAutoNum type="ea1ChtPeriod"/>
            </a:pPr>
            <a:r>
              <a:rPr lang="zh-TW" altLang="en-US" dirty="0" smtClean="0"/>
              <a:t>當事人自行公開或其他已合法公開之個人資料。 </a:t>
            </a:r>
            <a:endParaRPr lang="en-US" altLang="zh-TW" dirty="0" smtClean="0"/>
          </a:p>
          <a:p>
            <a:pPr marL="1371600" lvl="2" indent="-457200">
              <a:buFont typeface="+mj-ea"/>
              <a:buAutoNum type="ea1ChtPeriod"/>
            </a:pPr>
            <a:r>
              <a:rPr lang="zh-TW" altLang="en-US" dirty="0" smtClean="0"/>
              <a:t>學術研究機構基於公共利益為統計或學術研究而有必要，且資料經過 提供者處理後或蒐集者依其揭露方式無從識別特定之當事人。 </a:t>
            </a:r>
            <a:endParaRPr lang="en-US" altLang="zh-TW" dirty="0" smtClean="0"/>
          </a:p>
          <a:p>
            <a:pPr marL="1371600" lvl="2" indent="-457200">
              <a:buFont typeface="+mj-ea"/>
              <a:buAutoNum type="ea1ChtPeriod"/>
            </a:pPr>
            <a:r>
              <a:rPr lang="zh-TW" altLang="en-US" dirty="0" smtClean="0"/>
              <a:t>經當事人書面同意。 </a:t>
            </a:r>
            <a:endParaRPr lang="en-US" altLang="zh-TW" dirty="0" smtClean="0"/>
          </a:p>
          <a:p>
            <a:pPr marL="1371600" lvl="2" indent="-457200">
              <a:buFont typeface="+mj-ea"/>
              <a:buAutoNum type="ea1ChtPeriod"/>
            </a:pPr>
            <a:r>
              <a:rPr lang="zh-TW" altLang="en-US" dirty="0" smtClean="0"/>
              <a:t>與公共利益有關。 </a:t>
            </a:r>
            <a:endParaRPr lang="en-US" altLang="zh-TW" dirty="0" smtClean="0"/>
          </a:p>
          <a:p>
            <a:pPr marL="1371600" lvl="2" indent="-457200">
              <a:buFont typeface="+mj-ea"/>
              <a:buAutoNum type="ea1ChtPeriod"/>
            </a:pPr>
            <a:r>
              <a:rPr lang="zh-TW" altLang="en-US" u="sng" dirty="0" smtClean="0"/>
              <a:t>個人資料取自於一般可得之來源</a:t>
            </a:r>
            <a:r>
              <a:rPr lang="zh-TW" altLang="en-US" dirty="0" smtClean="0"/>
              <a:t>。但當事人對該資料之禁止處理或利用，顯有更值得保護之重大利益者，不在此限。 </a:t>
            </a:r>
            <a:endParaRPr lang="en-US" altLang="zh-TW" dirty="0" smtClean="0"/>
          </a:p>
          <a:p>
            <a:pPr lvl="1"/>
            <a:r>
              <a:rPr lang="zh-TW" altLang="en-US" dirty="0" smtClean="0"/>
              <a:t>蒐集或處理者知悉或經當事人通知依前項第七款但書規定禁止對該資料之處理或利用時，應主動或依當事人之請求，刪除、停止處理或利用該個人 資料</a:t>
            </a:r>
            <a:r>
              <a:rPr lang="zh-TW" altLang="en-US" dirty="0" smtClean="0"/>
              <a:t>。</a:t>
            </a:r>
            <a:endParaRPr lang="en-US" altLang="zh-TW" dirty="0" smtClean="0"/>
          </a:p>
          <a:p>
            <a:pPr lvl="1"/>
            <a:endParaRPr lang="en-US" altLang="zh-TW" dirty="0" smtClean="0"/>
          </a:p>
          <a:p>
            <a:pPr lvl="1">
              <a:buNone/>
            </a:pPr>
            <a:r>
              <a:rPr lang="zh-TW" altLang="en-US" dirty="0" smtClean="0">
                <a:solidFill>
                  <a:srgbClr val="0070C0"/>
                </a:solidFill>
              </a:rPr>
              <a:t>教育部</a:t>
            </a:r>
            <a:r>
              <a:rPr lang="en-US" altLang="zh-TW" dirty="0" smtClean="0">
                <a:solidFill>
                  <a:srgbClr val="0070C0"/>
                </a:solidFill>
              </a:rPr>
              <a:t>:</a:t>
            </a:r>
          </a:p>
          <a:p>
            <a:pPr lvl="1">
              <a:buNone/>
            </a:pPr>
            <a:r>
              <a:rPr lang="zh-TW" altLang="en-US" dirty="0" smtClean="0">
                <a:solidFill>
                  <a:srgbClr val="0070C0"/>
                </a:solidFill>
              </a:rPr>
              <a:t>目的</a:t>
            </a:r>
            <a:r>
              <a:rPr lang="zh-TW" altLang="en-US" dirty="0" smtClean="0">
                <a:solidFill>
                  <a:srgbClr val="0070C0"/>
                </a:solidFill>
              </a:rPr>
              <a:t>明確化原則：應於蒐集個人資料之當時即向當事人明確闡述蒐集的目的，或依法令另為告知；爾後亦須於當初蒐集的目的範圍內使用，不得他用。</a:t>
            </a:r>
            <a:endParaRPr lang="en-US" altLang="zh-TW" dirty="0" smtClean="0">
              <a:solidFill>
                <a:srgbClr val="0070C0"/>
              </a:solidFill>
            </a:endParaRPr>
          </a:p>
          <a:p>
            <a:pPr lvl="1">
              <a:buNone/>
            </a:pPr>
            <a:endParaRPr lang="en-US" altLang="zh-TW" dirty="0" smtClean="0"/>
          </a:p>
          <a:p>
            <a:endParaRPr lang="zh-TW" altLang="en-US" dirty="0" smtClean="0"/>
          </a:p>
          <a:p>
            <a:pPr lvl="1">
              <a:buNone/>
            </a:pPr>
            <a:r>
              <a:rPr lang="zh-TW" altLang="en-US" dirty="0" smtClean="0"/>
              <a:t> </a:t>
            </a:r>
            <a:endParaRPr lang="en-US" altLang="zh-TW" dirty="0" smtClean="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22</a:t>
            </a:fld>
            <a:endParaRPr lang="zh-TW" alt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非公務機關</a:t>
            </a:r>
            <a:r>
              <a:rPr lang="en-US" altLang="zh-TW" dirty="0" smtClean="0"/>
              <a:t>2</a:t>
            </a:r>
            <a:endParaRPr lang="zh-TW" altLang="en-US" dirty="0"/>
          </a:p>
        </p:txBody>
      </p:sp>
      <p:sp>
        <p:nvSpPr>
          <p:cNvPr id="3" name="內容版面配置區 2"/>
          <p:cNvSpPr>
            <a:spLocks noGrp="1"/>
          </p:cNvSpPr>
          <p:nvPr>
            <p:ph idx="1"/>
          </p:nvPr>
        </p:nvSpPr>
        <p:spPr>
          <a:xfrm>
            <a:off x="457200" y="1484784"/>
            <a:ext cx="8229600" cy="4824536"/>
          </a:xfrm>
        </p:spPr>
        <p:txBody>
          <a:bodyPr>
            <a:normAutofit fontScale="70000" lnSpcReduction="20000"/>
          </a:bodyPr>
          <a:lstStyle/>
          <a:p>
            <a:r>
              <a:rPr lang="zh-TW" altLang="en-US" dirty="0" smtClean="0"/>
              <a:t>個資法第 </a:t>
            </a:r>
            <a:r>
              <a:rPr lang="en-US" altLang="zh-TW" dirty="0" smtClean="0"/>
              <a:t>20 </a:t>
            </a:r>
            <a:r>
              <a:rPr lang="zh-TW" altLang="en-US" dirty="0" smtClean="0"/>
              <a:t>條</a:t>
            </a:r>
            <a:endParaRPr lang="en-US" altLang="zh-TW" dirty="0" smtClean="0"/>
          </a:p>
          <a:p>
            <a:pPr lvl="1"/>
            <a:r>
              <a:rPr lang="zh-TW" altLang="en-US" dirty="0" smtClean="0"/>
              <a:t>非公務機關對個人資料之利用，除第六條第一項（特種個資）所規定資料外，應於蒐集之</a:t>
            </a:r>
            <a:r>
              <a:rPr lang="zh-TW" altLang="en-US" u="sng" dirty="0" smtClean="0"/>
              <a:t>特定目的</a:t>
            </a:r>
            <a:r>
              <a:rPr lang="zh-TW" altLang="en-US" dirty="0" smtClean="0"/>
              <a:t>必要範圍內為之。但有下列情形之一者，得為特定目的外之利用：</a:t>
            </a:r>
            <a:endParaRPr lang="en-US" altLang="zh-TW" dirty="0" smtClean="0"/>
          </a:p>
          <a:p>
            <a:pPr marL="1371600" lvl="2" indent="-457200">
              <a:buFont typeface="+mj-ea"/>
              <a:buAutoNum type="ea1ChtPeriod"/>
            </a:pPr>
            <a:r>
              <a:rPr lang="zh-TW" altLang="en-US" dirty="0" smtClean="0"/>
              <a:t>法律明文規定。</a:t>
            </a:r>
            <a:endParaRPr lang="en-US" altLang="zh-TW" dirty="0" smtClean="0"/>
          </a:p>
          <a:p>
            <a:pPr marL="1371600" lvl="2" indent="-457200">
              <a:buFont typeface="+mj-ea"/>
              <a:buAutoNum type="ea1ChtPeriod"/>
            </a:pPr>
            <a:r>
              <a:rPr lang="zh-TW" altLang="en-US" dirty="0" smtClean="0"/>
              <a:t>為增進公共利益。 </a:t>
            </a:r>
            <a:endParaRPr lang="en-US" altLang="zh-TW" dirty="0" smtClean="0"/>
          </a:p>
          <a:p>
            <a:pPr marL="1371600" lvl="2" indent="-457200">
              <a:buFont typeface="+mj-ea"/>
              <a:buAutoNum type="ea1ChtPeriod"/>
            </a:pPr>
            <a:r>
              <a:rPr lang="zh-TW" altLang="en-US" dirty="0" smtClean="0"/>
              <a:t>為免除當事人之生命、身體、自由或財產上之危險。 </a:t>
            </a:r>
            <a:endParaRPr lang="en-US" altLang="zh-TW" dirty="0" smtClean="0"/>
          </a:p>
          <a:p>
            <a:pPr marL="1371600" lvl="2" indent="-457200">
              <a:buFont typeface="+mj-ea"/>
              <a:buAutoNum type="ea1ChtPeriod"/>
            </a:pPr>
            <a:r>
              <a:rPr lang="zh-TW" altLang="en-US" dirty="0" smtClean="0"/>
              <a:t>為防止他人權益之重大危害。 </a:t>
            </a:r>
            <a:endParaRPr lang="en-US" altLang="zh-TW" dirty="0" smtClean="0"/>
          </a:p>
          <a:p>
            <a:pPr marL="1371600" lvl="2" indent="-457200">
              <a:buFont typeface="+mj-ea"/>
              <a:buAutoNum type="ea1ChtPeriod"/>
            </a:pPr>
            <a:r>
              <a:rPr lang="zh-TW" altLang="en-US" dirty="0" smtClean="0"/>
              <a:t>公務機關或學術研究機構基於公共利益為統計或學術研究而有必要， 且資料經過提供者處理後或蒐集者依其揭露方式</a:t>
            </a:r>
            <a:r>
              <a:rPr lang="zh-TW" altLang="en-US" u="sng" dirty="0" smtClean="0"/>
              <a:t>無從識別特定之當事 人</a:t>
            </a:r>
            <a:r>
              <a:rPr lang="zh-TW" altLang="en-US" dirty="0" smtClean="0"/>
              <a:t>。 </a:t>
            </a:r>
            <a:endParaRPr lang="en-US" altLang="zh-TW" dirty="0" smtClean="0"/>
          </a:p>
          <a:p>
            <a:pPr marL="1371600" lvl="2" indent="-457200">
              <a:buFont typeface="+mj-ea"/>
              <a:buAutoNum type="ea1ChtPeriod"/>
            </a:pPr>
            <a:r>
              <a:rPr lang="zh-TW" altLang="en-US" dirty="0" smtClean="0"/>
              <a:t>經當事人書面同意。 </a:t>
            </a:r>
            <a:endParaRPr lang="en-US" altLang="zh-TW" dirty="0" smtClean="0"/>
          </a:p>
          <a:p>
            <a:pPr lvl="1"/>
            <a:r>
              <a:rPr lang="zh-TW" altLang="en-US" dirty="0" smtClean="0"/>
              <a:t>非公務機關依前項規定利用個人資料行銷者，當事人表示拒絕接受行銷時 ，應即停止利用其個人資料行銷。 </a:t>
            </a:r>
            <a:endParaRPr lang="en-US" altLang="zh-TW" dirty="0" smtClean="0"/>
          </a:p>
          <a:p>
            <a:pPr lvl="1"/>
            <a:r>
              <a:rPr lang="zh-TW" altLang="en-US" dirty="0" smtClean="0"/>
              <a:t>非公務機關於首次行銷時，應提供當事人表示拒絕接受行銷之方式，並支 付所需費用</a:t>
            </a:r>
            <a:r>
              <a:rPr lang="zh-TW" altLang="en-US" dirty="0" smtClean="0"/>
              <a:t>。</a:t>
            </a:r>
            <a:endParaRPr lang="en-US" altLang="zh-TW" dirty="0" smtClean="0"/>
          </a:p>
          <a:p>
            <a:endParaRPr lang="zh-TW" altLang="en-US" dirty="0" smtClean="0"/>
          </a:p>
          <a:p>
            <a:r>
              <a:rPr lang="zh-TW" altLang="en-US" dirty="0" smtClean="0">
                <a:solidFill>
                  <a:srgbClr val="0070C0"/>
                </a:solidFill>
              </a:rPr>
              <a:t>教育部</a:t>
            </a:r>
          </a:p>
          <a:p>
            <a:pPr>
              <a:buNone/>
            </a:pPr>
            <a:r>
              <a:rPr lang="zh-TW" altLang="en-US" dirty="0" smtClean="0">
                <a:solidFill>
                  <a:srgbClr val="0070C0"/>
                </a:solidFill>
              </a:rPr>
              <a:t>限制使用原則：若非經資料當事人之書面同意或經法令規定許可，個人資料不得任意揭露、販售或用於蒐集時的特定目的以外之用途。</a:t>
            </a:r>
          </a:p>
          <a:p>
            <a:pPr lvl="1">
              <a:buNone/>
            </a:pPr>
            <a:r>
              <a:rPr lang="zh-TW" altLang="en-US" dirty="0" smtClean="0"/>
              <a:t> </a:t>
            </a:r>
            <a:endParaRPr lang="en-US" altLang="zh-TW" dirty="0" smtClean="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23</a:t>
            </a:fld>
            <a:endParaRPr lang="zh-TW" alt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非公務機關</a:t>
            </a:r>
            <a:r>
              <a:rPr lang="en-US" altLang="zh-TW" dirty="0" smtClean="0"/>
              <a:t>3</a:t>
            </a:r>
            <a:endParaRPr lang="zh-TW" altLang="en-US" dirty="0"/>
          </a:p>
        </p:txBody>
      </p:sp>
      <p:sp>
        <p:nvSpPr>
          <p:cNvPr id="3" name="內容版面配置區 2"/>
          <p:cNvSpPr>
            <a:spLocks noGrp="1"/>
          </p:cNvSpPr>
          <p:nvPr>
            <p:ph idx="1"/>
          </p:nvPr>
        </p:nvSpPr>
        <p:spPr/>
        <p:txBody>
          <a:bodyPr>
            <a:normAutofit fontScale="92500" lnSpcReduction="10000"/>
          </a:bodyPr>
          <a:lstStyle/>
          <a:p>
            <a:r>
              <a:rPr lang="zh-TW" altLang="en-US" dirty="0" smtClean="0"/>
              <a:t>個資法第 </a:t>
            </a:r>
            <a:r>
              <a:rPr lang="en-US" altLang="zh-TW" dirty="0" smtClean="0"/>
              <a:t>27 </a:t>
            </a:r>
            <a:r>
              <a:rPr lang="zh-TW" altLang="en-US" dirty="0" smtClean="0"/>
              <a:t>條</a:t>
            </a:r>
            <a:endParaRPr lang="en-US" altLang="zh-TW" dirty="0" smtClean="0"/>
          </a:p>
          <a:p>
            <a:pPr lvl="1"/>
            <a:r>
              <a:rPr lang="zh-TW" altLang="en-US" dirty="0" smtClean="0"/>
              <a:t>非公務機關保有個人資料檔案者，</a:t>
            </a:r>
            <a:r>
              <a:rPr lang="zh-TW" altLang="en-US" b="1" u="sng" dirty="0" smtClean="0"/>
              <a:t>應採行適當之安全措施</a:t>
            </a:r>
            <a:r>
              <a:rPr lang="zh-TW" altLang="en-US" dirty="0" smtClean="0"/>
              <a:t>，防止個人資料被竊取、竄改、毀損、滅失或洩漏。 </a:t>
            </a:r>
            <a:endParaRPr lang="en-US" altLang="zh-TW" dirty="0" smtClean="0"/>
          </a:p>
          <a:p>
            <a:pPr lvl="1"/>
            <a:r>
              <a:rPr lang="zh-TW" altLang="en-US" u="sng" dirty="0" smtClean="0"/>
              <a:t>中央目的事業主管機關</a:t>
            </a:r>
            <a:r>
              <a:rPr lang="zh-TW" altLang="en-US" b="1" dirty="0" smtClean="0"/>
              <a:t>得指定</a:t>
            </a:r>
            <a:r>
              <a:rPr lang="zh-TW" altLang="en-US" dirty="0" smtClean="0"/>
              <a:t>非公務機關訂</a:t>
            </a:r>
            <a:r>
              <a:rPr lang="zh-TW" altLang="en-US" dirty="0" smtClean="0">
                <a:solidFill>
                  <a:srgbClr val="FF0000"/>
                </a:solidFill>
              </a:rPr>
              <a:t>定</a:t>
            </a:r>
            <a:r>
              <a:rPr lang="zh-TW" altLang="en-US" b="1" dirty="0" smtClean="0">
                <a:solidFill>
                  <a:srgbClr val="FF0000"/>
                </a:solidFill>
              </a:rPr>
              <a:t>個人資料檔案安全維護計</a:t>
            </a:r>
            <a:r>
              <a:rPr lang="zh-TW" altLang="en-US" b="1" dirty="0" smtClean="0"/>
              <a:t>畫</a:t>
            </a:r>
            <a:r>
              <a:rPr lang="zh-TW" altLang="en-US" dirty="0" smtClean="0"/>
              <a:t>或</a:t>
            </a:r>
            <a:r>
              <a:rPr lang="zh-TW" altLang="en-US" b="1" dirty="0" smtClean="0"/>
              <a:t>業務終止後個人資料處理方法</a:t>
            </a:r>
            <a:r>
              <a:rPr lang="zh-TW" altLang="en-US" dirty="0" smtClean="0"/>
              <a:t>。 </a:t>
            </a:r>
            <a:endParaRPr lang="en-US" altLang="zh-TW" dirty="0" smtClean="0"/>
          </a:p>
          <a:p>
            <a:pPr lvl="1"/>
            <a:r>
              <a:rPr lang="zh-TW" altLang="en-US" dirty="0" smtClean="0"/>
              <a:t>前項計畫及處理方法之標準等相關事項之辦法，由中央目的事業主管機關定之</a:t>
            </a:r>
            <a:r>
              <a:rPr lang="zh-TW" altLang="en-US" dirty="0" smtClean="0"/>
              <a:t>。</a:t>
            </a:r>
            <a:endParaRPr lang="en-US" altLang="zh-TW" dirty="0" smtClean="0"/>
          </a:p>
          <a:p>
            <a:pPr lvl="1"/>
            <a:endParaRPr lang="en-US" altLang="zh-TW" dirty="0" smtClean="0"/>
          </a:p>
          <a:p>
            <a:endParaRPr lang="zh-TW" altLang="en-US" dirty="0" smtClean="0"/>
          </a:p>
          <a:p>
            <a:r>
              <a:rPr lang="zh-TW" altLang="en-US" dirty="0" smtClean="0">
                <a:solidFill>
                  <a:srgbClr val="0070C0"/>
                </a:solidFill>
              </a:rPr>
              <a:t> </a:t>
            </a:r>
            <a:r>
              <a:rPr lang="zh-TW" altLang="en-US" dirty="0" smtClean="0">
                <a:solidFill>
                  <a:srgbClr val="0070C0"/>
                </a:solidFill>
              </a:rPr>
              <a:t>教育部</a:t>
            </a:r>
            <a:r>
              <a:rPr lang="en-US" altLang="zh-TW" dirty="0" smtClean="0">
                <a:solidFill>
                  <a:srgbClr val="0070C0"/>
                </a:solidFill>
              </a:rPr>
              <a:t>:</a:t>
            </a:r>
            <a:endParaRPr lang="zh-TW" altLang="en-US" dirty="0" smtClean="0">
              <a:solidFill>
                <a:srgbClr val="0070C0"/>
              </a:solidFill>
            </a:endParaRPr>
          </a:p>
          <a:p>
            <a:pPr>
              <a:buNone/>
            </a:pPr>
            <a:r>
              <a:rPr lang="zh-TW" altLang="en-US" dirty="0" smtClean="0">
                <a:solidFill>
                  <a:srgbClr val="0070C0"/>
                </a:solidFill>
              </a:rPr>
              <a:t>安全保護原則：資料必須採取合理適當安全保護措施，以免資料遭遺失、盜用、毀損、竄改或揭露的風險</a:t>
            </a:r>
            <a:r>
              <a:rPr lang="zh-TW" altLang="en-US" dirty="0" smtClean="0"/>
              <a:t>。</a:t>
            </a:r>
          </a:p>
          <a:p>
            <a:pPr lvl="1">
              <a:buNone/>
            </a:pPr>
            <a:endParaRPr lang="zh-TW" altLang="en-US" dirty="0" smtClean="0"/>
          </a:p>
          <a:p>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24</a:t>
            </a:fld>
            <a:endParaRPr lang="zh-TW" alt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直接取得告知事項</a:t>
            </a:r>
            <a:endParaRPr lang="zh-TW" altLang="en-US" dirty="0"/>
          </a:p>
        </p:txBody>
      </p:sp>
      <p:sp>
        <p:nvSpPr>
          <p:cNvPr id="3" name="內容版面配置區 2"/>
          <p:cNvSpPr>
            <a:spLocks noGrp="1"/>
          </p:cNvSpPr>
          <p:nvPr>
            <p:ph idx="1"/>
          </p:nvPr>
        </p:nvSpPr>
        <p:spPr/>
        <p:txBody>
          <a:bodyPr>
            <a:normAutofit fontScale="70000" lnSpcReduction="20000"/>
          </a:bodyPr>
          <a:lstStyle/>
          <a:p>
            <a:r>
              <a:rPr lang="zh-TW" altLang="en-US" dirty="0" smtClean="0"/>
              <a:t>個資法第 </a:t>
            </a:r>
            <a:r>
              <a:rPr lang="en-US" altLang="zh-TW" dirty="0" smtClean="0"/>
              <a:t>8 </a:t>
            </a:r>
            <a:r>
              <a:rPr lang="zh-TW" altLang="en-US" dirty="0" smtClean="0"/>
              <a:t>條</a:t>
            </a:r>
            <a:endParaRPr lang="en-US" altLang="zh-TW" dirty="0" smtClean="0"/>
          </a:p>
          <a:p>
            <a:pPr lvl="1"/>
            <a:r>
              <a:rPr lang="zh-TW" altLang="en-US" dirty="0" smtClean="0"/>
              <a:t>公務機關或非公務機關依第十五條或第十九條規定向當事人蒐集個人資料時，應明確告知當事人下列事項： </a:t>
            </a:r>
            <a:endParaRPr lang="en-US" altLang="zh-TW" dirty="0" smtClean="0"/>
          </a:p>
          <a:p>
            <a:pPr marL="1371600" lvl="2" indent="-457200">
              <a:buFont typeface="+mj-ea"/>
              <a:buAutoNum type="ea1ChtPeriod"/>
            </a:pPr>
            <a:r>
              <a:rPr lang="zh-TW" altLang="en-US" dirty="0" smtClean="0"/>
              <a:t>公務機關或非公務機關名稱。 </a:t>
            </a:r>
            <a:endParaRPr lang="en-US" altLang="zh-TW" dirty="0" smtClean="0"/>
          </a:p>
          <a:p>
            <a:pPr marL="1371600" lvl="2" indent="-457200">
              <a:buFont typeface="+mj-ea"/>
              <a:buAutoNum type="ea1ChtPeriod"/>
            </a:pPr>
            <a:r>
              <a:rPr lang="zh-TW" altLang="en-US" dirty="0" smtClean="0"/>
              <a:t>蒐集之目的。 </a:t>
            </a:r>
            <a:endParaRPr lang="en-US" altLang="zh-TW" dirty="0" smtClean="0"/>
          </a:p>
          <a:p>
            <a:pPr marL="1371600" lvl="2" indent="-457200">
              <a:buFont typeface="+mj-ea"/>
              <a:buAutoNum type="ea1ChtPeriod"/>
            </a:pPr>
            <a:r>
              <a:rPr lang="zh-TW" altLang="en-US" dirty="0" smtClean="0"/>
              <a:t>個人資料之類別。 </a:t>
            </a:r>
            <a:endParaRPr lang="en-US" altLang="zh-TW" dirty="0" smtClean="0"/>
          </a:p>
          <a:p>
            <a:pPr marL="1371600" lvl="2" indent="-457200">
              <a:buFont typeface="+mj-ea"/>
              <a:buAutoNum type="ea1ChtPeriod"/>
            </a:pPr>
            <a:r>
              <a:rPr lang="zh-TW" altLang="en-US" dirty="0" smtClean="0"/>
              <a:t>個人資料利用之期間、地區、對象及方式。 </a:t>
            </a:r>
            <a:endParaRPr lang="en-US" altLang="zh-TW" dirty="0" smtClean="0"/>
          </a:p>
          <a:p>
            <a:pPr marL="1371600" lvl="2" indent="-457200">
              <a:buFont typeface="+mj-ea"/>
              <a:buAutoNum type="ea1ChtPeriod"/>
            </a:pPr>
            <a:r>
              <a:rPr lang="zh-TW" altLang="en-US" dirty="0" smtClean="0"/>
              <a:t>當事人依第三條規定得行使之權利及方式。 </a:t>
            </a:r>
            <a:endParaRPr lang="en-US" altLang="zh-TW" dirty="0" smtClean="0"/>
          </a:p>
          <a:p>
            <a:pPr marL="1371600" lvl="2" indent="-457200">
              <a:buFont typeface="+mj-ea"/>
              <a:buAutoNum type="ea1ChtPeriod"/>
            </a:pPr>
            <a:r>
              <a:rPr lang="zh-TW" altLang="en-US" dirty="0" smtClean="0"/>
              <a:t>當事人得自由選擇提供個人資料時，不提供將對其權益之影響。 </a:t>
            </a:r>
            <a:endParaRPr lang="en-US" altLang="zh-TW" dirty="0" smtClean="0"/>
          </a:p>
          <a:p>
            <a:pPr lvl="1"/>
            <a:r>
              <a:rPr lang="zh-TW" altLang="en-US" dirty="0" smtClean="0"/>
              <a:t>有下列情形之一者，得免為前項之告知： </a:t>
            </a:r>
            <a:endParaRPr lang="en-US" altLang="zh-TW" dirty="0" smtClean="0"/>
          </a:p>
          <a:p>
            <a:pPr marL="1371600" lvl="2" indent="-457200">
              <a:buFont typeface="+mj-ea"/>
              <a:buAutoNum type="ea1ChtPeriod"/>
            </a:pPr>
            <a:r>
              <a:rPr lang="zh-TW" altLang="en-US" dirty="0" smtClean="0"/>
              <a:t>依法律規定得免告知。 </a:t>
            </a:r>
            <a:endParaRPr lang="en-US" altLang="zh-TW" dirty="0" smtClean="0"/>
          </a:p>
          <a:p>
            <a:pPr marL="1371600" lvl="2" indent="-457200">
              <a:buFont typeface="+mj-ea"/>
              <a:buAutoNum type="ea1ChtPeriod"/>
            </a:pPr>
            <a:r>
              <a:rPr lang="zh-TW" altLang="en-US" dirty="0" smtClean="0"/>
              <a:t>個人資料之蒐集係公務機關執行法定職務或非公務機關履行法定義務 所必要。 </a:t>
            </a:r>
            <a:endParaRPr lang="en-US" altLang="zh-TW" dirty="0" smtClean="0"/>
          </a:p>
          <a:p>
            <a:pPr marL="1371600" lvl="2" indent="-457200">
              <a:buFont typeface="+mj-ea"/>
              <a:buAutoNum type="ea1ChtPeriod"/>
            </a:pPr>
            <a:r>
              <a:rPr lang="zh-TW" altLang="en-US" dirty="0" smtClean="0"/>
              <a:t>告知將妨害公務機關執行法定職務。 </a:t>
            </a:r>
            <a:endParaRPr lang="en-US" altLang="zh-TW" dirty="0" smtClean="0"/>
          </a:p>
          <a:p>
            <a:pPr marL="1371600" lvl="2" indent="-457200">
              <a:buFont typeface="+mj-ea"/>
              <a:buAutoNum type="ea1ChtPeriod"/>
            </a:pPr>
            <a:r>
              <a:rPr lang="zh-TW" altLang="en-US" dirty="0" smtClean="0"/>
              <a:t>告知將妨害第三人之重大利益。 </a:t>
            </a:r>
            <a:endParaRPr lang="en-US" altLang="zh-TW" dirty="0" smtClean="0"/>
          </a:p>
          <a:p>
            <a:pPr marL="1371600" lvl="2" indent="-457200">
              <a:buFont typeface="+mj-ea"/>
              <a:buAutoNum type="ea1ChtPeriod"/>
            </a:pPr>
            <a:r>
              <a:rPr lang="zh-TW" altLang="en-US" dirty="0" smtClean="0"/>
              <a:t>當事人明知應告知之內容。 </a:t>
            </a:r>
            <a:endParaRPr lang="en-US" altLang="zh-TW" dirty="0" smtClean="0"/>
          </a:p>
          <a:p>
            <a:endParaRPr lang="zh-TW" altLang="en-US" dirty="0" smtClean="0"/>
          </a:p>
          <a:p>
            <a:r>
              <a:rPr lang="zh-TW" altLang="en-US" dirty="0" smtClean="0"/>
              <a:t> </a:t>
            </a:r>
            <a:r>
              <a:rPr lang="zh-TW" altLang="en-US" dirty="0" smtClean="0">
                <a:solidFill>
                  <a:srgbClr val="0070C0"/>
                </a:solidFill>
              </a:rPr>
              <a:t>教育部</a:t>
            </a:r>
            <a:r>
              <a:rPr lang="en-US" altLang="zh-TW" dirty="0" smtClean="0">
                <a:solidFill>
                  <a:srgbClr val="0070C0"/>
                </a:solidFill>
              </a:rPr>
              <a:t>:</a:t>
            </a:r>
            <a:endParaRPr lang="zh-TW" altLang="en-US" dirty="0" smtClean="0">
              <a:solidFill>
                <a:srgbClr val="0070C0"/>
              </a:solidFill>
            </a:endParaRPr>
          </a:p>
          <a:p>
            <a:pPr>
              <a:buNone/>
            </a:pPr>
            <a:r>
              <a:rPr lang="zh-TW" altLang="en-US" dirty="0" smtClean="0">
                <a:solidFill>
                  <a:srgbClr val="0070C0"/>
                </a:solidFill>
              </a:rPr>
              <a:t>公開原則：對個人資料之開發、蒐集、利用、以及有關之政策等，應於法律允許之範圍內，採取一般的公開政策</a:t>
            </a:r>
            <a:r>
              <a:rPr lang="zh-TW" altLang="en-US" dirty="0" smtClean="0">
                <a:solidFill>
                  <a:srgbClr val="0070C0"/>
                </a:solidFill>
              </a:rPr>
              <a:t>。</a:t>
            </a:r>
            <a:endParaRPr lang="en-US" altLang="zh-TW" dirty="0" smtClean="0">
              <a:solidFill>
                <a:srgbClr val="0070C0"/>
              </a:solidFill>
            </a:endParaRPr>
          </a:p>
          <a:p>
            <a:pPr>
              <a:buNone/>
            </a:pPr>
            <a:endParaRPr lang="zh-TW" altLang="en-US" dirty="0" smtClean="0">
              <a:solidFill>
                <a:srgbClr val="0070C0"/>
              </a:solidFill>
            </a:endParaRPr>
          </a:p>
          <a:p>
            <a:pPr marL="1371600" lvl="2" indent="-457200">
              <a:buNone/>
            </a:pPr>
            <a:endParaRPr lang="en-US" altLang="zh-TW" dirty="0" smtClean="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25</a:t>
            </a:fld>
            <a:endParaRPr lang="zh-TW" alt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間接取得告知事項</a:t>
            </a:r>
            <a:endParaRPr lang="zh-TW" altLang="en-US" dirty="0"/>
          </a:p>
        </p:txBody>
      </p:sp>
      <p:sp>
        <p:nvSpPr>
          <p:cNvPr id="3" name="內容版面配置區 2"/>
          <p:cNvSpPr>
            <a:spLocks noGrp="1"/>
          </p:cNvSpPr>
          <p:nvPr>
            <p:ph idx="1"/>
          </p:nvPr>
        </p:nvSpPr>
        <p:spPr>
          <a:xfrm>
            <a:off x="457200" y="1600200"/>
            <a:ext cx="8229600" cy="4925144"/>
          </a:xfrm>
        </p:spPr>
        <p:txBody>
          <a:bodyPr>
            <a:normAutofit fontScale="85000" lnSpcReduction="20000"/>
          </a:bodyPr>
          <a:lstStyle/>
          <a:p>
            <a:r>
              <a:rPr lang="zh-TW" altLang="en-US" dirty="0" smtClean="0"/>
              <a:t>個資法第 </a:t>
            </a:r>
            <a:r>
              <a:rPr lang="en-US" altLang="zh-TW" dirty="0" smtClean="0"/>
              <a:t>9 </a:t>
            </a:r>
            <a:r>
              <a:rPr lang="zh-TW" altLang="en-US" dirty="0" smtClean="0"/>
              <a:t>條 </a:t>
            </a:r>
            <a:endParaRPr lang="en-US" altLang="zh-TW" dirty="0" smtClean="0"/>
          </a:p>
          <a:p>
            <a:pPr lvl="1"/>
            <a:r>
              <a:rPr lang="zh-TW" altLang="en-US" dirty="0" smtClean="0"/>
              <a:t>公務機關或非公務機關依第十五條或第十九條規定蒐集非由當事人提供之 個人資料，</a:t>
            </a:r>
            <a:r>
              <a:rPr lang="zh-TW" altLang="en-US" u="sng" dirty="0" smtClean="0"/>
              <a:t>應於處理或利用前</a:t>
            </a:r>
            <a:r>
              <a:rPr lang="zh-TW" altLang="en-US" dirty="0" smtClean="0"/>
              <a:t>，</a:t>
            </a:r>
            <a:r>
              <a:rPr lang="zh-TW" altLang="en-US" u="sng" dirty="0" smtClean="0"/>
              <a:t>向當事人告知</a:t>
            </a:r>
            <a:r>
              <a:rPr lang="zh-TW" altLang="en-US" dirty="0" smtClean="0"/>
              <a:t>個人資料來源及前條第一項第一款至第五款所列事項。 </a:t>
            </a:r>
            <a:endParaRPr lang="en-US" altLang="zh-TW" dirty="0" smtClean="0"/>
          </a:p>
          <a:p>
            <a:pPr lvl="1"/>
            <a:r>
              <a:rPr lang="zh-TW" altLang="en-US" dirty="0" smtClean="0"/>
              <a:t>有下列情形之一者，得免為前項之告知： </a:t>
            </a:r>
            <a:endParaRPr lang="en-US" altLang="zh-TW" dirty="0" smtClean="0"/>
          </a:p>
          <a:p>
            <a:pPr marL="1371600" lvl="2" indent="-457200">
              <a:buFont typeface="+mj-ea"/>
              <a:buAutoNum type="ea1ChtPeriod"/>
            </a:pPr>
            <a:r>
              <a:rPr lang="zh-TW" altLang="en-US" dirty="0" smtClean="0"/>
              <a:t>有前條第二項所列各款情形之一。 </a:t>
            </a:r>
            <a:endParaRPr lang="en-US" altLang="zh-TW" dirty="0" smtClean="0"/>
          </a:p>
          <a:p>
            <a:pPr marL="1371600" lvl="2" indent="-457200">
              <a:buFont typeface="+mj-ea"/>
              <a:buAutoNum type="ea1ChtPeriod"/>
            </a:pPr>
            <a:r>
              <a:rPr lang="zh-TW" altLang="en-US" dirty="0" smtClean="0"/>
              <a:t>當事人自行公開或其他已合法公開之個人資料。 </a:t>
            </a:r>
            <a:endParaRPr lang="en-US" altLang="zh-TW" dirty="0" smtClean="0"/>
          </a:p>
          <a:p>
            <a:pPr marL="1371600" lvl="2" indent="-457200">
              <a:buFont typeface="+mj-ea"/>
              <a:buAutoNum type="ea1ChtPeriod"/>
            </a:pPr>
            <a:r>
              <a:rPr lang="zh-TW" altLang="en-US" dirty="0" smtClean="0"/>
              <a:t>不能向當事人或其法定代理人為告知。 </a:t>
            </a:r>
            <a:endParaRPr lang="en-US" altLang="zh-TW" dirty="0" smtClean="0"/>
          </a:p>
          <a:p>
            <a:pPr marL="1371600" lvl="2" indent="-457200">
              <a:buFont typeface="+mj-ea"/>
              <a:buAutoNum type="ea1ChtPeriod"/>
            </a:pPr>
            <a:r>
              <a:rPr lang="zh-TW" altLang="en-US" dirty="0" smtClean="0"/>
              <a:t>基於公共利益為統計或學術研究之目的而有必要，且該資料須經提供 者處理後或蒐集者依其揭露方式，無從識別特定當事人者為限。 </a:t>
            </a:r>
            <a:endParaRPr lang="en-US" altLang="zh-TW" dirty="0" smtClean="0"/>
          </a:p>
          <a:p>
            <a:pPr marL="1371600" lvl="2" indent="-457200">
              <a:buFont typeface="+mj-ea"/>
              <a:buAutoNum type="ea1ChtPeriod"/>
            </a:pPr>
            <a:r>
              <a:rPr lang="zh-TW" altLang="en-US" dirty="0" smtClean="0"/>
              <a:t>大眾傳播業者基於新聞報導之公益目的而蒐集個人資料。 第一項之告知，得於首次對當事人為利用時併同為之。 </a:t>
            </a:r>
            <a:endParaRPr lang="en-US" altLang="zh-TW" dirty="0" smtClean="0"/>
          </a:p>
          <a:p>
            <a:r>
              <a:rPr lang="zh-TW" altLang="en-US" dirty="0" smtClean="0"/>
              <a:t>個資法第</a:t>
            </a:r>
            <a:r>
              <a:rPr lang="en-US" altLang="zh-TW" dirty="0" smtClean="0"/>
              <a:t>54</a:t>
            </a:r>
            <a:r>
              <a:rPr lang="zh-TW" altLang="en-US" dirty="0" smtClean="0"/>
              <a:t>條</a:t>
            </a:r>
            <a:endParaRPr lang="en-US" altLang="zh-TW" dirty="0" smtClean="0"/>
          </a:p>
          <a:p>
            <a:pPr lvl="1"/>
            <a:r>
              <a:rPr lang="zh-TW" altLang="en-US" sz="2100" dirty="0" smtClean="0"/>
              <a:t>本法修正施行前非由當事人提供之個人資料，依第九條規定應於處理或利用前向當事人為告知者，</a:t>
            </a:r>
            <a:r>
              <a:rPr lang="zh-TW" altLang="en-US" sz="2100" u="sng" dirty="0" smtClean="0"/>
              <a:t>應自本法修正施行之日起一年內完成告知</a:t>
            </a:r>
            <a:r>
              <a:rPr lang="zh-TW" altLang="en-US" sz="2100" dirty="0" smtClean="0"/>
              <a:t>，逾期未告知而處理或利用者，以違反第九條規定論處。  </a:t>
            </a:r>
            <a:endParaRPr lang="en-US" altLang="zh-TW" sz="2100" dirty="0" smtClean="0"/>
          </a:p>
          <a:p>
            <a:pPr lvl="2"/>
            <a:r>
              <a:rPr lang="zh-TW" altLang="en-US" i="1" dirty="0" smtClean="0">
                <a:solidFill>
                  <a:srgbClr val="0070C0"/>
                </a:solidFill>
              </a:rPr>
              <a:t>修法</a:t>
            </a:r>
            <a:r>
              <a:rPr lang="en-US" altLang="zh-TW" i="1" dirty="0" smtClean="0">
                <a:solidFill>
                  <a:srgbClr val="0070C0"/>
                </a:solidFill>
              </a:rPr>
              <a:t>2:</a:t>
            </a:r>
            <a:r>
              <a:rPr lang="zh-TW" altLang="en-US" dirty="0" smtClean="0">
                <a:solidFill>
                  <a:srgbClr val="0070C0"/>
                </a:solidFill>
              </a:rPr>
              <a:t>在個資法施行前間接取得的個資只需在</a:t>
            </a:r>
            <a:r>
              <a:rPr lang="zh-TW" altLang="en-US" dirty="0" smtClean="0">
                <a:solidFill>
                  <a:srgbClr val="FF0000"/>
                </a:solidFill>
              </a:rPr>
              <a:t>利用前</a:t>
            </a:r>
            <a:r>
              <a:rPr lang="zh-TW" altLang="en-US" dirty="0" smtClean="0">
                <a:solidFill>
                  <a:srgbClr val="0070C0"/>
                </a:solidFill>
              </a:rPr>
              <a:t>告知</a:t>
            </a:r>
            <a:r>
              <a:rPr lang="en-US" altLang="zh-TW" dirty="0" smtClean="0">
                <a:solidFill>
                  <a:srgbClr val="0070C0"/>
                </a:solidFill>
              </a:rPr>
              <a:t>(</a:t>
            </a:r>
            <a:r>
              <a:rPr lang="zh-TW" altLang="en-US" dirty="0" smtClean="0">
                <a:solidFill>
                  <a:srgbClr val="0070C0"/>
                </a:solidFill>
              </a:rPr>
              <a:t>可以緩施行</a:t>
            </a:r>
            <a:r>
              <a:rPr lang="en-US" altLang="zh-TW" dirty="0" smtClean="0">
                <a:solidFill>
                  <a:srgbClr val="0070C0"/>
                </a:solidFill>
              </a:rPr>
              <a:t>)</a:t>
            </a:r>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26</a:t>
            </a:fld>
            <a:endParaRPr lang="zh-TW" alt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告知函</a:t>
            </a:r>
            <a:r>
              <a:rPr lang="en-US" altLang="zh-TW" dirty="0" smtClean="0"/>
              <a:t>-</a:t>
            </a:r>
            <a:r>
              <a:rPr lang="zh-TW" altLang="en-US" dirty="0" smtClean="0"/>
              <a:t>範例</a:t>
            </a:r>
            <a:endParaRPr lang="zh-TW" altLang="en-US" dirty="0"/>
          </a:p>
        </p:txBody>
      </p:sp>
      <p:sp>
        <p:nvSpPr>
          <p:cNvPr id="3" name="內容版面配置區 2"/>
          <p:cNvSpPr>
            <a:spLocks noGrp="1"/>
          </p:cNvSpPr>
          <p:nvPr>
            <p:ph idx="1"/>
          </p:nvPr>
        </p:nvSpPr>
        <p:spPr>
          <a:xfrm>
            <a:off x="251520" y="1052736"/>
            <a:ext cx="8435280" cy="4641379"/>
          </a:xfrm>
        </p:spPr>
        <p:txBody>
          <a:bodyPr/>
          <a:lstStyle/>
          <a:p>
            <a:pPr>
              <a:buNone/>
            </a:pPr>
            <a:r>
              <a:rPr lang="zh-TW" altLang="en-US" sz="1600" b="0" dirty="0" smtClean="0">
                <a:latin typeface="標楷體" pitchFamily="65" charset="-120"/>
                <a:ea typeface="標楷體" pitchFamily="65" charset="-120"/>
              </a:rPr>
              <a:t>特定目的：教育或訓練行政</a:t>
            </a:r>
            <a:endParaRPr lang="en-US" altLang="zh-TW" sz="1600" b="0" dirty="0" smtClean="0">
              <a:latin typeface="標楷體" pitchFamily="65" charset="-120"/>
              <a:ea typeface="標楷體" pitchFamily="65" charset="-120"/>
            </a:endParaRPr>
          </a:p>
          <a:p>
            <a:pPr algn="just">
              <a:buNone/>
            </a:pPr>
            <a:r>
              <a:rPr lang="en-US" altLang="zh-TW" sz="1600" b="0" dirty="0" smtClean="0">
                <a:latin typeface="Times New Roman" pitchFamily="18" charset="0"/>
                <a:ea typeface="標楷體" pitchFamily="65" charset="-120"/>
                <a:cs typeface="Times New Roman" pitchFamily="18" charset="0"/>
              </a:rPr>
              <a:t>1.</a:t>
            </a:r>
            <a:r>
              <a:rPr lang="zh-TW" altLang="en-US" sz="1600" b="0" dirty="0" smtClean="0">
                <a:latin typeface="Times New Roman" pitchFamily="18" charset="0"/>
                <a:ea typeface="標楷體" pitchFamily="65" charset="-120"/>
                <a:cs typeface="Times New Roman" pitchFamily="18" charset="0"/>
              </a:rPr>
              <a:t>機關名稱：教育網路中心</a:t>
            </a:r>
            <a:endParaRPr lang="en-US" altLang="zh-TW" sz="1600" b="0" dirty="0" smtClean="0">
              <a:latin typeface="Times New Roman" pitchFamily="18" charset="0"/>
              <a:ea typeface="標楷體" pitchFamily="65" charset="-120"/>
              <a:cs typeface="Times New Roman" pitchFamily="18" charset="0"/>
            </a:endParaRPr>
          </a:p>
          <a:p>
            <a:pPr algn="just">
              <a:buNone/>
            </a:pPr>
            <a:r>
              <a:rPr lang="en-US" altLang="zh-TW" sz="1600" b="0" dirty="0" smtClean="0">
                <a:latin typeface="Times New Roman" pitchFamily="18" charset="0"/>
                <a:ea typeface="標楷體" pitchFamily="65" charset="-120"/>
                <a:cs typeface="Times New Roman" pitchFamily="18" charset="0"/>
              </a:rPr>
              <a:t>2.</a:t>
            </a:r>
            <a:r>
              <a:rPr lang="zh-TW" altLang="en-US" sz="1600" b="0" dirty="0" smtClean="0">
                <a:latin typeface="Times New Roman" pitchFamily="18" charset="0"/>
                <a:ea typeface="標楷體" pitchFamily="65" charset="-120"/>
                <a:cs typeface="Times New Roman" pitchFamily="18" charset="0"/>
              </a:rPr>
              <a:t>個人資料蒐集目的：</a:t>
            </a:r>
            <a:r>
              <a:rPr lang="zh-TW" altLang="zh-TW" sz="1600" b="0" dirty="0" smtClean="0">
                <a:latin typeface="Times New Roman" pitchFamily="18" charset="0"/>
                <a:ea typeface="標楷體" pitchFamily="65" charset="-120"/>
                <a:cs typeface="Times New Roman" pitchFamily="18" charset="0"/>
              </a:rPr>
              <a:t>基於辦理</a:t>
            </a:r>
            <a:r>
              <a:rPr lang="zh-TW" altLang="en-US" sz="1600" b="0" dirty="0" smtClean="0">
                <a:latin typeface="Times New Roman" pitchFamily="18" charset="0"/>
                <a:ea typeface="標楷體" pitchFamily="65" charset="-120"/>
                <a:cs typeface="Times New Roman" pitchFamily="18" charset="0"/>
              </a:rPr>
              <a:t>個人資料保護顧問培訓班與後續相關訊息發送</a:t>
            </a:r>
            <a:r>
              <a:rPr lang="zh-TW" altLang="zh-TW" sz="1600" b="0" dirty="0" smtClean="0">
                <a:latin typeface="Times New Roman" pitchFamily="18" charset="0"/>
                <a:ea typeface="標楷體" pitchFamily="65" charset="-120"/>
                <a:cs typeface="Times New Roman" pitchFamily="18" charset="0"/>
              </a:rPr>
              <a:t>之目的</a:t>
            </a:r>
            <a:r>
              <a:rPr lang="zh-TW" altLang="en-US" sz="1600" b="0" dirty="0" smtClean="0">
                <a:latin typeface="Times New Roman" pitchFamily="18" charset="0"/>
                <a:ea typeface="標楷體" pitchFamily="65" charset="-120"/>
                <a:cs typeface="Times New Roman" pitchFamily="18" charset="0"/>
              </a:rPr>
              <a:t>。</a:t>
            </a:r>
            <a:endParaRPr lang="en-US" altLang="zh-TW" sz="1600" b="0" dirty="0" smtClean="0">
              <a:latin typeface="Times New Roman" pitchFamily="18" charset="0"/>
              <a:ea typeface="標楷體" pitchFamily="65" charset="-120"/>
              <a:cs typeface="Times New Roman" pitchFamily="18" charset="0"/>
            </a:endParaRPr>
          </a:p>
          <a:p>
            <a:pPr algn="just">
              <a:buNone/>
            </a:pPr>
            <a:r>
              <a:rPr lang="en-US" altLang="zh-TW" sz="1600" b="0" dirty="0" smtClean="0">
                <a:latin typeface="Times New Roman" pitchFamily="18" charset="0"/>
                <a:ea typeface="標楷體" pitchFamily="65" charset="-120"/>
                <a:cs typeface="Times New Roman" pitchFamily="18" charset="0"/>
              </a:rPr>
              <a:t>3.</a:t>
            </a:r>
            <a:r>
              <a:rPr lang="zh-TW" altLang="en-US" sz="1600" b="0" dirty="0" smtClean="0">
                <a:latin typeface="Times New Roman" pitchFamily="18" charset="0"/>
                <a:ea typeface="標楷體" pitchFamily="65" charset="-120"/>
                <a:cs typeface="Times New Roman" pitchFamily="18" charset="0"/>
              </a:rPr>
              <a:t>個人資料之類別：姓名</a:t>
            </a:r>
            <a:r>
              <a:rPr lang="en-US" altLang="zh-TW" sz="1600" b="0" dirty="0" smtClean="0">
                <a:latin typeface="Times New Roman" pitchFamily="18" charset="0"/>
                <a:ea typeface="標楷體" pitchFamily="65" charset="-120"/>
                <a:cs typeface="Times New Roman" pitchFamily="18" charset="0"/>
              </a:rPr>
              <a:t>(</a:t>
            </a:r>
            <a:r>
              <a:rPr lang="zh-TW" altLang="en-US" sz="1600" b="0" dirty="0" smtClean="0">
                <a:latin typeface="Times New Roman" pitchFamily="18" charset="0"/>
                <a:ea typeface="標楷體" pitchFamily="65" charset="-120"/>
                <a:cs typeface="Times New Roman" pitchFamily="18" charset="0"/>
              </a:rPr>
              <a:t>護照英文姓名</a:t>
            </a:r>
            <a:r>
              <a:rPr lang="en-US" altLang="zh-TW" sz="1600" b="0" dirty="0" smtClean="0">
                <a:latin typeface="Times New Roman" pitchFamily="18" charset="0"/>
                <a:ea typeface="標楷體" pitchFamily="65" charset="-120"/>
                <a:cs typeface="Times New Roman" pitchFamily="18" charset="0"/>
              </a:rPr>
              <a:t>)</a:t>
            </a:r>
            <a:r>
              <a:rPr lang="zh-TW" altLang="en-US" sz="1600" b="0" dirty="0" smtClean="0">
                <a:latin typeface="Times New Roman" pitchFamily="18" charset="0"/>
                <a:ea typeface="標楷體" pitchFamily="65" charset="-120"/>
                <a:cs typeface="Times New Roman" pitchFamily="18" charset="0"/>
              </a:rPr>
              <a:t>、身分證號碼、職業、職稱、地址、電話、匯款帳號、是否為會員等</a:t>
            </a:r>
            <a:r>
              <a:rPr lang="en-US" altLang="zh-TW" sz="1600" b="0" dirty="0" smtClean="0">
                <a:latin typeface="Times New Roman" pitchFamily="18" charset="0"/>
                <a:ea typeface="標楷體" pitchFamily="65" charset="-120"/>
                <a:cs typeface="Times New Roman" pitchFamily="18" charset="0"/>
              </a:rPr>
              <a:t>(</a:t>
            </a:r>
            <a:r>
              <a:rPr lang="zh-TW" altLang="en-US" sz="1600" b="0" dirty="0" smtClean="0">
                <a:latin typeface="Times New Roman" pitchFamily="18" charset="0"/>
                <a:ea typeface="標楷體" pitchFamily="65" charset="-120"/>
                <a:cs typeface="Times New Roman" pitchFamily="18" charset="0"/>
              </a:rPr>
              <a:t>包含</a:t>
            </a:r>
            <a:r>
              <a:rPr lang="en-US" altLang="zh-TW" sz="1600" b="0" dirty="0" smtClean="0">
                <a:latin typeface="Times New Roman" pitchFamily="18" charset="0"/>
                <a:ea typeface="標楷體" pitchFamily="65" charset="-120"/>
                <a:cs typeface="Times New Roman" pitchFamily="18" charset="0"/>
              </a:rPr>
              <a:t>C001</a:t>
            </a:r>
            <a:r>
              <a:rPr lang="zh-TW" altLang="en-US" sz="1600" b="0" dirty="0" smtClean="0">
                <a:latin typeface="Times New Roman" pitchFamily="18" charset="0"/>
                <a:ea typeface="標楷體" pitchFamily="65" charset="-120"/>
                <a:cs typeface="Times New Roman" pitchFamily="18" charset="0"/>
              </a:rPr>
              <a:t>、</a:t>
            </a:r>
            <a:r>
              <a:rPr lang="en-US" altLang="zh-TW" sz="1600" b="0" dirty="0" smtClean="0">
                <a:latin typeface="Times New Roman" pitchFamily="18" charset="0"/>
                <a:ea typeface="標楷體" pitchFamily="65" charset="-120"/>
                <a:cs typeface="Times New Roman" pitchFamily="18" charset="0"/>
              </a:rPr>
              <a:t>C002</a:t>
            </a:r>
            <a:r>
              <a:rPr lang="zh-TW" altLang="en-US" sz="1600" b="0" dirty="0" smtClean="0">
                <a:latin typeface="Times New Roman" pitchFamily="18" charset="0"/>
                <a:ea typeface="標楷體" pitchFamily="65" charset="-120"/>
                <a:cs typeface="Times New Roman" pitchFamily="18" charset="0"/>
              </a:rPr>
              <a:t>、 </a:t>
            </a:r>
            <a:r>
              <a:rPr lang="en-US" altLang="zh-TW" sz="1600" b="0" dirty="0" smtClean="0">
                <a:latin typeface="Times New Roman" pitchFamily="18" charset="0"/>
                <a:ea typeface="標楷體" pitchFamily="65" charset="-120"/>
                <a:cs typeface="Times New Roman" pitchFamily="18" charset="0"/>
              </a:rPr>
              <a:t>C003</a:t>
            </a:r>
            <a:r>
              <a:rPr lang="zh-TW" altLang="en-US" sz="1600" b="0" dirty="0" smtClean="0">
                <a:latin typeface="Times New Roman" pitchFamily="18" charset="0"/>
                <a:ea typeface="標楷體" pitchFamily="65" charset="-120"/>
                <a:cs typeface="Times New Roman" pitchFamily="18" charset="0"/>
              </a:rPr>
              <a:t>、</a:t>
            </a:r>
            <a:r>
              <a:rPr lang="en-US" altLang="zh-TW" sz="1600" b="0" dirty="0" smtClean="0">
                <a:latin typeface="Times New Roman" pitchFamily="18" charset="0"/>
                <a:ea typeface="標楷體" pitchFamily="65" charset="-120"/>
                <a:cs typeface="Times New Roman" pitchFamily="18" charset="0"/>
              </a:rPr>
              <a:t>C038</a:t>
            </a:r>
            <a:r>
              <a:rPr lang="zh-TW" altLang="en-US" sz="1600" b="0" dirty="0" smtClean="0">
                <a:latin typeface="Times New Roman" pitchFamily="18" charset="0"/>
                <a:ea typeface="標楷體" pitchFamily="65" charset="-120"/>
                <a:cs typeface="Times New Roman" pitchFamily="18" charset="0"/>
              </a:rPr>
              <a:t>、</a:t>
            </a:r>
            <a:r>
              <a:rPr lang="en-US" altLang="zh-TW" sz="1600" b="0" dirty="0" smtClean="0">
                <a:latin typeface="Times New Roman" pitchFamily="18" charset="0"/>
                <a:ea typeface="標楷體" pitchFamily="65" charset="-120"/>
                <a:cs typeface="Times New Roman" pitchFamily="18" charset="0"/>
              </a:rPr>
              <a:t>C053</a:t>
            </a:r>
            <a:r>
              <a:rPr lang="zh-TW" altLang="en-US" sz="1600" b="0" dirty="0" smtClean="0">
                <a:latin typeface="Times New Roman" pitchFamily="18" charset="0"/>
                <a:ea typeface="標楷體" pitchFamily="65" charset="-120"/>
                <a:cs typeface="Times New Roman" pitchFamily="18" charset="0"/>
              </a:rPr>
              <a:t>等資料類別</a:t>
            </a:r>
            <a:r>
              <a:rPr lang="en-US" altLang="zh-TW" sz="1600" b="0" dirty="0" smtClean="0">
                <a:latin typeface="Times New Roman" pitchFamily="18" charset="0"/>
                <a:ea typeface="標楷體" pitchFamily="65" charset="-120"/>
                <a:cs typeface="Times New Roman" pitchFamily="18" charset="0"/>
              </a:rPr>
              <a:t>)</a:t>
            </a:r>
          </a:p>
          <a:p>
            <a:pPr algn="just">
              <a:buNone/>
            </a:pPr>
            <a:r>
              <a:rPr lang="en-US" altLang="zh-TW" sz="1600" b="0" dirty="0" smtClean="0">
                <a:latin typeface="Times New Roman" pitchFamily="18" charset="0"/>
                <a:ea typeface="標楷體" pitchFamily="65" charset="-120"/>
                <a:cs typeface="Times New Roman" pitchFamily="18" charset="0"/>
              </a:rPr>
              <a:t>4.1.</a:t>
            </a:r>
            <a:r>
              <a:rPr lang="zh-TW" altLang="en-US" sz="1600" b="0" dirty="0" smtClean="0">
                <a:latin typeface="Times New Roman" pitchFamily="18" charset="0"/>
                <a:ea typeface="標楷體" pitchFamily="65" charset="-120"/>
                <a:cs typeface="Times New Roman" pitchFamily="18" charset="0"/>
              </a:rPr>
              <a:t>個人資料利用之期間：本中心營運期間</a:t>
            </a:r>
            <a:endParaRPr lang="en-US" altLang="zh-TW" sz="1600" b="0" dirty="0" smtClean="0">
              <a:latin typeface="Times New Roman" pitchFamily="18" charset="0"/>
              <a:ea typeface="標楷體" pitchFamily="65" charset="-120"/>
              <a:cs typeface="Times New Roman" pitchFamily="18" charset="0"/>
            </a:endParaRPr>
          </a:p>
          <a:p>
            <a:pPr algn="just">
              <a:buNone/>
            </a:pPr>
            <a:r>
              <a:rPr lang="en-US" altLang="zh-TW" sz="1600" b="0" dirty="0" smtClean="0">
                <a:latin typeface="Times New Roman" pitchFamily="18" charset="0"/>
                <a:ea typeface="標楷體" pitchFamily="65" charset="-120"/>
                <a:cs typeface="Times New Roman" pitchFamily="18" charset="0"/>
              </a:rPr>
              <a:t>4.2.</a:t>
            </a:r>
            <a:r>
              <a:rPr lang="zh-TW" altLang="en-US" sz="1600" b="0" dirty="0" smtClean="0">
                <a:latin typeface="Times New Roman" pitchFamily="18" charset="0"/>
                <a:ea typeface="標楷體" pitchFamily="65" charset="-120"/>
                <a:cs typeface="Times New Roman" pitchFamily="18" charset="0"/>
              </a:rPr>
              <a:t>個人資料利用之地區：地區不限</a:t>
            </a:r>
            <a:endParaRPr lang="en-US" altLang="zh-TW" sz="1600" b="0" dirty="0" smtClean="0">
              <a:latin typeface="Times New Roman" pitchFamily="18" charset="0"/>
              <a:ea typeface="標楷體" pitchFamily="65" charset="-120"/>
              <a:cs typeface="Times New Roman" pitchFamily="18" charset="0"/>
            </a:endParaRPr>
          </a:p>
          <a:p>
            <a:pPr algn="just">
              <a:buNone/>
            </a:pPr>
            <a:r>
              <a:rPr lang="en-US" altLang="zh-TW" sz="1600" b="0" dirty="0" smtClean="0">
                <a:latin typeface="Times New Roman" pitchFamily="18" charset="0"/>
                <a:ea typeface="標楷體" pitchFamily="65" charset="-120"/>
                <a:cs typeface="Times New Roman" pitchFamily="18" charset="0"/>
              </a:rPr>
              <a:t>4.3.</a:t>
            </a:r>
            <a:r>
              <a:rPr lang="zh-TW" altLang="en-US" sz="1600" b="0" dirty="0" smtClean="0">
                <a:latin typeface="Times New Roman" pitchFamily="18" charset="0"/>
                <a:ea typeface="標楷體" pitchFamily="65" charset="-120"/>
                <a:cs typeface="Times New Roman" pitchFamily="18" charset="0"/>
              </a:rPr>
              <a:t>個人資料利用之對象：本中心相關合作單位</a:t>
            </a:r>
            <a:r>
              <a:rPr lang="en-US" altLang="zh-TW" sz="1600" b="0" dirty="0" smtClean="0">
                <a:latin typeface="Times New Roman" pitchFamily="18" charset="0"/>
                <a:ea typeface="標楷體" pitchFamily="65" charset="-120"/>
                <a:cs typeface="Times New Roman" pitchFamily="18" charset="0"/>
              </a:rPr>
              <a:t>(</a:t>
            </a:r>
            <a:r>
              <a:rPr lang="zh-TW" altLang="en-US" sz="1600" b="0" dirty="0" smtClean="0">
                <a:latin typeface="Times New Roman" pitchFamily="18" charset="0"/>
                <a:ea typeface="標楷體" pitchFamily="65" charset="-120"/>
                <a:cs typeface="Times New Roman" pitchFamily="18" charset="0"/>
              </a:rPr>
              <a:t>合作單位名稱如有新增，將於本中心網站公告，請自行上網參閱</a:t>
            </a:r>
            <a:r>
              <a:rPr lang="en-US" altLang="zh-TW" sz="1600" b="0" dirty="0" smtClean="0">
                <a:latin typeface="Times New Roman" pitchFamily="18" charset="0"/>
                <a:ea typeface="標楷體" pitchFamily="65" charset="-120"/>
                <a:cs typeface="Times New Roman" pitchFamily="18" charset="0"/>
              </a:rPr>
              <a:t>)</a:t>
            </a:r>
          </a:p>
          <a:p>
            <a:pPr algn="just">
              <a:buNone/>
            </a:pPr>
            <a:r>
              <a:rPr lang="en-US" altLang="zh-TW" sz="1600" b="0" dirty="0" smtClean="0">
                <a:latin typeface="Times New Roman" pitchFamily="18" charset="0"/>
                <a:ea typeface="標楷體" pitchFamily="65" charset="-120"/>
                <a:cs typeface="Times New Roman" pitchFamily="18" charset="0"/>
              </a:rPr>
              <a:t>4.4.</a:t>
            </a:r>
            <a:r>
              <a:rPr lang="zh-TW" altLang="en-US" sz="1600" b="0" dirty="0" smtClean="0">
                <a:latin typeface="Times New Roman" pitchFamily="18" charset="0"/>
                <a:ea typeface="標楷體" pitchFamily="65" charset="-120"/>
                <a:cs typeface="Times New Roman" pitchFamily="18" charset="0"/>
              </a:rPr>
              <a:t>個人資料利用之方式：上課期間課程之聯絡、發送資料及未來相關訊息之通知</a:t>
            </a:r>
            <a:endParaRPr lang="en-US" altLang="zh-TW" sz="1600" b="0" dirty="0" smtClean="0">
              <a:latin typeface="Times New Roman" pitchFamily="18" charset="0"/>
              <a:ea typeface="標楷體" pitchFamily="65" charset="-120"/>
              <a:cs typeface="Times New Roman" pitchFamily="18" charset="0"/>
            </a:endParaRPr>
          </a:p>
          <a:p>
            <a:pPr algn="just">
              <a:buNone/>
            </a:pPr>
            <a:r>
              <a:rPr lang="en-US" altLang="zh-TW" sz="1600" b="0" dirty="0" smtClean="0">
                <a:latin typeface="Times New Roman" pitchFamily="18" charset="0"/>
                <a:ea typeface="標楷體" pitchFamily="65" charset="-120"/>
                <a:cs typeface="Times New Roman" pitchFamily="18" charset="0"/>
              </a:rPr>
              <a:t>5.</a:t>
            </a:r>
            <a:r>
              <a:rPr lang="zh-TW" altLang="en-US" sz="1600" b="0" dirty="0" smtClean="0">
                <a:latin typeface="Times New Roman" pitchFamily="18" charset="0"/>
                <a:ea typeface="標楷體" pitchFamily="65" charset="-120"/>
                <a:cs typeface="Times New Roman" pitchFamily="18" charset="0"/>
              </a:rPr>
              <a:t>當事人得依個資法第</a:t>
            </a:r>
            <a:r>
              <a:rPr lang="en-US" altLang="zh-TW" sz="1600" b="0" dirty="0" smtClean="0">
                <a:latin typeface="Times New Roman" pitchFamily="18" charset="0"/>
                <a:ea typeface="標楷體" pitchFamily="65" charset="-120"/>
                <a:cs typeface="Times New Roman" pitchFamily="18" charset="0"/>
              </a:rPr>
              <a:t>3</a:t>
            </a:r>
            <a:r>
              <a:rPr lang="zh-TW" altLang="en-US" sz="1600" b="0" dirty="0" smtClean="0">
                <a:latin typeface="Times New Roman" pitchFamily="18" charset="0"/>
                <a:ea typeface="標楷體" pitchFamily="65" charset="-120"/>
                <a:cs typeface="Times New Roman" pitchFamily="18" charset="0"/>
              </a:rPr>
              <a:t>條行使以下權利：查詢或請求閱覽；請求製給複給本；請求補充或更正；請求停止蒐集、處理或利用；請求刪除。當事人得以書面、傳真、</a:t>
            </a:r>
            <a:r>
              <a:rPr lang="en-US" altLang="zh-TW" sz="1600" b="0" dirty="0" smtClean="0">
                <a:latin typeface="Times New Roman" pitchFamily="18" charset="0"/>
                <a:ea typeface="標楷體" pitchFamily="65" charset="-120"/>
                <a:cs typeface="Times New Roman" pitchFamily="18" charset="0"/>
              </a:rPr>
              <a:t>E-MAIL</a:t>
            </a:r>
            <a:r>
              <a:rPr lang="zh-TW" altLang="en-US" sz="1600" b="0" dirty="0" smtClean="0">
                <a:latin typeface="Times New Roman" pitchFamily="18" charset="0"/>
                <a:ea typeface="標楷體" pitchFamily="65" charset="-120"/>
                <a:cs typeface="Times New Roman" pitchFamily="18" charset="0"/>
              </a:rPr>
              <a:t>、電話等方式行使上述之權利。</a:t>
            </a:r>
            <a:endParaRPr lang="en-US" altLang="zh-TW" sz="1600" b="0" dirty="0" smtClean="0">
              <a:latin typeface="Times New Roman" pitchFamily="18" charset="0"/>
              <a:ea typeface="標楷體" pitchFamily="65" charset="-120"/>
              <a:cs typeface="Times New Roman" pitchFamily="18" charset="0"/>
            </a:endParaRPr>
          </a:p>
          <a:p>
            <a:pPr algn="just">
              <a:buNone/>
            </a:pPr>
            <a:r>
              <a:rPr lang="en-US" altLang="zh-TW" sz="1600" b="0" dirty="0" smtClean="0">
                <a:latin typeface="Times New Roman" pitchFamily="18" charset="0"/>
                <a:ea typeface="標楷體" pitchFamily="65" charset="-120"/>
                <a:cs typeface="Times New Roman" pitchFamily="18" charset="0"/>
              </a:rPr>
              <a:t>6.</a:t>
            </a:r>
            <a:r>
              <a:rPr lang="zh-TW" altLang="en-US" sz="1600" b="0" dirty="0" smtClean="0">
                <a:latin typeface="Times New Roman" pitchFamily="18" charset="0"/>
                <a:ea typeface="標楷體" pitchFamily="65" charset="-120"/>
                <a:cs typeface="Times New Roman" pitchFamily="18" charset="0"/>
              </a:rPr>
              <a:t>當事人得自由選擇是否提供上述個人資料，</a:t>
            </a:r>
            <a:r>
              <a:rPr lang="zh-TW" altLang="zh-TW" sz="1600" b="0" dirty="0" smtClean="0">
                <a:latin typeface="Times New Roman" pitchFamily="18" charset="0"/>
                <a:ea typeface="標楷體" pitchFamily="65" charset="-120"/>
                <a:cs typeface="Times New Roman" pitchFamily="18" charset="0"/>
              </a:rPr>
              <a:t>若您不願意提供真實且正確完整的個人資料，將導致報名程序無法完成</a:t>
            </a:r>
            <a:r>
              <a:rPr lang="zh-TW" altLang="en-US" sz="1600" b="0" dirty="0" smtClean="0">
                <a:latin typeface="Times New Roman" pitchFamily="18" charset="0"/>
                <a:ea typeface="標楷體" pitchFamily="65" charset="-120"/>
                <a:cs typeface="Times New Roman" pitchFamily="18" charset="0"/>
              </a:rPr>
              <a:t>、上課期間無法聯繫、證書無法送達</a:t>
            </a:r>
            <a:r>
              <a:rPr lang="zh-TW" altLang="zh-TW" sz="1600" b="0" dirty="0" smtClean="0">
                <a:latin typeface="Times New Roman" pitchFamily="18" charset="0"/>
                <a:ea typeface="標楷體" pitchFamily="65" charset="-120"/>
                <a:cs typeface="Times New Roman" pitchFamily="18" charset="0"/>
              </a:rPr>
              <a:t>，影響您參與本課程之權益。</a:t>
            </a:r>
            <a:endParaRPr lang="en-US" altLang="zh-TW" sz="1600" b="0" dirty="0" smtClean="0">
              <a:latin typeface="Times New Roman" pitchFamily="18" charset="0"/>
              <a:ea typeface="標楷體" pitchFamily="65" charset="-120"/>
              <a:cs typeface="Times New Roman" pitchFamily="18" charset="0"/>
            </a:endParaRPr>
          </a:p>
          <a:p>
            <a:pPr algn="just">
              <a:buNone/>
            </a:pPr>
            <a:r>
              <a:rPr lang="zh-TW" altLang="en-US" sz="1600" b="0" dirty="0" smtClean="0">
                <a:latin typeface="Times New Roman" pitchFamily="18" charset="0"/>
                <a:ea typeface="標楷體" pitchFamily="65" charset="-120"/>
                <a:cs typeface="Times New Roman" pitchFamily="18" charset="0"/>
              </a:rPr>
              <a:t>聯絡資訊：</a:t>
            </a:r>
            <a:endParaRPr lang="en-US" altLang="zh-TW" sz="1600" b="0" dirty="0" smtClean="0">
              <a:latin typeface="Times New Roman" pitchFamily="18" charset="0"/>
              <a:ea typeface="標楷體" pitchFamily="65" charset="-120"/>
              <a:cs typeface="Times New Roman" pitchFamily="18" charset="0"/>
            </a:endParaRPr>
          </a:p>
          <a:p>
            <a:pPr algn="just">
              <a:buNone/>
            </a:pPr>
            <a:r>
              <a:rPr lang="zh-TW" altLang="en-US" sz="1600" b="0" dirty="0" smtClean="0">
                <a:latin typeface="Times New Roman" pitchFamily="18" charset="0"/>
                <a:ea typeface="標楷體" pitchFamily="65" charset="-120"/>
                <a:cs typeface="Times New Roman" pitchFamily="18" charset="0"/>
              </a:rPr>
              <a:t>地址</a:t>
            </a:r>
            <a:r>
              <a:rPr lang="zh-TW" altLang="en-US" sz="1600" b="0" dirty="0" smtClean="0">
                <a:latin typeface="標楷體" pitchFamily="65" charset="-120"/>
                <a:ea typeface="標楷體" pitchFamily="65" charset="-120"/>
                <a:cs typeface="Times New Roman" pitchFamily="18" charset="0"/>
              </a:rPr>
              <a:t>：南投市教育網路中心</a:t>
            </a:r>
            <a:endParaRPr lang="en-US" altLang="zh-TW" sz="1600" b="0" dirty="0" smtClean="0">
              <a:latin typeface="Times New Roman" pitchFamily="18" charset="0"/>
              <a:ea typeface="標楷體" pitchFamily="65" charset="-120"/>
              <a:cs typeface="Times New Roman" pitchFamily="18" charset="0"/>
            </a:endParaRPr>
          </a:p>
          <a:p>
            <a:pPr algn="just">
              <a:buNone/>
            </a:pPr>
            <a:r>
              <a:rPr lang="zh-TW" altLang="en-US" sz="1600" b="0" dirty="0" smtClean="0">
                <a:latin typeface="Times New Roman" pitchFamily="18" charset="0"/>
                <a:ea typeface="標楷體" pitchFamily="65" charset="-120"/>
                <a:cs typeface="Times New Roman" pitchFamily="18" charset="0"/>
              </a:rPr>
              <a:t>電話</a:t>
            </a:r>
            <a:r>
              <a:rPr lang="en-US" altLang="zh-TW" sz="1600" b="0" dirty="0" smtClean="0">
                <a:latin typeface="Times New Roman" pitchFamily="18" charset="0"/>
                <a:ea typeface="標楷體" pitchFamily="65" charset="-120"/>
                <a:cs typeface="Times New Roman" pitchFamily="18" charset="0"/>
                <a:sym typeface="Wingdings" pitchFamily="2" charset="2"/>
              </a:rPr>
              <a:t>:(</a:t>
            </a:r>
            <a:r>
              <a:rPr lang="en-US" altLang="zh-TW" sz="1600" b="0" dirty="0" smtClean="0">
                <a:latin typeface="Times New Roman" pitchFamily="18" charset="0"/>
                <a:ea typeface="標楷體" pitchFamily="65" charset="-120"/>
                <a:cs typeface="Times New Roman" pitchFamily="18" charset="0"/>
              </a:rPr>
              <a:t>080)123456 </a:t>
            </a:r>
            <a:r>
              <a:rPr lang="zh-TW" altLang="en-US" sz="1600" b="0" dirty="0" smtClean="0">
                <a:latin typeface="Times New Roman" pitchFamily="18" charset="0"/>
                <a:ea typeface="標楷體" pitchFamily="65" charset="-120"/>
                <a:cs typeface="Times New Roman" pitchFamily="18" charset="0"/>
              </a:rPr>
              <a:t>傳真</a:t>
            </a:r>
            <a:r>
              <a:rPr lang="en-US" altLang="zh-TW" sz="1600" b="0" dirty="0" smtClean="0">
                <a:latin typeface="Times New Roman" pitchFamily="18" charset="0"/>
                <a:ea typeface="標楷體" pitchFamily="65" charset="-120"/>
                <a:cs typeface="Times New Roman" pitchFamily="18" charset="0"/>
              </a:rPr>
              <a:t>:(08)2557-9007</a:t>
            </a:r>
          </a:p>
          <a:p>
            <a:pPr algn="just">
              <a:buNone/>
            </a:pPr>
            <a:r>
              <a:rPr lang="en-US" altLang="zh-TW" sz="1600" b="0" dirty="0" smtClean="0">
                <a:latin typeface="Times New Roman" pitchFamily="18" charset="0"/>
                <a:ea typeface="標楷體" pitchFamily="65" charset="-120"/>
                <a:cs typeface="Times New Roman" pitchFamily="18" charset="0"/>
              </a:rPr>
              <a:t>E-mail</a:t>
            </a:r>
            <a:r>
              <a:rPr lang="zh-TW" altLang="en-US" sz="1600" b="0" dirty="0" smtClean="0">
                <a:latin typeface="Times New Roman" pitchFamily="18" charset="0"/>
                <a:ea typeface="標楷體" pitchFamily="65" charset="-120"/>
                <a:cs typeface="Times New Roman" pitchFamily="18" charset="0"/>
              </a:rPr>
              <a:t>：</a:t>
            </a:r>
            <a:r>
              <a:rPr lang="en-US" altLang="zh-TW" sz="1600" b="0" dirty="0" smtClean="0">
                <a:latin typeface="Times New Roman" pitchFamily="18" charset="0"/>
                <a:cs typeface="Times New Roman" pitchFamily="18" charset="0"/>
              </a:rPr>
              <a:t> privacytraining@mail.tanet.org.tw</a:t>
            </a:r>
            <a:endParaRPr lang="en-US" altLang="zh-TW" sz="1600" b="0" dirty="0" smtClean="0">
              <a:latin typeface="Times New Roman" pitchFamily="18" charset="0"/>
              <a:ea typeface="標楷體" pitchFamily="65" charset="-120"/>
            </a:endParaRPr>
          </a:p>
          <a:p>
            <a:pPr>
              <a:buNone/>
            </a:pPr>
            <a:endParaRPr lang="zh-TW" altLang="en-US" sz="1400"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27</a:t>
            </a:fld>
            <a:endParaRPr lang="en-US" altLang="zh-TW"/>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當事人「書面同意」</a:t>
            </a:r>
            <a:endParaRPr lang="zh-TW" altLang="en-US" dirty="0"/>
          </a:p>
        </p:txBody>
      </p:sp>
      <p:sp>
        <p:nvSpPr>
          <p:cNvPr id="3" name="內容版面配置區 2"/>
          <p:cNvSpPr>
            <a:spLocks noGrp="1"/>
          </p:cNvSpPr>
          <p:nvPr>
            <p:ph idx="1"/>
          </p:nvPr>
        </p:nvSpPr>
        <p:spPr/>
        <p:txBody>
          <a:bodyPr>
            <a:normAutofit fontScale="85000" lnSpcReduction="20000"/>
          </a:bodyPr>
          <a:lstStyle/>
          <a:p>
            <a:r>
              <a:rPr lang="zh-TW" altLang="en-US" dirty="0" smtClean="0"/>
              <a:t>施行細則第十一條</a:t>
            </a:r>
            <a:endParaRPr lang="en-US" altLang="zh-TW" dirty="0" smtClean="0"/>
          </a:p>
          <a:p>
            <a:pPr lvl="1"/>
            <a:r>
              <a:rPr lang="zh-TW" altLang="en-US" dirty="0" smtClean="0"/>
              <a:t>本法第七條所定書面意思表示之方式，如其內容可完整呈現，並可於日後取出供查驗者，經蒐集者及</a:t>
            </a:r>
            <a:r>
              <a:rPr lang="zh-TW" altLang="en-US" u="sng" dirty="0" smtClean="0"/>
              <a:t>當事人同意</a:t>
            </a:r>
            <a:r>
              <a:rPr lang="zh-TW" altLang="en-US" dirty="0" smtClean="0"/>
              <a:t>，得以電子文件為之。</a:t>
            </a:r>
            <a:endParaRPr lang="en-US" altLang="zh-TW" dirty="0" smtClean="0"/>
          </a:p>
          <a:p>
            <a:r>
              <a:rPr lang="zh-TW" altLang="en-US" dirty="0" smtClean="0"/>
              <a:t>電子簽章法第四條</a:t>
            </a:r>
            <a:endParaRPr lang="en-US" altLang="zh-TW" dirty="0" smtClean="0"/>
          </a:p>
          <a:p>
            <a:pPr lvl="1"/>
            <a:r>
              <a:rPr lang="zh-TW" altLang="en-US" dirty="0" smtClean="0"/>
              <a:t>依法令規定應以書面為之者，如其</a:t>
            </a:r>
            <a:r>
              <a:rPr lang="zh-TW" altLang="en-US" u="sng" dirty="0" smtClean="0"/>
              <a:t>內容可完整呈現</a:t>
            </a:r>
            <a:r>
              <a:rPr lang="zh-TW" altLang="en-US" dirty="0" smtClean="0"/>
              <a:t>，並可於</a:t>
            </a:r>
            <a:r>
              <a:rPr lang="zh-TW" altLang="en-US" u="sng" dirty="0" smtClean="0"/>
              <a:t>日後取出供查驗</a:t>
            </a:r>
            <a:r>
              <a:rPr lang="zh-TW" altLang="en-US" dirty="0" smtClean="0"/>
              <a:t>者，經相對人同意，得以電子文件為之。</a:t>
            </a:r>
            <a:endParaRPr lang="en-US" altLang="zh-TW" dirty="0" smtClean="0"/>
          </a:p>
          <a:p>
            <a:r>
              <a:rPr lang="zh-TW" altLang="en-US" dirty="0" smtClean="0"/>
              <a:t>電子簽章法第五條</a:t>
            </a:r>
            <a:endParaRPr lang="en-US" altLang="zh-TW" dirty="0" smtClean="0"/>
          </a:p>
          <a:p>
            <a:pPr lvl="1"/>
            <a:r>
              <a:rPr lang="zh-TW" altLang="en-US" dirty="0" smtClean="0"/>
              <a:t>依法令規定應提出文書原本或正本者，如文書係以電子文件形式作成，其 內容可完整呈現，並可於日後取出供查驗者，得以電子文件為之。</a:t>
            </a:r>
            <a:endParaRPr lang="en-US" altLang="zh-TW" dirty="0" smtClean="0"/>
          </a:p>
          <a:p>
            <a:pPr lvl="1"/>
            <a:r>
              <a:rPr lang="zh-TW" altLang="en-US" dirty="0" smtClean="0"/>
              <a:t>但應核對筆跡、印跡或其他為辨識文書真偽之必要或法令另有規定者，不在此限 。 </a:t>
            </a:r>
            <a:endParaRPr lang="en-US" altLang="zh-TW" dirty="0" smtClean="0"/>
          </a:p>
          <a:p>
            <a:pPr lvl="1"/>
            <a:r>
              <a:rPr lang="zh-TW" altLang="en-US" dirty="0" smtClean="0"/>
              <a:t>前項所稱內容可完整呈現，不含以電子方式發送、收受、儲存及顯示作業附加之資料訊息。</a:t>
            </a:r>
            <a:endParaRPr lang="en-US" altLang="zh-TW" dirty="0" smtClean="0"/>
          </a:p>
          <a:p>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28</a:t>
            </a:fld>
            <a:endParaRPr lang="zh-TW" alt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30841"/>
            <a:ext cx="8229600" cy="849505"/>
          </a:xfrm>
        </p:spPr>
        <p:txBody>
          <a:bodyPr>
            <a:normAutofit/>
          </a:bodyPr>
          <a:lstStyle/>
          <a:p>
            <a:r>
              <a:rPr kumimoji="1" lang="zh-TW" altLang="en-US" dirty="0" smtClean="0"/>
              <a:t>網路蒐集個資之同意流程</a:t>
            </a:r>
            <a:r>
              <a:rPr kumimoji="1" lang="en-US" altLang="zh-TW" dirty="0" smtClean="0"/>
              <a:t>-</a:t>
            </a:r>
            <a:r>
              <a:rPr kumimoji="1" lang="zh-TW" altLang="en-US" dirty="0" smtClean="0"/>
              <a:t>範例</a:t>
            </a:r>
            <a:endParaRPr kumimoji="1" lang="zh-TW" altLang="en-US" dirty="0"/>
          </a:p>
        </p:txBody>
      </p:sp>
      <p:sp>
        <p:nvSpPr>
          <p:cNvPr id="4" name="矩形 3"/>
          <p:cNvSpPr/>
          <p:nvPr/>
        </p:nvSpPr>
        <p:spPr>
          <a:xfrm>
            <a:off x="218974" y="1605918"/>
            <a:ext cx="1167863" cy="12701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以下畫面需收集您的個人資料</a:t>
            </a:r>
            <a:endParaRPr kumimoji="1" lang="zh-TW" altLang="en-US" dirty="0">
              <a:solidFill>
                <a:srgbClr val="000000"/>
              </a:solidFill>
            </a:endParaRPr>
          </a:p>
        </p:txBody>
      </p:sp>
      <p:cxnSp>
        <p:nvCxnSpPr>
          <p:cNvPr id="6" name="直線箭頭接點 5"/>
          <p:cNvCxnSpPr/>
          <p:nvPr/>
        </p:nvCxnSpPr>
        <p:spPr>
          <a:xfrm>
            <a:off x="1386837" y="2189888"/>
            <a:ext cx="467145" cy="145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矩形 6"/>
          <p:cNvSpPr/>
          <p:nvPr/>
        </p:nvSpPr>
        <p:spPr>
          <a:xfrm>
            <a:off x="4780056" y="1646145"/>
            <a:ext cx="905093" cy="408779"/>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同意</a:t>
            </a:r>
            <a:endParaRPr kumimoji="1" lang="zh-TW" altLang="en-US" dirty="0">
              <a:solidFill>
                <a:srgbClr val="000000"/>
              </a:solidFill>
            </a:endParaRPr>
          </a:p>
        </p:txBody>
      </p:sp>
      <p:sp>
        <p:nvSpPr>
          <p:cNvPr id="8" name="矩形 7"/>
          <p:cNvSpPr/>
          <p:nvPr/>
        </p:nvSpPr>
        <p:spPr>
          <a:xfrm>
            <a:off x="248170" y="3116048"/>
            <a:ext cx="905093" cy="408779"/>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不同意</a:t>
            </a:r>
            <a:endParaRPr kumimoji="1" lang="zh-TW" altLang="en-US" dirty="0">
              <a:solidFill>
                <a:srgbClr val="000000"/>
              </a:solidFill>
            </a:endParaRPr>
          </a:p>
        </p:txBody>
      </p:sp>
      <p:cxnSp>
        <p:nvCxnSpPr>
          <p:cNvPr id="9" name="直線箭頭接點 8"/>
          <p:cNvCxnSpPr/>
          <p:nvPr/>
        </p:nvCxnSpPr>
        <p:spPr>
          <a:xfrm>
            <a:off x="583930" y="2867861"/>
            <a:ext cx="0" cy="10301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直線箭頭接點 10"/>
          <p:cNvCxnSpPr/>
          <p:nvPr/>
        </p:nvCxnSpPr>
        <p:spPr>
          <a:xfrm>
            <a:off x="3065636" y="2181695"/>
            <a:ext cx="5109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矩形 11"/>
          <p:cNvSpPr/>
          <p:nvPr/>
        </p:nvSpPr>
        <p:spPr>
          <a:xfrm>
            <a:off x="102187" y="3898001"/>
            <a:ext cx="1051076" cy="49637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登出</a:t>
            </a:r>
            <a:endParaRPr kumimoji="1" lang="zh-TW" altLang="en-US" dirty="0">
              <a:solidFill>
                <a:srgbClr val="000000"/>
              </a:solidFill>
            </a:endParaRPr>
          </a:p>
        </p:txBody>
      </p:sp>
      <p:sp>
        <p:nvSpPr>
          <p:cNvPr id="13" name="矩形 12"/>
          <p:cNvSpPr/>
          <p:nvPr/>
        </p:nvSpPr>
        <p:spPr>
          <a:xfrm>
            <a:off x="1883192" y="1612325"/>
            <a:ext cx="1167863" cy="12701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登入</a:t>
            </a:r>
            <a:endParaRPr kumimoji="1" lang="en-US" altLang="zh-TW" dirty="0" smtClean="0">
              <a:solidFill>
                <a:srgbClr val="000000"/>
              </a:solidFill>
            </a:endParaRPr>
          </a:p>
          <a:p>
            <a:pPr algn="ctr"/>
            <a:r>
              <a:rPr kumimoji="1" lang="en-US" altLang="zh-TW" dirty="0" smtClean="0">
                <a:solidFill>
                  <a:srgbClr val="000000"/>
                </a:solidFill>
              </a:rPr>
              <a:t>Email/</a:t>
            </a:r>
            <a:r>
              <a:rPr kumimoji="1" lang="zh-TW" altLang="en-US" dirty="0" smtClean="0">
                <a:solidFill>
                  <a:srgbClr val="000000"/>
                </a:solidFill>
              </a:rPr>
              <a:t>手機</a:t>
            </a:r>
            <a:endParaRPr kumimoji="1" lang="en-US" altLang="zh-TW" dirty="0" smtClean="0">
              <a:solidFill>
                <a:srgbClr val="000000"/>
              </a:solidFill>
            </a:endParaRPr>
          </a:p>
          <a:p>
            <a:pPr algn="ctr"/>
            <a:r>
              <a:rPr kumimoji="1" lang="en-US" altLang="zh-TW" dirty="0" smtClean="0">
                <a:solidFill>
                  <a:srgbClr val="000000"/>
                </a:solidFill>
              </a:rPr>
              <a:t>&lt;</a:t>
            </a:r>
            <a:r>
              <a:rPr kumimoji="1" lang="zh-TW" altLang="en-US" dirty="0" smtClean="0">
                <a:solidFill>
                  <a:srgbClr val="000000"/>
                </a:solidFill>
              </a:rPr>
              <a:t>以資辨別身份</a:t>
            </a:r>
            <a:r>
              <a:rPr kumimoji="1" lang="en-US" altLang="zh-TW" sz="1600" dirty="0" smtClean="0">
                <a:solidFill>
                  <a:srgbClr val="000000"/>
                </a:solidFill>
              </a:rPr>
              <a:t>&gt;</a:t>
            </a:r>
            <a:endParaRPr kumimoji="1" lang="zh-TW" altLang="en-US" sz="1600" dirty="0">
              <a:solidFill>
                <a:srgbClr val="000000"/>
              </a:solidFill>
            </a:endParaRPr>
          </a:p>
        </p:txBody>
      </p:sp>
      <p:cxnSp>
        <p:nvCxnSpPr>
          <p:cNvPr id="14" name="直線箭頭接點 13"/>
          <p:cNvCxnSpPr/>
          <p:nvPr/>
        </p:nvCxnSpPr>
        <p:spPr>
          <a:xfrm>
            <a:off x="4794654" y="2181695"/>
            <a:ext cx="72349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矩形 14"/>
          <p:cNvSpPr/>
          <p:nvPr/>
        </p:nvSpPr>
        <p:spPr>
          <a:xfrm>
            <a:off x="3612193" y="1612325"/>
            <a:ext cx="1167863" cy="12701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告知蒐集之目的</a:t>
            </a:r>
            <a:endParaRPr kumimoji="1" lang="en-US" altLang="zh-TW" dirty="0" smtClean="0">
              <a:solidFill>
                <a:srgbClr val="000000"/>
              </a:solidFill>
            </a:endParaRPr>
          </a:p>
        </p:txBody>
      </p:sp>
      <p:sp>
        <p:nvSpPr>
          <p:cNvPr id="16" name="矩形 15"/>
          <p:cNvSpPr/>
          <p:nvPr/>
        </p:nvSpPr>
        <p:spPr>
          <a:xfrm>
            <a:off x="2029175" y="3116048"/>
            <a:ext cx="905093" cy="408779"/>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簡訊</a:t>
            </a:r>
            <a:endParaRPr kumimoji="1" lang="en-US" altLang="zh-TW" dirty="0" smtClean="0">
              <a:solidFill>
                <a:srgbClr val="000000"/>
              </a:solidFill>
            </a:endParaRPr>
          </a:p>
          <a:p>
            <a:pPr algn="ctr"/>
            <a:r>
              <a:rPr kumimoji="1" lang="zh-TW" altLang="en-US" dirty="0" smtClean="0">
                <a:solidFill>
                  <a:srgbClr val="000000"/>
                </a:solidFill>
              </a:rPr>
              <a:t>確認</a:t>
            </a:r>
            <a:endParaRPr kumimoji="1" lang="zh-TW" altLang="en-US" dirty="0">
              <a:solidFill>
                <a:srgbClr val="000000"/>
              </a:solidFill>
            </a:endParaRPr>
          </a:p>
        </p:txBody>
      </p:sp>
      <p:cxnSp>
        <p:nvCxnSpPr>
          <p:cNvPr id="17" name="直線箭頭接點 16"/>
          <p:cNvCxnSpPr>
            <a:stCxn id="13" idx="2"/>
            <a:endCxn id="18" idx="0"/>
          </p:cNvCxnSpPr>
          <p:nvPr/>
        </p:nvCxnSpPr>
        <p:spPr>
          <a:xfrm>
            <a:off x="2467124" y="2882460"/>
            <a:ext cx="6397" cy="834129"/>
          </a:xfrm>
          <a:prstGeom prst="straightConnector1">
            <a:avLst/>
          </a:prstGeom>
          <a:ln w="38100" cmpd="sng">
            <a:headEnd type="triangle"/>
            <a:tailEnd type="triangle"/>
          </a:ln>
        </p:spPr>
        <p:style>
          <a:lnRef idx="2">
            <a:schemeClr val="accent1"/>
          </a:lnRef>
          <a:fillRef idx="0">
            <a:schemeClr val="accent1"/>
          </a:fillRef>
          <a:effectRef idx="1">
            <a:schemeClr val="accent1"/>
          </a:effectRef>
          <a:fontRef idx="minor">
            <a:schemeClr val="tx1"/>
          </a:fontRef>
        </p:style>
      </p:cxnSp>
      <p:sp>
        <p:nvSpPr>
          <p:cNvPr id="18" name="矩形 17"/>
          <p:cNvSpPr/>
          <p:nvPr/>
        </p:nvSpPr>
        <p:spPr>
          <a:xfrm>
            <a:off x="1831203" y="3716589"/>
            <a:ext cx="1284636" cy="49637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簡訊密碼</a:t>
            </a:r>
            <a:endParaRPr kumimoji="1" lang="en-US" altLang="zh-TW" dirty="0" smtClean="0">
              <a:solidFill>
                <a:srgbClr val="000000"/>
              </a:solidFill>
            </a:endParaRPr>
          </a:p>
          <a:p>
            <a:pPr algn="ctr"/>
            <a:r>
              <a:rPr kumimoji="1" lang="zh-TW" altLang="en-US" dirty="0" smtClean="0">
                <a:solidFill>
                  <a:srgbClr val="000000"/>
                </a:solidFill>
              </a:rPr>
              <a:t>登入確認</a:t>
            </a:r>
            <a:endParaRPr kumimoji="1" lang="zh-TW" altLang="en-US" dirty="0">
              <a:solidFill>
                <a:srgbClr val="000000"/>
              </a:solidFill>
            </a:endParaRPr>
          </a:p>
        </p:txBody>
      </p:sp>
      <p:sp>
        <p:nvSpPr>
          <p:cNvPr id="20" name="矩形 19"/>
          <p:cNvSpPr/>
          <p:nvPr/>
        </p:nvSpPr>
        <p:spPr>
          <a:xfrm>
            <a:off x="5518156" y="1597726"/>
            <a:ext cx="1167863" cy="12701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收集更多的資訊</a:t>
            </a:r>
            <a:endParaRPr kumimoji="1" lang="en-US" altLang="zh-TW" dirty="0" smtClean="0">
              <a:solidFill>
                <a:srgbClr val="000000"/>
              </a:solidFill>
            </a:endParaRPr>
          </a:p>
          <a:p>
            <a:pPr algn="ctr"/>
            <a:r>
              <a:rPr kumimoji="1" lang="en-US" altLang="zh-TW" dirty="0" smtClean="0">
                <a:solidFill>
                  <a:srgbClr val="000000"/>
                </a:solidFill>
              </a:rPr>
              <a:t>&lt;</a:t>
            </a:r>
            <a:r>
              <a:rPr kumimoji="1" lang="zh-TW" altLang="en-US" dirty="0" smtClean="0">
                <a:solidFill>
                  <a:srgbClr val="000000"/>
                </a:solidFill>
              </a:rPr>
              <a:t>其它相關個資</a:t>
            </a:r>
            <a:r>
              <a:rPr kumimoji="1" lang="en-US" altLang="zh-TW" dirty="0" smtClean="0">
                <a:solidFill>
                  <a:srgbClr val="000000"/>
                </a:solidFill>
              </a:rPr>
              <a:t>&gt;</a:t>
            </a:r>
          </a:p>
        </p:txBody>
      </p:sp>
      <p:cxnSp>
        <p:nvCxnSpPr>
          <p:cNvPr id="26" name="直線箭頭接點 25"/>
          <p:cNvCxnSpPr/>
          <p:nvPr/>
        </p:nvCxnSpPr>
        <p:spPr>
          <a:xfrm>
            <a:off x="2364935" y="5308891"/>
            <a:ext cx="0" cy="55477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7" name="橢圓 26"/>
          <p:cNvSpPr/>
          <p:nvPr/>
        </p:nvSpPr>
        <p:spPr>
          <a:xfrm>
            <a:off x="1754391" y="5852323"/>
            <a:ext cx="1225237" cy="542769"/>
          </a:xfrm>
          <a:prstGeom prst="ellipse">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t>檢驗點</a:t>
            </a:r>
            <a:endParaRPr kumimoji="1" lang="zh-TW" altLang="en-US" dirty="0"/>
          </a:p>
        </p:txBody>
      </p:sp>
      <p:sp>
        <p:nvSpPr>
          <p:cNvPr id="29" name="矩形 28"/>
          <p:cNvSpPr/>
          <p:nvPr/>
        </p:nvSpPr>
        <p:spPr>
          <a:xfrm>
            <a:off x="8245324" y="1639738"/>
            <a:ext cx="905093" cy="408779"/>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同意</a:t>
            </a:r>
            <a:endParaRPr kumimoji="1" lang="zh-TW" altLang="en-US" dirty="0">
              <a:solidFill>
                <a:srgbClr val="000000"/>
              </a:solidFill>
            </a:endParaRPr>
          </a:p>
        </p:txBody>
      </p:sp>
      <p:cxnSp>
        <p:nvCxnSpPr>
          <p:cNvPr id="30" name="直線箭頭接點 29"/>
          <p:cNvCxnSpPr/>
          <p:nvPr/>
        </p:nvCxnSpPr>
        <p:spPr>
          <a:xfrm>
            <a:off x="8259922" y="2175288"/>
            <a:ext cx="72349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1" name="矩形 30"/>
          <p:cNvSpPr/>
          <p:nvPr/>
        </p:nvSpPr>
        <p:spPr>
          <a:xfrm>
            <a:off x="7077461" y="1605918"/>
            <a:ext cx="1167863" cy="12701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建立使用者電子書面</a:t>
            </a:r>
            <a:endParaRPr kumimoji="1" lang="en-US" altLang="zh-TW" dirty="0" smtClean="0">
              <a:solidFill>
                <a:srgbClr val="000000"/>
              </a:solidFill>
            </a:endParaRPr>
          </a:p>
        </p:txBody>
      </p:sp>
      <p:sp>
        <p:nvSpPr>
          <p:cNvPr id="32" name="矩形 31"/>
          <p:cNvSpPr/>
          <p:nvPr/>
        </p:nvSpPr>
        <p:spPr>
          <a:xfrm>
            <a:off x="7325631" y="3116048"/>
            <a:ext cx="905093" cy="408779"/>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不同意</a:t>
            </a:r>
            <a:endParaRPr kumimoji="1" lang="zh-TW" altLang="en-US" dirty="0">
              <a:solidFill>
                <a:srgbClr val="000000"/>
              </a:solidFill>
            </a:endParaRPr>
          </a:p>
        </p:txBody>
      </p:sp>
      <p:cxnSp>
        <p:nvCxnSpPr>
          <p:cNvPr id="33" name="直線箭頭接點 32"/>
          <p:cNvCxnSpPr/>
          <p:nvPr/>
        </p:nvCxnSpPr>
        <p:spPr>
          <a:xfrm>
            <a:off x="7661391" y="2867861"/>
            <a:ext cx="0" cy="10301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4" name="矩形 33"/>
          <p:cNvSpPr/>
          <p:nvPr/>
        </p:nvSpPr>
        <p:spPr>
          <a:xfrm>
            <a:off x="7179648" y="3898001"/>
            <a:ext cx="1051076" cy="49637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登出</a:t>
            </a:r>
            <a:endParaRPr kumimoji="1" lang="zh-TW" altLang="en-US" dirty="0">
              <a:solidFill>
                <a:srgbClr val="000000"/>
              </a:solidFill>
            </a:endParaRPr>
          </a:p>
        </p:txBody>
      </p:sp>
      <p:cxnSp>
        <p:nvCxnSpPr>
          <p:cNvPr id="35" name="直線箭頭接點 34"/>
          <p:cNvCxnSpPr>
            <a:stCxn id="20" idx="3"/>
            <a:endCxn id="31" idx="1"/>
          </p:cNvCxnSpPr>
          <p:nvPr/>
        </p:nvCxnSpPr>
        <p:spPr>
          <a:xfrm>
            <a:off x="6686019" y="2232794"/>
            <a:ext cx="391442" cy="81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6" name="矩形 35"/>
          <p:cNvSpPr/>
          <p:nvPr/>
        </p:nvSpPr>
        <p:spPr>
          <a:xfrm>
            <a:off x="3872256" y="3116048"/>
            <a:ext cx="905093" cy="408779"/>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不同意</a:t>
            </a:r>
            <a:endParaRPr kumimoji="1" lang="zh-TW" altLang="en-US" dirty="0">
              <a:solidFill>
                <a:srgbClr val="000000"/>
              </a:solidFill>
            </a:endParaRPr>
          </a:p>
        </p:txBody>
      </p:sp>
      <p:cxnSp>
        <p:nvCxnSpPr>
          <p:cNvPr id="37" name="直線箭頭接點 36"/>
          <p:cNvCxnSpPr/>
          <p:nvPr/>
        </p:nvCxnSpPr>
        <p:spPr>
          <a:xfrm>
            <a:off x="4208016" y="2867861"/>
            <a:ext cx="0" cy="10301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矩形 37"/>
          <p:cNvSpPr/>
          <p:nvPr/>
        </p:nvSpPr>
        <p:spPr>
          <a:xfrm>
            <a:off x="3726273" y="3898001"/>
            <a:ext cx="1051076" cy="49637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solidFill>
                  <a:srgbClr val="000000"/>
                </a:solidFill>
              </a:rPr>
              <a:t>登出</a:t>
            </a:r>
            <a:endParaRPr kumimoji="1" lang="zh-TW" altLang="en-US" dirty="0">
              <a:solidFill>
                <a:srgbClr val="000000"/>
              </a:solidFill>
            </a:endParaRPr>
          </a:p>
        </p:txBody>
      </p:sp>
      <p:cxnSp>
        <p:nvCxnSpPr>
          <p:cNvPr id="43" name="直線箭頭接點 42"/>
          <p:cNvCxnSpPr/>
          <p:nvPr/>
        </p:nvCxnSpPr>
        <p:spPr>
          <a:xfrm>
            <a:off x="7763568" y="5308891"/>
            <a:ext cx="0" cy="55477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6" name="肘形接點 45"/>
          <p:cNvCxnSpPr/>
          <p:nvPr/>
        </p:nvCxnSpPr>
        <p:spPr>
          <a:xfrm rot="5400000">
            <a:off x="4166456" y="1332183"/>
            <a:ext cx="12700" cy="7077461"/>
          </a:xfrm>
          <a:prstGeom prst="bentConnector3">
            <a:avLst>
              <a:gd name="adj1" fmla="val 2489709"/>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50" name="直線箭頭接點 49"/>
          <p:cNvCxnSpPr/>
          <p:nvPr/>
        </p:nvCxnSpPr>
        <p:spPr>
          <a:xfrm>
            <a:off x="6204263" y="5308891"/>
            <a:ext cx="0" cy="55477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2" name="矩形 51"/>
          <p:cNvSpPr/>
          <p:nvPr/>
        </p:nvSpPr>
        <p:spPr>
          <a:xfrm>
            <a:off x="1845795" y="4368188"/>
            <a:ext cx="1284636" cy="107703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TW" dirty="0" smtClean="0">
                <a:solidFill>
                  <a:srgbClr val="000000"/>
                </a:solidFill>
              </a:rPr>
              <a:t>Email</a:t>
            </a:r>
            <a:r>
              <a:rPr kumimoji="1" lang="zh-TW" altLang="en-US" dirty="0" smtClean="0">
                <a:solidFill>
                  <a:srgbClr val="000000"/>
                </a:solidFill>
              </a:rPr>
              <a:t>含同意文件</a:t>
            </a:r>
            <a:endParaRPr kumimoji="1" lang="en-US" altLang="zh-TW" dirty="0" smtClean="0">
              <a:solidFill>
                <a:srgbClr val="000000"/>
              </a:solidFill>
            </a:endParaRPr>
          </a:p>
          <a:p>
            <a:pPr algn="ctr"/>
            <a:r>
              <a:rPr lang="zh-TW" altLang="en-US" dirty="0" smtClean="0">
                <a:solidFill>
                  <a:srgbClr val="000000"/>
                </a:solidFill>
              </a:rPr>
              <a:t>附隱私權宣告</a:t>
            </a:r>
            <a:r>
              <a:rPr kumimoji="1" lang="en-US" altLang="zh-TW" dirty="0" smtClean="0">
                <a:solidFill>
                  <a:srgbClr val="000000"/>
                </a:solidFill>
              </a:rPr>
              <a:t> </a:t>
            </a:r>
            <a:r>
              <a:rPr kumimoji="1" lang="zh-TW" altLang="en-US" dirty="0" smtClean="0">
                <a:solidFill>
                  <a:srgbClr val="000000"/>
                </a:solidFill>
              </a:rPr>
              <a:t>確認</a:t>
            </a:r>
            <a:endParaRPr kumimoji="1" lang="zh-TW" altLang="en-US" dirty="0">
              <a:solidFill>
                <a:srgbClr val="000000"/>
              </a:solidFill>
            </a:endParaRPr>
          </a:p>
        </p:txBody>
      </p:sp>
      <p:cxnSp>
        <p:nvCxnSpPr>
          <p:cNvPr id="60" name="肘形接點 59"/>
          <p:cNvCxnSpPr>
            <a:stCxn id="13" idx="3"/>
            <a:endCxn id="52" idx="3"/>
          </p:cNvCxnSpPr>
          <p:nvPr/>
        </p:nvCxnSpPr>
        <p:spPr>
          <a:xfrm>
            <a:off x="3051055" y="2247393"/>
            <a:ext cx="79376" cy="2659313"/>
          </a:xfrm>
          <a:prstGeom prst="bentConnector3">
            <a:avLst>
              <a:gd name="adj1" fmla="val 387996"/>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63" name="橢圓 62"/>
          <p:cNvSpPr/>
          <p:nvPr/>
        </p:nvSpPr>
        <p:spPr>
          <a:xfrm>
            <a:off x="5591644" y="5902663"/>
            <a:ext cx="1225237" cy="542769"/>
          </a:xfrm>
          <a:prstGeom prst="ellipse">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t>檢驗點</a:t>
            </a:r>
            <a:endParaRPr kumimoji="1" lang="zh-TW" altLang="en-US" dirty="0"/>
          </a:p>
        </p:txBody>
      </p:sp>
      <p:sp>
        <p:nvSpPr>
          <p:cNvPr id="64" name="橢圓 63"/>
          <p:cNvSpPr/>
          <p:nvPr/>
        </p:nvSpPr>
        <p:spPr>
          <a:xfrm>
            <a:off x="7150949" y="5902663"/>
            <a:ext cx="1225237" cy="542769"/>
          </a:xfrm>
          <a:prstGeom prst="ellipse">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TW" altLang="en-US" dirty="0" smtClean="0"/>
              <a:t>檢驗點</a:t>
            </a:r>
            <a:endParaRPr kumimoji="1" lang="zh-TW" altLang="en-US" dirty="0"/>
          </a:p>
        </p:txBody>
      </p:sp>
    </p:spTree>
    <p:extLst>
      <p:ext uri="{BB962C8B-B14F-4D97-AF65-F5344CB8AC3E}">
        <p14:creationId xmlns:p14="http://schemas.microsoft.com/office/powerpoint/2010/main" xmlns="" val="3324914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altLang="en-US" dirty="0" smtClean="0"/>
              <a:t>面對個資法</a:t>
            </a:r>
            <a:endParaRPr lang="zh-TW" altLang="en-US"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3</a:t>
            </a:fld>
            <a:endParaRPr lang="en-US" altLang="zh-TW"/>
          </a:p>
        </p:txBody>
      </p:sp>
      <p:pic>
        <p:nvPicPr>
          <p:cNvPr id="5" name="內容版面配置區 4" descr="http://www.ithome.com.tw/img/143/71808_3_4_l.jpg"/>
          <p:cNvPicPr>
            <a:picLocks noGrp="1"/>
          </p:cNvPicPr>
          <p:nvPr>
            <p:ph idx="1"/>
          </p:nvPr>
        </p:nvPicPr>
        <p:blipFill>
          <a:blip r:embed="rId2" cstate="print"/>
          <a:srcRect/>
          <a:stretch>
            <a:fillRect/>
          </a:stretch>
        </p:blipFill>
        <p:spPr bwMode="auto">
          <a:xfrm>
            <a:off x="642910" y="1484313"/>
            <a:ext cx="7072361" cy="4641850"/>
          </a:xfrm>
          <a:prstGeom prst="rect">
            <a:avLst/>
          </a:prstGeom>
          <a:noFill/>
          <a:ln w="9525">
            <a:noFill/>
            <a:miter lim="800000"/>
            <a:headEnd/>
            <a:tailEnd/>
          </a:ln>
        </p:spPr>
      </p:pic>
      <p:sp>
        <p:nvSpPr>
          <p:cNvPr id="6" name="矩形 5"/>
          <p:cNvSpPr/>
          <p:nvPr/>
        </p:nvSpPr>
        <p:spPr>
          <a:xfrm>
            <a:off x="6643702" y="5715016"/>
            <a:ext cx="1928826"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smtClean="0">
                <a:latin typeface="微軟正黑體" pitchFamily="34" charset="-120"/>
                <a:ea typeface="微軟正黑體" pitchFamily="34" charset="-120"/>
              </a:rPr>
              <a:t>資料來源</a:t>
            </a:r>
            <a:r>
              <a:rPr lang="en-US" altLang="zh-TW" dirty="0" smtClean="0">
                <a:latin typeface="微軟正黑體" pitchFamily="34" charset="-120"/>
                <a:ea typeface="微軟正黑體" pitchFamily="34" charset="-120"/>
              </a:rPr>
              <a:t>:</a:t>
            </a:r>
            <a:r>
              <a:rPr lang="en-US" altLang="zh-TW" dirty="0" err="1" smtClean="0">
                <a:latin typeface="微軟正黑體" pitchFamily="34" charset="-120"/>
                <a:ea typeface="微軟正黑體" pitchFamily="34" charset="-120"/>
              </a:rPr>
              <a:t>IThome</a:t>
            </a:r>
            <a:endParaRPr lang="zh-TW" altLang="en-US" dirty="0">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委外條款</a:t>
            </a:r>
            <a:endParaRPr lang="zh-TW" altLang="en-US" dirty="0"/>
          </a:p>
        </p:txBody>
      </p:sp>
      <p:sp>
        <p:nvSpPr>
          <p:cNvPr id="3" name="內容版面配置區 2"/>
          <p:cNvSpPr>
            <a:spLocks noGrp="1"/>
          </p:cNvSpPr>
          <p:nvPr>
            <p:ph idx="1"/>
          </p:nvPr>
        </p:nvSpPr>
        <p:spPr/>
        <p:txBody>
          <a:bodyPr/>
          <a:lstStyle/>
          <a:p>
            <a:r>
              <a:rPr lang="zh-TW" altLang="en-US" dirty="0" smtClean="0"/>
              <a:t>個資法第 </a:t>
            </a:r>
            <a:r>
              <a:rPr lang="en-US" altLang="zh-TW" dirty="0" smtClean="0"/>
              <a:t>4 </a:t>
            </a:r>
            <a:r>
              <a:rPr lang="zh-TW" altLang="en-US" dirty="0" smtClean="0"/>
              <a:t>條 </a:t>
            </a:r>
            <a:endParaRPr lang="en-US" altLang="zh-TW" dirty="0" smtClean="0"/>
          </a:p>
          <a:p>
            <a:pPr lvl="1"/>
            <a:r>
              <a:rPr lang="zh-TW" altLang="en-US" dirty="0" smtClean="0"/>
              <a:t>受公務機關或非公務機關委託蒐集、處理或利用個人資料者，於本法適用範圍內，視同委託機關。 </a:t>
            </a:r>
            <a:endParaRPr lang="en-US" altLang="zh-TW" dirty="0" smtClean="0"/>
          </a:p>
          <a:p>
            <a:pPr lvl="1"/>
            <a:r>
              <a:rPr lang="zh-TW" altLang="en-US" dirty="0" smtClean="0"/>
              <a:t>施行細則第</a:t>
            </a:r>
            <a:r>
              <a:rPr lang="en-US" altLang="zh-TW" dirty="0" smtClean="0"/>
              <a:t>8</a:t>
            </a:r>
            <a:r>
              <a:rPr lang="zh-TW" altLang="en-US" dirty="0" smtClean="0"/>
              <a:t>條 </a:t>
            </a:r>
            <a:r>
              <a:rPr lang="en-US" altLang="zh-TW" dirty="0" smtClean="0"/>
              <a:t>- </a:t>
            </a:r>
            <a:r>
              <a:rPr lang="zh-TW" altLang="en-US" u="sng" dirty="0" smtClean="0"/>
              <a:t>委託人應對受託人為適當之監督</a:t>
            </a:r>
            <a:r>
              <a:rPr lang="zh-TW" altLang="en-US" dirty="0" smtClean="0"/>
              <a:t>。</a:t>
            </a:r>
            <a:endParaRPr lang="en-US" altLang="zh-TW" dirty="0" smtClean="0"/>
          </a:p>
          <a:p>
            <a:pPr lvl="1"/>
            <a:r>
              <a:rPr lang="zh-TW" altLang="en-US" dirty="0" smtClean="0"/>
              <a:t>施行細則第</a:t>
            </a:r>
            <a:r>
              <a:rPr lang="en-US" altLang="zh-TW" dirty="0" smtClean="0"/>
              <a:t>9</a:t>
            </a:r>
            <a:r>
              <a:rPr lang="zh-TW" altLang="en-US" dirty="0" smtClean="0"/>
              <a:t>條 </a:t>
            </a:r>
            <a:r>
              <a:rPr lang="en-US" altLang="zh-TW" dirty="0" smtClean="0"/>
              <a:t>- </a:t>
            </a:r>
            <a:r>
              <a:rPr lang="zh-TW" altLang="en-US" u="sng" dirty="0" smtClean="0"/>
              <a:t>適當安全維護措施</a:t>
            </a:r>
            <a:r>
              <a:rPr lang="zh-TW" altLang="en-US" dirty="0" smtClean="0"/>
              <a:t>。</a:t>
            </a:r>
            <a:endParaRPr lang="en-US" altLang="zh-TW" dirty="0" smtClean="0"/>
          </a:p>
          <a:p>
            <a:pPr lvl="1">
              <a:buNone/>
            </a:pPr>
            <a:endParaRPr lang="en-US" altLang="zh-TW" dirty="0" smtClean="0"/>
          </a:p>
          <a:p>
            <a:r>
              <a:rPr lang="zh-TW" altLang="en-US" sz="2400" b="0" dirty="0" smtClean="0">
                <a:solidFill>
                  <a:srgbClr val="0070C0"/>
                </a:solidFill>
              </a:rPr>
              <a:t>學校各單位應該重新審視委外合約內容</a:t>
            </a:r>
            <a:r>
              <a:rPr lang="zh-TW" altLang="en-US" sz="2400" b="0" dirty="0" smtClean="0">
                <a:solidFill>
                  <a:srgbClr val="0070C0"/>
                </a:solidFill>
              </a:rPr>
              <a:t>，學校</a:t>
            </a:r>
            <a:r>
              <a:rPr lang="zh-TW" altLang="en-US" sz="2400" b="0" dirty="0" smtClean="0">
                <a:solidFill>
                  <a:srgbClr val="0070C0"/>
                </a:solidFill>
              </a:rPr>
              <a:t>除了和委外</a:t>
            </a:r>
            <a:r>
              <a:rPr lang="zh-TW" altLang="en-US" sz="2400" b="0" dirty="0" smtClean="0">
                <a:solidFill>
                  <a:srgbClr val="0070C0"/>
                </a:solidFill>
              </a:rPr>
              <a:t>廠商</a:t>
            </a:r>
            <a:r>
              <a:rPr lang="zh-TW" altLang="en-US" sz="2400" b="0" dirty="0" smtClean="0">
                <a:solidFill>
                  <a:srgbClr val="0070C0"/>
                </a:solidFill>
              </a:rPr>
              <a:t>增訂</a:t>
            </a:r>
            <a:r>
              <a:rPr lang="zh-TW" altLang="en-US" sz="2400" b="0" dirty="0" smtClean="0">
                <a:solidFill>
                  <a:srgbClr val="FF0000"/>
                </a:solidFill>
              </a:rPr>
              <a:t>保密和賠償條約</a:t>
            </a:r>
            <a:r>
              <a:rPr lang="zh-TW" altLang="en-US" sz="2400" b="0" dirty="0" smtClean="0">
                <a:solidFill>
                  <a:srgbClr val="0070C0"/>
                </a:solidFill>
              </a:rPr>
              <a:t>外，未來新成立的</a:t>
            </a:r>
            <a:r>
              <a:rPr lang="zh-TW" altLang="en-US" sz="2400" b="0" dirty="0" smtClean="0">
                <a:solidFill>
                  <a:srgbClr val="0070C0"/>
                </a:solidFill>
              </a:rPr>
              <a:t>委外</a:t>
            </a:r>
            <a:r>
              <a:rPr lang="zh-TW" altLang="en-US" sz="2400" b="0" dirty="0" smtClean="0">
                <a:solidFill>
                  <a:srgbClr val="0070C0"/>
                </a:solidFill>
              </a:rPr>
              <a:t>合約，都必須符合</a:t>
            </a:r>
            <a:r>
              <a:rPr lang="en-US" altLang="zh-TW" sz="2400" b="0" dirty="0" smtClean="0">
                <a:solidFill>
                  <a:srgbClr val="0070C0"/>
                </a:solidFill>
              </a:rPr>
              <a:t>《</a:t>
            </a:r>
            <a:r>
              <a:rPr lang="zh-TW" altLang="en-US" sz="2400" b="0" dirty="0" smtClean="0">
                <a:solidFill>
                  <a:srgbClr val="0070C0"/>
                </a:solidFill>
              </a:rPr>
              <a:t>個人資料保護法</a:t>
            </a:r>
            <a:r>
              <a:rPr lang="en-US" altLang="zh-TW" sz="2400" b="0" dirty="0" smtClean="0">
                <a:solidFill>
                  <a:srgbClr val="0070C0"/>
                </a:solidFill>
              </a:rPr>
              <a:t>》</a:t>
            </a:r>
            <a:r>
              <a:rPr lang="zh-TW" altLang="en-US" sz="2400" b="0" dirty="0" smtClean="0">
                <a:solidFill>
                  <a:srgbClr val="0070C0"/>
                </a:solidFill>
              </a:rPr>
              <a:t>對個</a:t>
            </a:r>
            <a:r>
              <a:rPr lang="zh-TW" altLang="en-US" sz="2400" b="0" dirty="0" smtClean="0">
                <a:solidFill>
                  <a:srgbClr val="0070C0"/>
                </a:solidFill>
              </a:rPr>
              <a:t>資保護的要求，對於舊有、尚未到期的</a:t>
            </a:r>
            <a:r>
              <a:rPr lang="zh-TW" altLang="en-US" sz="2400" b="0" dirty="0" smtClean="0">
                <a:solidFill>
                  <a:srgbClr val="0070C0"/>
                </a:solidFill>
              </a:rPr>
              <a:t>委外</a:t>
            </a:r>
            <a:r>
              <a:rPr lang="zh-TW" altLang="en-US" sz="2400" b="0" dirty="0" smtClean="0">
                <a:solidFill>
                  <a:srgbClr val="0070C0"/>
                </a:solidFill>
              </a:rPr>
              <a:t>合約，若無法重新更約，也應該另外做</a:t>
            </a:r>
            <a:r>
              <a:rPr lang="zh-TW" altLang="en-US" sz="2400" b="0" dirty="0" smtClean="0">
                <a:solidFill>
                  <a:srgbClr val="FF0000"/>
                </a:solidFill>
              </a:rPr>
              <a:t>避險</a:t>
            </a:r>
            <a:r>
              <a:rPr lang="zh-TW" altLang="en-US" sz="2400" b="0" dirty="0" smtClean="0">
                <a:solidFill>
                  <a:srgbClr val="FF0000"/>
                </a:solidFill>
              </a:rPr>
              <a:t>和風險管控</a:t>
            </a:r>
            <a:r>
              <a:rPr lang="zh-TW" altLang="en-US" sz="2400" b="0" dirty="0" smtClean="0">
                <a:solidFill>
                  <a:srgbClr val="0070C0"/>
                </a:solidFill>
              </a:rPr>
              <a:t>的手段，以降低學校必須連</a:t>
            </a:r>
            <a:r>
              <a:rPr lang="zh-TW" altLang="en-US" sz="2400" b="0" dirty="0" smtClean="0">
                <a:solidFill>
                  <a:srgbClr val="0070C0"/>
                </a:solidFill>
              </a:rPr>
              <a:t>帶承擔委外</a:t>
            </a:r>
            <a:r>
              <a:rPr lang="zh-TW" altLang="en-US" sz="2400" b="0" dirty="0" smtClean="0">
                <a:solidFill>
                  <a:srgbClr val="0070C0"/>
                </a:solidFill>
              </a:rPr>
              <a:t>廠商個資外洩的風險。</a:t>
            </a:r>
            <a:endParaRPr lang="en-US" altLang="zh-TW" sz="2400" b="0" dirty="0" smtClean="0">
              <a:solidFill>
                <a:srgbClr val="0070C0"/>
              </a:solidFill>
            </a:endParaRPr>
          </a:p>
          <a:p>
            <a:pPr lvl="1"/>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30</a:t>
            </a:fld>
            <a:endParaRPr lang="zh-TW" alt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委外之責任轉嫁</a:t>
            </a:r>
            <a:r>
              <a:rPr lang="en-US" altLang="zh-TW" dirty="0" smtClean="0"/>
              <a:t>-</a:t>
            </a:r>
            <a:r>
              <a:rPr lang="zh-TW" altLang="en-US" dirty="0" smtClean="0"/>
              <a:t>合約範例</a:t>
            </a:r>
            <a:r>
              <a:rPr lang="en-US" altLang="zh-TW" dirty="0" smtClean="0"/>
              <a:t>1</a:t>
            </a:r>
            <a:endParaRPr lang="zh-TW" altLang="en-US" dirty="0"/>
          </a:p>
        </p:txBody>
      </p:sp>
      <p:sp>
        <p:nvSpPr>
          <p:cNvPr id="3" name="內容版面配置區 2"/>
          <p:cNvSpPr>
            <a:spLocks noGrp="1"/>
          </p:cNvSpPr>
          <p:nvPr>
            <p:ph idx="1"/>
          </p:nvPr>
        </p:nvSpPr>
        <p:spPr>
          <a:xfrm>
            <a:off x="251520" y="1196752"/>
            <a:ext cx="8435280" cy="4929411"/>
          </a:xfrm>
        </p:spPr>
        <p:txBody>
          <a:bodyPr/>
          <a:lstStyle/>
          <a:p>
            <a:pPr>
              <a:buNone/>
            </a:pPr>
            <a:r>
              <a:rPr lang="zh-TW" altLang="en-US" sz="2400" dirty="0" smtClean="0"/>
              <a:t>增訂</a:t>
            </a:r>
            <a:r>
              <a:rPr lang="zh-TW" altLang="zh-TW" sz="2400" dirty="0" smtClean="0"/>
              <a:t>【保密條款】</a:t>
            </a:r>
          </a:p>
          <a:p>
            <a:r>
              <a:rPr lang="zh-TW" altLang="zh-TW" sz="1200" b="0" dirty="0" smtClean="0"/>
              <a:t>甲方</a:t>
            </a:r>
            <a:r>
              <a:rPr lang="zh-TW" altLang="en-US" sz="1200" b="0" dirty="0" smtClean="0"/>
              <a:t>因業務需要委託</a:t>
            </a:r>
            <a:r>
              <a:rPr lang="zh-TW" altLang="zh-TW" sz="1200" b="0" dirty="0" smtClean="0"/>
              <a:t>乙方</a:t>
            </a:r>
            <a:r>
              <a:rPr lang="zh-TW" altLang="en-US" sz="1200" b="0" dirty="0" smtClean="0"/>
              <a:t>執行業務</a:t>
            </a:r>
            <a:r>
              <a:rPr lang="zh-TW" altLang="zh-TW" sz="1200" b="0" dirty="0" smtClean="0"/>
              <a:t>而提供之個人資料，乙方應負保密之責，不得為該次委託運送貨品目的以外之處理或利用，乙方並不得將該資料販售或提供予任何第三人（如係因政府機關依法要求而提供者，不在此限，惟乙方提供前應先通知甲方，並以善良管理人注意義務採取保護個人資料之措施。</a:t>
            </a:r>
          </a:p>
          <a:p>
            <a:r>
              <a:rPr lang="en-US" altLang="zh-TW" sz="1200" b="0" dirty="0" smtClean="0"/>
              <a:t> </a:t>
            </a:r>
            <a:endParaRPr lang="zh-TW" altLang="zh-TW" sz="1200" b="0" dirty="0" smtClean="0"/>
          </a:p>
          <a:p>
            <a:r>
              <a:rPr lang="zh-TW" altLang="zh-TW" sz="1200" b="0" dirty="0" smtClean="0"/>
              <a:t>乙方需與其僱傭人或使用人簽定保密協定及行為規範文件，並確保該等人員均遵守本合約有關之保密義務。乙方所屬相關人員違反本合約之行為，均視為乙方之違約行為，乙方應負全部責任。乙方並應定期提供員工資訊安全、客戶資料保護及電腦使用守則等資訊安全教育訓練。</a:t>
            </a:r>
          </a:p>
          <a:p>
            <a:r>
              <a:rPr lang="en-US" altLang="zh-TW" sz="1200" b="0" dirty="0" smtClean="0"/>
              <a:t> </a:t>
            </a:r>
            <a:endParaRPr lang="zh-TW" altLang="zh-TW" sz="1200" b="0" dirty="0" smtClean="0"/>
          </a:p>
          <a:p>
            <a:r>
              <a:rPr lang="zh-TW" altLang="zh-TW" sz="1200" b="0" dirty="0" smtClean="0"/>
              <a:t>乙方應依照個資法施行細則第九條之要求建立適當的安全維護措施，其中包括</a:t>
            </a:r>
            <a:r>
              <a:rPr lang="en-US" altLang="zh-TW" sz="1200" b="0" dirty="0" smtClean="0"/>
              <a:t>:</a:t>
            </a:r>
            <a:endParaRPr lang="zh-TW" altLang="zh-TW" sz="1200" b="0" dirty="0" smtClean="0"/>
          </a:p>
          <a:p>
            <a:r>
              <a:rPr lang="zh-TW" altLang="zh-TW" sz="1200" b="0" dirty="0" smtClean="0"/>
              <a:t>一、成立管理組織，配置相當資源。</a:t>
            </a:r>
          </a:p>
          <a:p>
            <a:r>
              <a:rPr lang="zh-TW" altLang="zh-TW" sz="1200" b="0" dirty="0" smtClean="0"/>
              <a:t>二、界定個人資料之範圍。</a:t>
            </a:r>
          </a:p>
          <a:p>
            <a:r>
              <a:rPr lang="zh-TW" altLang="zh-TW" sz="1200" b="0" dirty="0" smtClean="0"/>
              <a:t>三、個人資料之風險評估及管理機制。</a:t>
            </a:r>
          </a:p>
          <a:p>
            <a:r>
              <a:rPr lang="zh-TW" altLang="zh-TW" sz="1200" b="0" dirty="0" smtClean="0"/>
              <a:t>四、事故之預防、通報及應變機制。</a:t>
            </a:r>
          </a:p>
          <a:p>
            <a:r>
              <a:rPr lang="zh-TW" altLang="zh-TW" sz="1200" b="0" dirty="0" smtClean="0"/>
              <a:t>五、個人資料蒐集、處理及利用之內部管理程序。</a:t>
            </a:r>
          </a:p>
          <a:p>
            <a:r>
              <a:rPr lang="zh-TW" altLang="zh-TW" sz="1200" b="0" dirty="0" smtClean="0"/>
              <a:t>六、資料安全管理及人員管理。</a:t>
            </a:r>
          </a:p>
          <a:p>
            <a:r>
              <a:rPr lang="zh-TW" altLang="zh-TW" sz="1200" b="0" dirty="0" smtClean="0"/>
              <a:t>七、認知宣導及教育訓練。</a:t>
            </a:r>
          </a:p>
          <a:p>
            <a:r>
              <a:rPr lang="zh-TW" altLang="zh-TW" sz="1200" b="0" dirty="0" smtClean="0"/>
              <a:t>八、設備安全管理。</a:t>
            </a:r>
          </a:p>
          <a:p>
            <a:r>
              <a:rPr lang="zh-TW" altLang="zh-TW" sz="1200" b="0" dirty="0" smtClean="0"/>
              <a:t>九、資料安全稽核機制。</a:t>
            </a:r>
          </a:p>
          <a:p>
            <a:r>
              <a:rPr lang="zh-TW" altLang="zh-TW" sz="1200" b="0" dirty="0" smtClean="0"/>
              <a:t>十、必要之使用紀錄、軌跡資料及證據之保存。</a:t>
            </a:r>
          </a:p>
          <a:p>
            <a:r>
              <a:rPr lang="zh-TW" altLang="zh-TW" sz="1200" b="0" dirty="0" smtClean="0"/>
              <a:t>十一、個人資料安全維護之整體持續改善。</a:t>
            </a:r>
          </a:p>
          <a:p>
            <a:r>
              <a:rPr lang="en-US" altLang="zh-TW" sz="1200" b="0" dirty="0" smtClean="0"/>
              <a:t> </a:t>
            </a:r>
            <a:endParaRPr lang="zh-TW" altLang="zh-TW" sz="1200" b="0" dirty="0" smtClean="0"/>
          </a:p>
          <a:p>
            <a:pPr>
              <a:buNone/>
            </a:pPr>
            <a:endParaRPr lang="zh-TW" altLang="en-US" sz="1200" b="0"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31</a:t>
            </a:fld>
            <a:endParaRPr lang="en-US" altLang="zh-TW"/>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委外之責任轉嫁</a:t>
            </a:r>
            <a:r>
              <a:rPr lang="en-US" altLang="zh-TW" dirty="0" smtClean="0"/>
              <a:t>-</a:t>
            </a:r>
            <a:r>
              <a:rPr lang="zh-TW" altLang="en-US" dirty="0" smtClean="0"/>
              <a:t>合約範例</a:t>
            </a:r>
            <a:r>
              <a:rPr lang="en-US" altLang="zh-TW" dirty="0" smtClean="0"/>
              <a:t>2</a:t>
            </a:r>
            <a:endParaRPr lang="zh-TW" altLang="en-US" dirty="0"/>
          </a:p>
        </p:txBody>
      </p:sp>
      <p:sp>
        <p:nvSpPr>
          <p:cNvPr id="3" name="內容版面配置區 2"/>
          <p:cNvSpPr>
            <a:spLocks noGrp="1"/>
          </p:cNvSpPr>
          <p:nvPr>
            <p:ph idx="1"/>
          </p:nvPr>
        </p:nvSpPr>
        <p:spPr/>
        <p:txBody>
          <a:bodyPr/>
          <a:lstStyle/>
          <a:p>
            <a:r>
              <a:rPr lang="zh-TW" altLang="zh-TW" sz="1200" b="0" dirty="0" smtClean="0"/>
              <a:t>乙方自甲方取得而持有或管理之個人資料，應按甲方之管理要求及定義機密等級進行相關保護措施，並應符合甲方要求及符合現今科技水準之資訊安全保護措施。乙方應依其所屬人員之工作範圍及職級，訂定不同之存取權限，並記錄所有存取紀錄。</a:t>
            </a:r>
          </a:p>
          <a:p>
            <a:r>
              <a:rPr lang="zh-TW" altLang="zh-TW" sz="1200" b="0" dirty="0" smtClean="0"/>
              <a:t>乙方應遵守所有現行資料保護及保密之相關法令及資訊安全標準規範之規定，並應訂定內部資訊安全相關之作業標準，若有違反任何規定及本合約書之保密約定情事發生時，應立即通知甲方。甲方認有必要時，並得隨時於本合約委託事務之範圍內進行檢查，乙方不得拒絕。</a:t>
            </a:r>
          </a:p>
          <a:p>
            <a:pPr>
              <a:buNone/>
            </a:pPr>
            <a:r>
              <a:rPr lang="en-US" altLang="zh-TW" sz="1200" b="0" dirty="0" smtClean="0"/>
              <a:t> </a:t>
            </a:r>
            <a:endParaRPr lang="zh-TW" altLang="zh-TW" sz="1200" b="0" dirty="0" smtClean="0"/>
          </a:p>
          <a:p>
            <a:r>
              <a:rPr lang="zh-TW" altLang="zh-TW" sz="1200" b="0" dirty="0" smtClean="0"/>
              <a:t>乙方瞭解並確認乙方由甲方取得關於客戶名單之任何資料及因履行本合約書取得之客戶所有資料及紀錄，均為甲方之機密資料，乙方應遵守個人資料保護法之相關規定</a:t>
            </a:r>
            <a:r>
              <a:rPr lang="en-US" altLang="zh-TW" sz="1200" b="0" dirty="0" smtClean="0"/>
              <a:t>(</a:t>
            </a:r>
            <a:r>
              <a:rPr lang="zh-TW" altLang="zh-TW" sz="1200" b="0" dirty="0" smtClean="0"/>
              <a:t>以下合稱個資法</a:t>
            </a:r>
            <a:r>
              <a:rPr lang="en-US" altLang="zh-TW" sz="1200" b="0" dirty="0" smtClean="0"/>
              <a:t>)</a:t>
            </a:r>
            <a:r>
              <a:rPr lang="zh-TW" altLang="zh-TW" sz="1200" b="0" dirty="0" smtClean="0"/>
              <a:t>，並負保密義務。乙方不得作任何形式之客戶資料複製留存、買賣、租賃、使用或揭露客戶資料予任何第三人，亦不得使用該等資料做本合約外之用途，若違反個資法係由乙方暨其相關人員所致，應由乙方全權負責，乙方並應賠償甲方因此所致之損失，包括但不限於甲方遭行政機關處罰鍰或求償金額、律師費、訴訟費用等，並依受害之客戶人數以每一人新台幣</a:t>
            </a:r>
            <a:r>
              <a:rPr lang="en-US" altLang="zh-TW" sz="1200" b="0" dirty="0" smtClean="0"/>
              <a:t>2</a:t>
            </a:r>
            <a:r>
              <a:rPr lang="zh-TW" altLang="zh-TW" sz="1200" b="0" dirty="0" smtClean="0"/>
              <a:t>萬元計算懲罰性違約金。乙方並應協助甲方對外說明，並於所有訴訟程序中，協助甲方舉證已盡相關之注意義務。</a:t>
            </a:r>
          </a:p>
          <a:p>
            <a:pPr>
              <a:buNone/>
            </a:pPr>
            <a:endParaRPr lang="zh-TW" altLang="zh-TW" sz="1200" b="0" dirty="0" smtClean="0"/>
          </a:p>
          <a:p>
            <a:r>
              <a:rPr lang="zh-TW" altLang="zh-TW" sz="1200" b="0" dirty="0" smtClean="0"/>
              <a:t>若乙方未能依個資法規定及甲方制定之相關標準作業程序處理及利用個人資料，而造成個人資料被竊取、洩漏、竄改或其他侵害者，乙方應立即告知甲方並查明原因，且依甲方之指示及指示內容通知當事人。</a:t>
            </a:r>
          </a:p>
          <a:p>
            <a:pPr>
              <a:buNone/>
            </a:pPr>
            <a:endParaRPr lang="zh-TW" altLang="zh-TW" sz="1200" b="0" dirty="0" smtClean="0"/>
          </a:p>
          <a:p>
            <a:r>
              <a:rPr lang="zh-TW" altLang="zh-TW" sz="1200" b="0" dirty="0" smtClean="0"/>
              <a:t>若甲方有相當之事實發現乙方人員可能涉及違反本合約或其他相關法令規定之行為時，乙方應盡最大努力協助甲方調查，並提供所有需要之資料，並為各項必要之配合行為。甲方認有必要時，並得隨時於本合約委託事務之範圍內進行檢查，乙方不得拒絕。乙方應依甲方之指示，定期銷燬甲方所提供之收貨人資料及客戶資料。</a:t>
            </a:r>
          </a:p>
          <a:p>
            <a:pPr>
              <a:buNone/>
            </a:pPr>
            <a:endParaRPr lang="zh-TW" altLang="zh-TW" sz="1200" b="0" dirty="0" smtClean="0"/>
          </a:p>
          <a:p>
            <a:r>
              <a:rPr lang="zh-TW" altLang="zh-TW" sz="1200" b="0" dirty="0" smtClean="0"/>
              <a:t>乙方及其人員無論在本合約期間或合約屆滿、終止或解除後，均不得違反本條之保密義務，否則應負刑事責任及並賠償甲方因此所受之一切損失。</a:t>
            </a:r>
          </a:p>
          <a:p>
            <a:pPr>
              <a:buNone/>
            </a:pPr>
            <a:endParaRPr lang="zh-TW" altLang="en-US" sz="1200"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32</a:t>
            </a:fld>
            <a:endParaRPr lang="en-US" altLang="zh-TW"/>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title"/>
          </p:nvPr>
        </p:nvSpPr>
        <p:spPr>
          <a:xfrm>
            <a:off x="722312" y="4406900"/>
            <a:ext cx="7810128" cy="1362075"/>
          </a:xfrm>
        </p:spPr>
        <p:txBody>
          <a:bodyPr>
            <a:normAutofit/>
          </a:bodyPr>
          <a:lstStyle/>
          <a:p>
            <a:r>
              <a:rPr lang="zh-TW" altLang="en-US" dirty="0" smtClean="0"/>
              <a:t>了解損害賠償責任</a:t>
            </a:r>
            <a:r>
              <a:rPr lang="en-US" altLang="zh-TW" dirty="0" smtClean="0"/>
              <a:t>/</a:t>
            </a:r>
            <a:r>
              <a:rPr lang="zh-TW" altLang="en-US" dirty="0" smtClean="0"/>
              <a:t>罰則，包含民事、刑事、行政</a:t>
            </a:r>
          </a:p>
        </p:txBody>
      </p:sp>
      <p:sp>
        <p:nvSpPr>
          <p:cNvPr id="6" name="文字版面配置區 5"/>
          <p:cNvSpPr>
            <a:spLocks noGrp="1"/>
          </p:cNvSpPr>
          <p:nvPr>
            <p:ph type="body" idx="1"/>
          </p:nvPr>
        </p:nvSpPr>
        <p:spPr/>
        <p:txBody>
          <a:bodyPr/>
          <a:lstStyle/>
          <a:p>
            <a:r>
              <a:rPr lang="zh-TW" altLang="en-US" dirty="0" smtClean="0"/>
              <a:t>綜觀個資法</a:t>
            </a:r>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33</a:t>
            </a:fld>
            <a:endParaRPr lang="zh-TW" altLang="en-US"/>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法律責任 </a:t>
            </a:r>
            <a:r>
              <a:rPr lang="en-US" altLang="zh-TW" dirty="0" smtClean="0"/>
              <a:t>- </a:t>
            </a:r>
            <a:r>
              <a:rPr lang="zh-TW" altLang="en-US" dirty="0" smtClean="0"/>
              <a:t>民事</a:t>
            </a:r>
            <a:r>
              <a:rPr lang="en-US" altLang="zh-TW" dirty="0" smtClean="0"/>
              <a:t>1</a:t>
            </a:r>
            <a:endParaRPr lang="zh-TW" altLang="en-US" dirty="0"/>
          </a:p>
        </p:txBody>
      </p:sp>
      <p:sp>
        <p:nvSpPr>
          <p:cNvPr id="3" name="內容版面配置區 2"/>
          <p:cNvSpPr>
            <a:spLocks noGrp="1"/>
          </p:cNvSpPr>
          <p:nvPr>
            <p:ph idx="1"/>
          </p:nvPr>
        </p:nvSpPr>
        <p:spPr>
          <a:xfrm>
            <a:off x="457200" y="1600200"/>
            <a:ext cx="8229600" cy="4781128"/>
          </a:xfrm>
        </p:spPr>
        <p:txBody>
          <a:bodyPr>
            <a:normAutofit/>
          </a:bodyPr>
          <a:lstStyle/>
          <a:p>
            <a:r>
              <a:rPr lang="zh-TW" altLang="en-US" dirty="0" smtClean="0"/>
              <a:t>民事損害賠償之構成要件分析</a:t>
            </a:r>
            <a:endParaRPr lang="en-US" altLang="zh-TW" dirty="0" smtClean="0"/>
          </a:p>
          <a:p>
            <a:pPr lvl="1"/>
            <a:r>
              <a:rPr lang="zh-TW" altLang="en-US" dirty="0" smtClean="0"/>
              <a:t>公務機關採</a:t>
            </a:r>
            <a:r>
              <a:rPr lang="zh-TW" altLang="en-US" b="1" dirty="0" smtClean="0"/>
              <a:t>無過失責任</a:t>
            </a:r>
            <a:r>
              <a:rPr lang="en-US" altLang="zh-TW" dirty="0" smtClean="0"/>
              <a:t>(</a:t>
            </a:r>
            <a:r>
              <a:rPr lang="zh-TW" altLang="en-US" dirty="0" smtClean="0"/>
              <a:t>個資法第 </a:t>
            </a:r>
            <a:r>
              <a:rPr lang="en-US" altLang="zh-TW" dirty="0" smtClean="0"/>
              <a:t>28</a:t>
            </a:r>
            <a:r>
              <a:rPr lang="zh-TW" altLang="en-US" dirty="0" smtClean="0"/>
              <a:t>條第 </a:t>
            </a:r>
            <a:r>
              <a:rPr lang="en-US" altLang="zh-TW" dirty="0" smtClean="0"/>
              <a:t>1</a:t>
            </a:r>
            <a:r>
              <a:rPr lang="zh-TW" altLang="en-US" dirty="0" smtClean="0"/>
              <a:t>項</a:t>
            </a:r>
            <a:r>
              <a:rPr lang="en-US" altLang="zh-TW" dirty="0" smtClean="0"/>
              <a:t>)</a:t>
            </a:r>
          </a:p>
          <a:p>
            <a:pPr lvl="2"/>
            <a:r>
              <a:rPr lang="zh-TW" altLang="en-US" dirty="0" smtClean="0"/>
              <a:t>只要能證明個資受侵害係因公務機關造成，無論公務機關有無過失，均有賠償責任。</a:t>
            </a:r>
            <a:endParaRPr lang="en-US" altLang="zh-TW" dirty="0" smtClean="0"/>
          </a:p>
          <a:p>
            <a:pPr lvl="1"/>
            <a:r>
              <a:rPr lang="zh-TW" altLang="en-US" dirty="0" smtClean="0"/>
              <a:t>非公務機關之</a:t>
            </a:r>
            <a:r>
              <a:rPr lang="zh-TW" altLang="en-US" b="1" dirty="0" smtClean="0"/>
              <a:t>舉證責任倒置</a:t>
            </a:r>
            <a:r>
              <a:rPr lang="en-US" altLang="zh-TW" dirty="0" smtClean="0"/>
              <a:t>(</a:t>
            </a:r>
            <a:r>
              <a:rPr lang="zh-TW" altLang="en-US" dirty="0" smtClean="0"/>
              <a:t>個資法第 </a:t>
            </a:r>
            <a:r>
              <a:rPr lang="en-US" altLang="zh-TW" dirty="0" smtClean="0"/>
              <a:t>29 </a:t>
            </a:r>
            <a:r>
              <a:rPr lang="zh-TW" altLang="en-US" dirty="0" smtClean="0"/>
              <a:t>條</a:t>
            </a:r>
            <a:r>
              <a:rPr lang="en-US" altLang="zh-TW" dirty="0" smtClean="0"/>
              <a:t>)</a:t>
            </a:r>
          </a:p>
          <a:p>
            <a:pPr lvl="2"/>
            <a:r>
              <a:rPr lang="zh-TW" altLang="en-US" dirty="0" smtClean="0"/>
              <a:t>原告仍須舉證其個資係由被告所侵害，只是不用證明被告係故意或有無過失。</a:t>
            </a:r>
            <a:endParaRPr lang="en-US" altLang="zh-TW" dirty="0" smtClean="0"/>
          </a:p>
          <a:p>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34</a:t>
            </a:fld>
            <a:endParaRPr lang="zh-TW" altLang="en-US"/>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法律責任 </a:t>
            </a:r>
            <a:r>
              <a:rPr lang="en-US" altLang="zh-TW" dirty="0" smtClean="0"/>
              <a:t>- </a:t>
            </a:r>
            <a:r>
              <a:rPr lang="zh-TW" altLang="en-US" dirty="0" smtClean="0"/>
              <a:t>民事</a:t>
            </a:r>
            <a:r>
              <a:rPr lang="en-US" altLang="zh-TW" dirty="0" smtClean="0"/>
              <a:t>2</a:t>
            </a:r>
            <a:endParaRPr lang="zh-TW" altLang="en-US" dirty="0"/>
          </a:p>
        </p:txBody>
      </p:sp>
      <p:sp>
        <p:nvSpPr>
          <p:cNvPr id="3" name="內容版面配置區 2"/>
          <p:cNvSpPr>
            <a:spLocks noGrp="1"/>
          </p:cNvSpPr>
          <p:nvPr>
            <p:ph idx="1"/>
          </p:nvPr>
        </p:nvSpPr>
        <p:spPr>
          <a:xfrm>
            <a:off x="179512" y="1600200"/>
            <a:ext cx="8784976" cy="4997152"/>
          </a:xfrm>
        </p:spPr>
        <p:txBody>
          <a:bodyPr>
            <a:normAutofit fontScale="85000" lnSpcReduction="10000"/>
          </a:bodyPr>
          <a:lstStyle/>
          <a:p>
            <a:r>
              <a:rPr lang="zh-TW" altLang="en-US" dirty="0" smtClean="0"/>
              <a:t>個資法第 </a:t>
            </a:r>
            <a:r>
              <a:rPr lang="en-US" altLang="zh-TW" dirty="0" smtClean="0"/>
              <a:t>28 </a:t>
            </a:r>
            <a:r>
              <a:rPr lang="zh-TW" altLang="en-US" dirty="0" smtClean="0"/>
              <a:t>條</a:t>
            </a:r>
            <a:endParaRPr lang="en-US" altLang="zh-TW" dirty="0" smtClean="0"/>
          </a:p>
          <a:p>
            <a:pPr marL="971550" lvl="1" indent="-514350">
              <a:buFont typeface="+mj-ea"/>
              <a:buAutoNum type="ea1ChtPeriod"/>
            </a:pPr>
            <a:r>
              <a:rPr lang="zh-TW" altLang="en-US" dirty="0" smtClean="0"/>
              <a:t>公務機關違反本法規定，致個人資料遭不法蒐集、處理、利用或其他侵害當事人權利者，負損害賠償責任。</a:t>
            </a:r>
            <a:r>
              <a:rPr lang="zh-TW" altLang="en-US" u="sng" dirty="0" smtClean="0"/>
              <a:t>但損害因天災、事變或其他不可抗力所致者，不在此限。 </a:t>
            </a:r>
            <a:endParaRPr lang="en-US" altLang="zh-TW" u="sng" dirty="0" smtClean="0"/>
          </a:p>
          <a:p>
            <a:pPr marL="971550" lvl="1" indent="-514350">
              <a:buFont typeface="+mj-ea"/>
              <a:buAutoNum type="ea1ChtPeriod"/>
            </a:pPr>
            <a:r>
              <a:rPr lang="zh-TW" altLang="en-US" dirty="0" smtClean="0"/>
              <a:t>被害人雖非財產上之損害，亦得請求賠償相當之金額；其名譽被侵害者，並得請求為回復名譽之適當處分。 </a:t>
            </a:r>
            <a:endParaRPr lang="en-US" altLang="zh-TW" dirty="0" smtClean="0"/>
          </a:p>
          <a:p>
            <a:pPr marL="971550" lvl="1" indent="-514350">
              <a:buFont typeface="+mj-ea"/>
              <a:buAutoNum type="ea1ChtPeriod"/>
            </a:pPr>
            <a:r>
              <a:rPr lang="zh-TW" altLang="en-US" dirty="0" smtClean="0"/>
              <a:t>依前二項情形，如被害人不易或不能證明其實際損害額時，得請求法院依侵害情節，以</a:t>
            </a:r>
            <a:r>
              <a:rPr lang="zh-TW" altLang="en-US" b="1" dirty="0" smtClean="0">
                <a:solidFill>
                  <a:srgbClr val="FF0000"/>
                </a:solidFill>
              </a:rPr>
              <a:t>每人每一事件新臺幣五百元以上二萬元以下計算</a:t>
            </a:r>
            <a:r>
              <a:rPr lang="zh-TW" altLang="en-US" dirty="0" smtClean="0"/>
              <a:t>。 </a:t>
            </a:r>
            <a:endParaRPr lang="en-US" altLang="zh-TW" dirty="0" smtClean="0"/>
          </a:p>
          <a:p>
            <a:pPr marL="971550" lvl="1" indent="-514350">
              <a:buFont typeface="+mj-ea"/>
              <a:buAutoNum type="ea1ChtPeriod"/>
            </a:pPr>
            <a:r>
              <a:rPr lang="zh-TW" altLang="en-US" dirty="0" smtClean="0"/>
              <a:t>對於同一原因事實造成多數當事人權利受侵害之事件，經當事人請求損害賠償者，其合計最高總額以新臺幣</a:t>
            </a:r>
            <a:r>
              <a:rPr lang="zh-TW" altLang="en-US" b="1" dirty="0" smtClean="0">
                <a:solidFill>
                  <a:srgbClr val="FF0000"/>
                </a:solidFill>
              </a:rPr>
              <a:t>二億元為限</a:t>
            </a:r>
            <a:r>
              <a:rPr lang="zh-TW" altLang="en-US" dirty="0" smtClean="0"/>
              <a:t>。但因該原因事實</a:t>
            </a:r>
            <a:r>
              <a:rPr lang="zh-TW" altLang="en-US" u="sng" dirty="0" smtClean="0"/>
              <a:t>所涉利益 </a:t>
            </a:r>
            <a:r>
              <a:rPr lang="zh-TW" altLang="en-US" dirty="0" smtClean="0"/>
              <a:t>超過新臺幣二億元者，以該所涉利益為限。 </a:t>
            </a:r>
            <a:endParaRPr lang="en-US" altLang="zh-TW" dirty="0" smtClean="0"/>
          </a:p>
          <a:p>
            <a:pPr marL="971550" lvl="1" indent="-514350">
              <a:buFont typeface="+mj-ea"/>
              <a:buAutoNum type="ea1ChtPeriod"/>
            </a:pPr>
            <a:r>
              <a:rPr lang="zh-TW" altLang="en-US" dirty="0" smtClean="0"/>
              <a:t>同一原因事實造成之損害總額逾前項金額時，被害人所受賠償金額，</a:t>
            </a:r>
            <a:r>
              <a:rPr lang="zh-TW" altLang="en-US" u="sng" dirty="0" smtClean="0"/>
              <a:t>不受</a:t>
            </a:r>
            <a:r>
              <a:rPr lang="zh-TW" altLang="en-US" dirty="0" smtClean="0"/>
              <a:t>第三項所定每人每一事件最低賠償金額新臺幣五百元之限制。 </a:t>
            </a:r>
            <a:endParaRPr lang="en-US" altLang="zh-TW" dirty="0" smtClean="0"/>
          </a:p>
          <a:p>
            <a:pPr marL="971550" lvl="1" indent="-514350">
              <a:buFont typeface="+mj-ea"/>
              <a:buAutoNum type="ea1ChtPeriod"/>
            </a:pPr>
            <a:r>
              <a:rPr lang="zh-TW" altLang="en-US" dirty="0" smtClean="0"/>
              <a:t>第二項請求權，不得讓與或繼承。但以金額賠償之請求權已依契約承諾或已起訴者，不在此限。 </a:t>
            </a:r>
            <a:endParaRPr lang="en-US" altLang="zh-TW" dirty="0" smtClean="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35</a:t>
            </a:fld>
            <a:endParaRPr lang="zh-TW" altLang="en-US"/>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法律責任 </a:t>
            </a:r>
            <a:r>
              <a:rPr lang="en-US" altLang="zh-TW" dirty="0" smtClean="0"/>
              <a:t>- </a:t>
            </a:r>
            <a:r>
              <a:rPr lang="zh-TW" altLang="en-US" dirty="0" smtClean="0"/>
              <a:t>民事</a:t>
            </a:r>
            <a:r>
              <a:rPr lang="en-US" altLang="zh-TW" dirty="0" smtClean="0"/>
              <a:t>3</a:t>
            </a:r>
            <a:endParaRPr lang="zh-TW" altLang="en-US" dirty="0"/>
          </a:p>
        </p:txBody>
      </p:sp>
      <p:sp>
        <p:nvSpPr>
          <p:cNvPr id="3" name="內容版面配置區 2"/>
          <p:cNvSpPr>
            <a:spLocks noGrp="1"/>
          </p:cNvSpPr>
          <p:nvPr>
            <p:ph idx="1"/>
          </p:nvPr>
        </p:nvSpPr>
        <p:spPr/>
        <p:txBody>
          <a:bodyPr>
            <a:normAutofit/>
          </a:bodyPr>
          <a:lstStyle/>
          <a:p>
            <a:r>
              <a:rPr lang="zh-TW" altLang="en-US" dirty="0" smtClean="0"/>
              <a:t>個資法第 </a:t>
            </a:r>
            <a:r>
              <a:rPr lang="en-US" altLang="zh-TW" dirty="0" smtClean="0"/>
              <a:t>29 </a:t>
            </a:r>
            <a:r>
              <a:rPr lang="zh-TW" altLang="en-US" dirty="0" smtClean="0"/>
              <a:t>條</a:t>
            </a:r>
            <a:endParaRPr lang="en-US" altLang="zh-TW" dirty="0" smtClean="0"/>
          </a:p>
          <a:p>
            <a:pPr lvl="1"/>
            <a:r>
              <a:rPr lang="zh-TW" altLang="en-US" b="1" dirty="0" smtClean="0"/>
              <a:t>非公務機關</a:t>
            </a:r>
            <a:r>
              <a:rPr lang="zh-TW" altLang="en-US" dirty="0" smtClean="0"/>
              <a:t>違反本法規定，致個人資料遭不法蒐集、處理、利用或其他侵 害當事人權利者，負損害賠償責任。但</a:t>
            </a:r>
            <a:r>
              <a:rPr lang="zh-TW" altLang="en-US" b="1" dirty="0" smtClean="0"/>
              <a:t>能證明其無故意或過失者</a:t>
            </a:r>
            <a:r>
              <a:rPr lang="zh-TW" altLang="en-US" dirty="0" smtClean="0"/>
              <a:t>，不在此 限。 </a:t>
            </a:r>
            <a:endParaRPr lang="en-US" altLang="zh-TW" dirty="0" smtClean="0"/>
          </a:p>
          <a:p>
            <a:pPr lvl="1"/>
            <a:r>
              <a:rPr lang="zh-TW" altLang="en-US" dirty="0" smtClean="0"/>
              <a:t>依前項規定請求賠償者，適用前條第二項至第六項規定。 </a:t>
            </a:r>
            <a:endParaRPr lang="en-US" altLang="zh-TW" dirty="0" smtClean="0"/>
          </a:p>
          <a:p>
            <a:r>
              <a:rPr lang="zh-TW" altLang="en-US" dirty="0" smtClean="0"/>
              <a:t>個資法第 </a:t>
            </a:r>
            <a:r>
              <a:rPr lang="en-US" altLang="zh-TW" dirty="0" smtClean="0"/>
              <a:t>30 </a:t>
            </a:r>
            <a:r>
              <a:rPr lang="zh-TW" altLang="en-US" dirty="0" smtClean="0"/>
              <a:t>條 </a:t>
            </a:r>
            <a:endParaRPr lang="en-US" altLang="zh-TW" dirty="0" smtClean="0"/>
          </a:p>
          <a:p>
            <a:pPr lvl="1"/>
            <a:r>
              <a:rPr lang="zh-TW" altLang="en-US" dirty="0" smtClean="0"/>
              <a:t>損害賠償請求權，自請求權人知有損害及賠償義務人時起，因</a:t>
            </a:r>
            <a:r>
              <a:rPr lang="zh-TW" altLang="en-US" u="sng" dirty="0" smtClean="0"/>
              <a:t>二年間不行 使而消滅</a:t>
            </a:r>
            <a:r>
              <a:rPr lang="zh-TW" altLang="en-US" dirty="0" smtClean="0"/>
              <a:t>；自</a:t>
            </a:r>
            <a:r>
              <a:rPr lang="zh-TW" altLang="en-US" u="sng" dirty="0" smtClean="0"/>
              <a:t>損害發生時起，逾五年者</a:t>
            </a:r>
            <a:r>
              <a:rPr lang="zh-TW" altLang="en-US" dirty="0" smtClean="0"/>
              <a:t>，亦同。</a:t>
            </a:r>
            <a:endParaRPr lang="en-US" altLang="zh-TW" dirty="0" smtClean="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36</a:t>
            </a:fld>
            <a:endParaRPr lang="zh-TW" altLang="en-U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團體訴訟 </a:t>
            </a:r>
            <a:r>
              <a:rPr lang="en-US" altLang="zh-TW" dirty="0" smtClean="0"/>
              <a:t>- </a:t>
            </a:r>
            <a:r>
              <a:rPr lang="zh-TW" altLang="en-US" dirty="0" smtClean="0"/>
              <a:t>民事</a:t>
            </a:r>
            <a:r>
              <a:rPr lang="en-US" altLang="zh-TW" dirty="0" smtClean="0"/>
              <a:t>4</a:t>
            </a:r>
            <a:endParaRPr lang="zh-TW" altLang="en-US" dirty="0"/>
          </a:p>
        </p:txBody>
      </p:sp>
      <p:sp>
        <p:nvSpPr>
          <p:cNvPr id="3" name="內容版面配置區 2"/>
          <p:cNvSpPr>
            <a:spLocks noGrp="1"/>
          </p:cNvSpPr>
          <p:nvPr>
            <p:ph idx="1"/>
          </p:nvPr>
        </p:nvSpPr>
        <p:spPr>
          <a:xfrm>
            <a:off x="179512" y="1484784"/>
            <a:ext cx="8712968" cy="4968552"/>
          </a:xfrm>
        </p:spPr>
        <p:txBody>
          <a:bodyPr>
            <a:normAutofit fontScale="85000" lnSpcReduction="20000"/>
          </a:bodyPr>
          <a:lstStyle/>
          <a:p>
            <a:r>
              <a:rPr lang="zh-TW" altLang="en-US" dirty="0" smtClean="0"/>
              <a:t>個資法第 </a:t>
            </a:r>
            <a:r>
              <a:rPr lang="en-US" altLang="zh-TW" dirty="0" smtClean="0"/>
              <a:t>34 </a:t>
            </a:r>
            <a:r>
              <a:rPr lang="zh-TW" altLang="en-US" dirty="0" smtClean="0"/>
              <a:t>條 </a:t>
            </a:r>
            <a:endParaRPr lang="en-US" altLang="zh-TW" dirty="0" smtClean="0"/>
          </a:p>
          <a:p>
            <a:pPr marL="971550" lvl="1" indent="-514350">
              <a:buFont typeface="+mj-ea"/>
              <a:buAutoNum type="ea1ChtPeriod"/>
            </a:pPr>
            <a:r>
              <a:rPr lang="zh-TW" altLang="en-US" dirty="0" smtClean="0"/>
              <a:t>對於同一原因事實造成多數當事人權利受侵害之事件，財團法人或公益社團法人經受有損害之</a:t>
            </a:r>
            <a:r>
              <a:rPr lang="zh-TW" altLang="en-US" b="1" u="sng" dirty="0" smtClean="0"/>
              <a:t>當事人二十人以上以書面授與訴訟實施權者</a:t>
            </a:r>
            <a:r>
              <a:rPr lang="zh-TW" altLang="en-US" b="1" dirty="0" smtClean="0"/>
              <a:t>，</a:t>
            </a:r>
            <a:r>
              <a:rPr lang="zh-TW" altLang="en-US" dirty="0" smtClean="0"/>
              <a:t>得以自 己之名義，提起損害賠償訴訟。當事人得於言詞辯論終結前以書面撤回訴訟實施權之授與，並通知法院。 </a:t>
            </a:r>
            <a:endParaRPr lang="en-US" altLang="zh-TW" dirty="0" smtClean="0"/>
          </a:p>
          <a:p>
            <a:pPr marL="971550" lvl="1" indent="-514350">
              <a:buFont typeface="+mj-ea"/>
              <a:buAutoNum type="ea1ChtPeriod"/>
            </a:pPr>
            <a:r>
              <a:rPr lang="zh-TW" altLang="en-US" dirty="0" smtClean="0"/>
              <a:t>前項訴訟，法院得依聲請或依職權公告曉示其他因同一原因事實受有損害之當事人，得於一定期間內向前項起訴之</a:t>
            </a:r>
            <a:r>
              <a:rPr lang="zh-TW" altLang="en-US" u="sng" dirty="0" smtClean="0"/>
              <a:t>財團法人或公益社團法人</a:t>
            </a:r>
            <a:r>
              <a:rPr lang="zh-TW" altLang="en-US" dirty="0" smtClean="0"/>
              <a:t>授與訴 訟實施權，由該財團法人或公益社團法人於第一審言詞辯論終結前，擴張應受判決事項之聲明。 </a:t>
            </a:r>
            <a:endParaRPr lang="en-US" altLang="zh-TW" dirty="0" smtClean="0"/>
          </a:p>
          <a:p>
            <a:pPr marL="971550" lvl="1" indent="-514350">
              <a:buFont typeface="+mj-ea"/>
              <a:buAutoNum type="ea1ChtPeriod"/>
            </a:pPr>
            <a:r>
              <a:rPr lang="zh-TW" altLang="en-US" dirty="0" smtClean="0"/>
              <a:t>其他因同一原因事實受有損害之當事人未依前項規定授與訴訟實施權者， 亦得於法院公告曉示之一定期間內起訴，由法院併案審理。</a:t>
            </a:r>
            <a:endParaRPr lang="en-US" altLang="zh-TW" dirty="0" smtClean="0"/>
          </a:p>
          <a:p>
            <a:pPr marL="971550" lvl="1" indent="-514350">
              <a:buFont typeface="+mj-ea"/>
              <a:buAutoNum type="ea1ChtPeriod"/>
            </a:pPr>
            <a:r>
              <a:rPr lang="zh-TW" altLang="en-US" dirty="0" smtClean="0"/>
              <a:t>其他因同一原因事實受有損害之當事人，亦得聲請法院為前項之公告。 </a:t>
            </a:r>
            <a:endParaRPr lang="en-US" altLang="zh-TW" dirty="0" smtClean="0"/>
          </a:p>
          <a:p>
            <a:pPr marL="971550" lvl="1" indent="-514350">
              <a:buFont typeface="+mj-ea"/>
              <a:buAutoNum type="ea1ChtPeriod"/>
            </a:pPr>
            <a:r>
              <a:rPr lang="zh-TW" altLang="en-US" dirty="0" smtClean="0"/>
              <a:t>前二項公告，應揭示於法院公告處、資訊網路及其他適當處所；法院認為必要時，並得命登載於公報或新聞紙，或用其他方法公告之，</a:t>
            </a:r>
            <a:r>
              <a:rPr lang="zh-TW" altLang="en-US" u="sng" dirty="0" smtClean="0"/>
              <a:t>其費用由國庫墊付</a:t>
            </a:r>
            <a:r>
              <a:rPr lang="zh-TW" altLang="en-US" dirty="0" smtClean="0"/>
              <a:t>。</a:t>
            </a:r>
            <a:endParaRPr lang="en-US" altLang="zh-TW" dirty="0" smtClean="0"/>
          </a:p>
          <a:p>
            <a:pPr marL="971550" lvl="1" indent="-514350">
              <a:buFont typeface="+mj-ea"/>
              <a:buAutoNum type="ea1ChtPeriod"/>
            </a:pPr>
            <a:r>
              <a:rPr lang="zh-TW" altLang="en-US" dirty="0" smtClean="0"/>
              <a:t>依第一項規定提起訴訟之財團法人或公益社團法人，其標的價額超過新臺幣六十萬元者，</a:t>
            </a:r>
            <a:r>
              <a:rPr lang="zh-TW" altLang="en-US" u="sng" dirty="0" smtClean="0"/>
              <a:t>超過部分暫免徵裁判費</a:t>
            </a:r>
            <a:r>
              <a:rPr lang="zh-TW" altLang="en-US" dirty="0" smtClean="0"/>
              <a:t>。</a:t>
            </a:r>
          </a:p>
          <a:p>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37</a:t>
            </a:fld>
            <a:endParaRPr lang="zh-TW" altLang="en-US"/>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法律責任 </a:t>
            </a:r>
            <a:r>
              <a:rPr lang="en-US" altLang="zh-TW" dirty="0" smtClean="0"/>
              <a:t>- </a:t>
            </a:r>
            <a:r>
              <a:rPr lang="zh-TW" altLang="en-US" dirty="0" smtClean="0"/>
              <a:t>刑事</a:t>
            </a:r>
            <a:endParaRPr lang="zh-TW" altLang="en-US" dirty="0"/>
          </a:p>
        </p:txBody>
      </p:sp>
      <p:sp>
        <p:nvSpPr>
          <p:cNvPr id="3" name="內容版面配置區 2"/>
          <p:cNvSpPr>
            <a:spLocks noGrp="1"/>
          </p:cNvSpPr>
          <p:nvPr>
            <p:ph idx="1"/>
          </p:nvPr>
        </p:nvSpPr>
        <p:spPr>
          <a:xfrm>
            <a:off x="251520" y="1268760"/>
            <a:ext cx="8640960" cy="5256584"/>
          </a:xfrm>
        </p:spPr>
        <p:txBody>
          <a:bodyPr>
            <a:normAutofit fontScale="92500" lnSpcReduction="20000"/>
          </a:bodyPr>
          <a:lstStyle/>
          <a:p>
            <a:r>
              <a:rPr lang="zh-TW" altLang="en-US" dirty="0" smtClean="0"/>
              <a:t>個資法第 </a:t>
            </a:r>
            <a:r>
              <a:rPr lang="en-US" altLang="zh-TW" dirty="0" smtClean="0"/>
              <a:t>41 </a:t>
            </a:r>
            <a:r>
              <a:rPr lang="zh-TW" altLang="en-US" dirty="0" smtClean="0"/>
              <a:t>條 違反</a:t>
            </a:r>
            <a:endParaRPr lang="en-US" altLang="zh-TW" dirty="0" smtClean="0"/>
          </a:p>
          <a:p>
            <a:pPr lvl="2"/>
            <a:r>
              <a:rPr lang="zh-TW" altLang="en-US" dirty="0" smtClean="0"/>
              <a:t>第六條第一項、特種個資</a:t>
            </a:r>
            <a:endParaRPr lang="en-US" altLang="zh-TW" dirty="0" smtClean="0"/>
          </a:p>
          <a:p>
            <a:pPr lvl="2"/>
            <a:r>
              <a:rPr lang="zh-TW" altLang="en-US" dirty="0" smtClean="0"/>
              <a:t>第十五條、公務機關特定目的之利用</a:t>
            </a:r>
            <a:endParaRPr lang="en-US" altLang="zh-TW" dirty="0" smtClean="0"/>
          </a:p>
          <a:p>
            <a:pPr lvl="2"/>
            <a:r>
              <a:rPr lang="zh-TW" altLang="en-US" dirty="0" smtClean="0"/>
              <a:t>第十六條、公務機關特定目的</a:t>
            </a:r>
            <a:r>
              <a:rPr lang="zh-TW" altLang="en-US" b="1" dirty="0" smtClean="0"/>
              <a:t>外</a:t>
            </a:r>
            <a:r>
              <a:rPr lang="zh-TW" altLang="en-US" dirty="0" smtClean="0"/>
              <a:t>之利用</a:t>
            </a:r>
            <a:endParaRPr lang="en-US" altLang="zh-TW" dirty="0" smtClean="0"/>
          </a:p>
          <a:p>
            <a:pPr lvl="2"/>
            <a:r>
              <a:rPr lang="zh-TW" altLang="en-US" dirty="0" smtClean="0"/>
              <a:t>第十九條、非公務機關特定目的之利用</a:t>
            </a:r>
            <a:endParaRPr lang="en-US" altLang="zh-TW" dirty="0" smtClean="0"/>
          </a:p>
          <a:p>
            <a:pPr lvl="2"/>
            <a:r>
              <a:rPr lang="zh-TW" altLang="en-US" dirty="0" smtClean="0"/>
              <a:t>第二十條第一項規定，非公務機關特定目的</a:t>
            </a:r>
            <a:r>
              <a:rPr lang="zh-TW" altLang="en-US" b="1" dirty="0" smtClean="0"/>
              <a:t>外</a:t>
            </a:r>
            <a:r>
              <a:rPr lang="zh-TW" altLang="en-US" dirty="0" smtClean="0"/>
              <a:t>之利用</a:t>
            </a:r>
            <a:endParaRPr lang="en-US" altLang="zh-TW" dirty="0" smtClean="0"/>
          </a:p>
          <a:p>
            <a:pPr lvl="2"/>
            <a:r>
              <a:rPr lang="zh-TW" altLang="en-US" dirty="0" smtClean="0"/>
              <a:t>或</a:t>
            </a:r>
            <a:r>
              <a:rPr lang="zh-TW" altLang="en-US" b="1" dirty="0" smtClean="0"/>
              <a:t>中央目的事業主管機關</a:t>
            </a:r>
            <a:r>
              <a:rPr lang="zh-TW" altLang="en-US" dirty="0" smtClean="0"/>
              <a:t>依第二十一條限制</a:t>
            </a:r>
            <a:r>
              <a:rPr lang="zh-TW" altLang="en-US" b="1" dirty="0" smtClean="0"/>
              <a:t>國際傳輸之命令或處分</a:t>
            </a:r>
            <a:r>
              <a:rPr lang="zh-TW" altLang="en-US" dirty="0" smtClean="0"/>
              <a:t>， </a:t>
            </a:r>
            <a:endParaRPr lang="en-US" altLang="zh-TW" dirty="0" smtClean="0"/>
          </a:p>
          <a:p>
            <a:pPr lvl="1">
              <a:buNone/>
            </a:pPr>
            <a:r>
              <a:rPr lang="zh-TW" altLang="en-US" b="1" dirty="0" smtClean="0">
                <a:solidFill>
                  <a:srgbClr val="FF0000"/>
                </a:solidFill>
              </a:rPr>
              <a:t>足生</a:t>
            </a:r>
            <a:r>
              <a:rPr lang="zh-TW" altLang="en-US" dirty="0" smtClean="0">
                <a:solidFill>
                  <a:srgbClr val="FF0000"/>
                </a:solidFill>
              </a:rPr>
              <a:t>損害於他人者，處二年以下有期徒刑、拘役或科或併科新臺幣二十萬 元以下罰金。 </a:t>
            </a:r>
            <a:endParaRPr lang="en-US" altLang="zh-TW" dirty="0" smtClean="0">
              <a:solidFill>
                <a:srgbClr val="FF0000"/>
              </a:solidFill>
            </a:endParaRPr>
          </a:p>
          <a:p>
            <a:pPr lvl="2">
              <a:buNone/>
            </a:pPr>
            <a:r>
              <a:rPr lang="zh-TW" altLang="en-US" i="1" dirty="0" smtClean="0">
                <a:solidFill>
                  <a:srgbClr val="0070C0"/>
                </a:solidFill>
              </a:rPr>
              <a:t>修法</a:t>
            </a:r>
            <a:r>
              <a:rPr lang="en-US" altLang="zh-TW" i="1" dirty="0" smtClean="0">
                <a:solidFill>
                  <a:srgbClr val="0070C0"/>
                </a:solidFill>
              </a:rPr>
              <a:t>3:</a:t>
            </a:r>
            <a:r>
              <a:rPr lang="zh-TW" altLang="en-US" dirty="0" smtClean="0">
                <a:solidFill>
                  <a:srgbClr val="0070C0"/>
                </a:solidFill>
              </a:rPr>
              <a:t>違法者若非意圖營利，不課以刑責</a:t>
            </a:r>
            <a:r>
              <a:rPr lang="en-US" altLang="zh-TW" dirty="0" smtClean="0">
                <a:solidFill>
                  <a:srgbClr val="0070C0"/>
                </a:solidFill>
              </a:rPr>
              <a:t>(</a:t>
            </a:r>
            <a:r>
              <a:rPr lang="zh-TW" altLang="en-US" dirty="0" smtClean="0">
                <a:solidFill>
                  <a:srgbClr val="0070C0"/>
                </a:solidFill>
              </a:rPr>
              <a:t>緩</a:t>
            </a:r>
            <a:r>
              <a:rPr lang="zh-TW" altLang="en-US" dirty="0" smtClean="0">
                <a:solidFill>
                  <a:srgbClr val="0070C0"/>
                </a:solidFill>
              </a:rPr>
              <a:t>施</a:t>
            </a:r>
            <a:r>
              <a:rPr lang="en-US" altLang="zh-TW" dirty="0" smtClean="0">
                <a:solidFill>
                  <a:srgbClr val="0070C0"/>
                </a:solidFill>
              </a:rPr>
              <a:t>)</a:t>
            </a:r>
          </a:p>
          <a:p>
            <a:pPr lvl="1">
              <a:buNone/>
            </a:pPr>
            <a:r>
              <a:rPr lang="zh-TW" altLang="en-US" b="1" dirty="0" smtClean="0">
                <a:solidFill>
                  <a:srgbClr val="FF0000"/>
                </a:solidFill>
              </a:rPr>
              <a:t>意圖營利</a:t>
            </a:r>
            <a:r>
              <a:rPr lang="zh-TW" altLang="en-US" dirty="0" smtClean="0"/>
              <a:t>犯前項之罪者，處五年以下有期徒刑，得併科新臺幣一百萬元以 下罰金。 </a:t>
            </a:r>
            <a:endParaRPr lang="en-US" altLang="zh-TW" dirty="0" smtClean="0"/>
          </a:p>
          <a:p>
            <a:r>
              <a:rPr lang="zh-TW" altLang="en-US" dirty="0" smtClean="0"/>
              <a:t>個資法第 </a:t>
            </a:r>
            <a:r>
              <a:rPr lang="en-US" altLang="zh-TW" dirty="0" smtClean="0"/>
              <a:t>42 </a:t>
            </a:r>
            <a:r>
              <a:rPr lang="zh-TW" altLang="en-US" dirty="0" smtClean="0"/>
              <a:t>條 意圖</a:t>
            </a:r>
            <a:endParaRPr lang="en-US" altLang="zh-TW" dirty="0" smtClean="0"/>
          </a:p>
          <a:p>
            <a:pPr lvl="1"/>
            <a:r>
              <a:rPr lang="zh-TW" altLang="en-US" sz="2100" dirty="0" smtClean="0"/>
              <a:t>為自己或第三人不法之利益或損害他人之利益，而對於個人資料檔案為</a:t>
            </a:r>
            <a:r>
              <a:rPr lang="zh-TW" altLang="en-US" sz="2100" b="1" dirty="0" smtClean="0"/>
              <a:t>非法變更、刪除或以其他非法方法</a:t>
            </a:r>
            <a:r>
              <a:rPr lang="zh-TW" altLang="en-US" sz="2100" dirty="0" smtClean="0"/>
              <a:t>，致妨害個人</a:t>
            </a:r>
            <a:r>
              <a:rPr lang="zh-TW" altLang="en-US" sz="2100" b="1" dirty="0" smtClean="0"/>
              <a:t>資料檔案之正確</a:t>
            </a:r>
            <a:r>
              <a:rPr lang="zh-TW" altLang="en-US" sz="2100" dirty="0" smtClean="0"/>
              <a:t>而</a:t>
            </a:r>
            <a:r>
              <a:rPr lang="zh-TW" altLang="en-US" sz="2100" b="1" dirty="0" smtClean="0"/>
              <a:t>足生</a:t>
            </a:r>
            <a:r>
              <a:rPr lang="zh-TW" altLang="en-US" sz="2100" dirty="0" smtClean="0"/>
              <a:t> 損害於他人者，</a:t>
            </a:r>
            <a:r>
              <a:rPr lang="en-US" altLang="zh-TW" sz="2100" dirty="0" smtClean="0">
                <a:solidFill>
                  <a:srgbClr val="0070C0"/>
                </a:solidFill>
              </a:rPr>
              <a:t>EX:</a:t>
            </a:r>
            <a:r>
              <a:rPr lang="zh-TW" altLang="en-US" sz="2100" dirty="0" smtClean="0">
                <a:solidFill>
                  <a:srgbClr val="0070C0"/>
                </a:solidFill>
              </a:rPr>
              <a:t>家樂福的澳洲人風波</a:t>
            </a:r>
            <a:endParaRPr lang="en-US" altLang="zh-TW" sz="2100" dirty="0" smtClean="0">
              <a:solidFill>
                <a:srgbClr val="0070C0"/>
              </a:solidFill>
            </a:endParaRPr>
          </a:p>
          <a:p>
            <a:pPr lvl="1"/>
            <a:r>
              <a:rPr lang="zh-TW" altLang="en-US" sz="2100" dirty="0" smtClean="0"/>
              <a:t>處五年以下有期徒刑、拘役或科或併科新臺幣一百萬元以 下罰金</a:t>
            </a:r>
            <a:r>
              <a:rPr lang="zh-TW" altLang="en-US" dirty="0" smtClean="0"/>
              <a:t>。 </a:t>
            </a:r>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38</a:t>
            </a:fld>
            <a:endParaRPr lang="zh-TW" altLang="en-US"/>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人別條款</a:t>
            </a:r>
            <a:endParaRPr lang="zh-TW" altLang="en-US" dirty="0"/>
          </a:p>
        </p:txBody>
      </p:sp>
      <p:sp>
        <p:nvSpPr>
          <p:cNvPr id="3" name="內容版面配置區 2"/>
          <p:cNvSpPr>
            <a:spLocks noGrp="1"/>
          </p:cNvSpPr>
          <p:nvPr>
            <p:ph idx="1"/>
          </p:nvPr>
        </p:nvSpPr>
        <p:spPr/>
        <p:txBody>
          <a:bodyPr/>
          <a:lstStyle/>
          <a:p>
            <a:r>
              <a:rPr lang="zh-TW" altLang="en-US" dirty="0" smtClean="0"/>
              <a:t>個資法第</a:t>
            </a:r>
            <a:r>
              <a:rPr lang="en-US" altLang="zh-TW" dirty="0" smtClean="0"/>
              <a:t>43</a:t>
            </a:r>
            <a:r>
              <a:rPr lang="zh-TW" altLang="en-US" dirty="0" smtClean="0"/>
              <a:t>條</a:t>
            </a:r>
            <a:endParaRPr lang="en-US" altLang="zh-TW" dirty="0" smtClean="0"/>
          </a:p>
          <a:p>
            <a:pPr>
              <a:buNone/>
            </a:pPr>
            <a:r>
              <a:rPr lang="en-US" altLang="zh-TW" dirty="0" smtClean="0"/>
              <a:t> </a:t>
            </a:r>
            <a:r>
              <a:rPr lang="en-US" altLang="zh-TW" b="0" dirty="0" smtClean="0"/>
              <a:t>  </a:t>
            </a:r>
            <a:r>
              <a:rPr lang="zh-TW" altLang="en-US" b="0" dirty="0" smtClean="0"/>
              <a:t>中華民國人民在中華民國領域外對中華民國人民犯前二條之罪者，亦適用之。</a:t>
            </a:r>
            <a:endParaRPr lang="en-US" altLang="zh-TW" dirty="0" smtClean="0"/>
          </a:p>
          <a:p>
            <a:endParaRPr lang="en-US" altLang="zh-TW" dirty="0" smtClean="0"/>
          </a:p>
          <a:p>
            <a:r>
              <a:rPr lang="zh-TW" altLang="en-US" dirty="0" smtClean="0"/>
              <a:t>個資法第</a:t>
            </a:r>
            <a:r>
              <a:rPr lang="en-US" altLang="zh-TW" dirty="0" smtClean="0"/>
              <a:t>44</a:t>
            </a:r>
            <a:r>
              <a:rPr lang="zh-TW" altLang="en-US" dirty="0" smtClean="0"/>
              <a:t>條</a:t>
            </a:r>
            <a:endParaRPr lang="en-US" altLang="zh-TW" dirty="0" smtClean="0"/>
          </a:p>
          <a:p>
            <a:pPr>
              <a:buNone/>
            </a:pPr>
            <a:r>
              <a:rPr lang="en-US" altLang="zh-TW" b="0" dirty="0" smtClean="0"/>
              <a:t>   </a:t>
            </a:r>
            <a:r>
              <a:rPr lang="zh-TW" altLang="en-US" b="0" dirty="0" smtClean="0"/>
              <a:t>公務員假借職務上之權力、</a:t>
            </a:r>
            <a:r>
              <a:rPr lang="zh-TW" altLang="en-US" b="0" dirty="0" smtClean="0">
                <a:solidFill>
                  <a:srgbClr val="FF0000"/>
                </a:solidFill>
              </a:rPr>
              <a:t>機會</a:t>
            </a:r>
            <a:r>
              <a:rPr lang="zh-TW" altLang="en-US" b="0" dirty="0" smtClean="0"/>
              <a:t>或方法，犯本章之罪者，加重其刑至二分之一。</a:t>
            </a:r>
            <a:endParaRPr lang="en-US" altLang="zh-TW" b="0" dirty="0" smtClean="0"/>
          </a:p>
          <a:p>
            <a:pPr>
              <a:buNone/>
            </a:pPr>
            <a:r>
              <a:rPr lang="zh-TW" altLang="en-US" b="0" dirty="0" smtClean="0"/>
              <a:t>    </a:t>
            </a:r>
            <a:r>
              <a:rPr lang="en-US" altLang="zh-TW" b="0" dirty="0" smtClean="0"/>
              <a:t>Ex:</a:t>
            </a:r>
            <a:r>
              <a:rPr lang="zh-TW" altLang="en-US" b="0" dirty="0" smtClean="0"/>
              <a:t> 補習班完整取得學生</a:t>
            </a:r>
            <a:r>
              <a:rPr lang="en-US" altLang="zh-TW" b="0" dirty="0" smtClean="0"/>
              <a:t>/</a:t>
            </a:r>
            <a:r>
              <a:rPr lang="zh-TW" altLang="en-US" b="0" dirty="0" smtClean="0"/>
              <a:t>家長名單</a:t>
            </a:r>
            <a:r>
              <a:rPr lang="en-US" altLang="zh-TW" b="0" dirty="0" smtClean="0">
                <a:sym typeface="Wingdings" pitchFamily="2" charset="2"/>
              </a:rPr>
              <a:t> </a:t>
            </a:r>
            <a:r>
              <a:rPr lang="zh-TW" altLang="en-US" b="0" dirty="0" smtClean="0">
                <a:sym typeface="Wingdings" pitchFamily="2" charset="2"/>
              </a:rPr>
              <a:t>校方觸法</a:t>
            </a:r>
            <a:endParaRPr lang="en-US" altLang="zh-TW" b="0" dirty="0" smtClean="0">
              <a:sym typeface="Wingdings" pitchFamily="2" charset="2"/>
            </a:endParaRPr>
          </a:p>
          <a:p>
            <a:pPr>
              <a:buNone/>
            </a:pPr>
            <a:r>
              <a:rPr lang="zh-TW" altLang="en-US" b="0" dirty="0" smtClean="0">
                <a:sym typeface="Wingdings" pitchFamily="2" charset="2"/>
              </a:rPr>
              <a:t>          老師成立</a:t>
            </a:r>
            <a:r>
              <a:rPr lang="en-US" altLang="zh-TW" b="0" dirty="0" smtClean="0">
                <a:sym typeface="Wingdings" pitchFamily="2" charset="2"/>
              </a:rPr>
              <a:t>FB</a:t>
            </a:r>
            <a:r>
              <a:rPr lang="zh-TW" altLang="en-US" b="0" dirty="0" smtClean="0">
                <a:sym typeface="Wingdings" pitchFamily="2" charset="2"/>
              </a:rPr>
              <a:t>粉絲團 </a:t>
            </a:r>
            <a:r>
              <a:rPr lang="en-US" altLang="zh-TW" b="0" dirty="0" smtClean="0">
                <a:sym typeface="Wingdings" pitchFamily="2" charset="2"/>
              </a:rPr>
              <a:t></a:t>
            </a:r>
            <a:r>
              <a:rPr lang="zh-TW" altLang="en-US" b="0" dirty="0" smtClean="0">
                <a:sym typeface="Wingdings" pitchFamily="2" charset="2"/>
              </a:rPr>
              <a:t> 補習班直</a:t>
            </a:r>
            <a:r>
              <a:rPr lang="en-US" altLang="zh-TW" b="0" dirty="0" smtClean="0">
                <a:sym typeface="Wingdings" pitchFamily="2" charset="2"/>
              </a:rPr>
              <a:t>/</a:t>
            </a:r>
            <a:r>
              <a:rPr lang="zh-TW" altLang="en-US" b="0" dirty="0" smtClean="0">
                <a:sym typeface="Wingdings" pitchFamily="2" charset="2"/>
              </a:rPr>
              <a:t>間接取得 </a:t>
            </a:r>
            <a:r>
              <a:rPr lang="en-US" altLang="zh-TW" b="0" dirty="0" smtClean="0">
                <a:sym typeface="Wingdings" pitchFamily="2" charset="2"/>
              </a:rPr>
              <a:t></a:t>
            </a:r>
            <a:r>
              <a:rPr lang="zh-TW" altLang="en-US" b="0" dirty="0" smtClean="0">
                <a:sym typeface="Wingdings" pitchFamily="2" charset="2"/>
              </a:rPr>
              <a:t>當事人自行公開</a:t>
            </a:r>
            <a:r>
              <a:rPr lang="en-US" altLang="zh-TW" b="0" dirty="0" smtClean="0">
                <a:sym typeface="Wingdings" pitchFamily="2" charset="2"/>
              </a:rPr>
              <a:t>(</a:t>
            </a:r>
            <a:r>
              <a:rPr lang="zh-TW" altLang="en-US" b="0" dirty="0" smtClean="0">
                <a:sym typeface="Wingdings" pitchFamily="2" charset="2"/>
              </a:rPr>
              <a:t>合法</a:t>
            </a:r>
            <a:r>
              <a:rPr lang="en-US" altLang="zh-TW" b="0" dirty="0" smtClean="0">
                <a:sym typeface="Wingdings" pitchFamily="2" charset="2"/>
              </a:rPr>
              <a:t>)</a:t>
            </a:r>
            <a:endParaRPr lang="zh-TW" altLang="en-US" b="0"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39</a:t>
            </a:fld>
            <a:endParaRPr lang="en-US" altLang="zh-TW"/>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標題 1"/>
          <p:cNvSpPr>
            <a:spLocks noGrp="1"/>
          </p:cNvSpPr>
          <p:nvPr>
            <p:ph type="title"/>
          </p:nvPr>
        </p:nvSpPr>
        <p:spPr>
          <a:xfrm>
            <a:off x="714348" y="142852"/>
            <a:ext cx="7358062" cy="928687"/>
          </a:xfrm>
        </p:spPr>
        <p:txBody>
          <a:bodyPr/>
          <a:lstStyle/>
          <a:p>
            <a:r>
              <a:rPr lang="zh-TW" altLang="en-US" dirty="0" smtClean="0"/>
              <a:t>個資</a:t>
            </a:r>
            <a:r>
              <a:rPr altLang="en-US" dirty="0" smtClean="0"/>
              <a:t>法</a:t>
            </a:r>
            <a:r>
              <a:rPr lang="zh-TW" altLang="en-US" dirty="0" smtClean="0"/>
              <a:t> 十大關鍵須知</a:t>
            </a:r>
          </a:p>
        </p:txBody>
      </p:sp>
      <p:sp>
        <p:nvSpPr>
          <p:cNvPr id="19459" name="投影片編號版面配置區 3"/>
          <p:cNvSpPr>
            <a:spLocks noGrp="1"/>
          </p:cNvSpPr>
          <p:nvPr>
            <p:ph type="sldNum" sz="quarter" idx="10"/>
          </p:nvPr>
        </p:nvSpPr>
        <p:spPr bwMode="auto">
          <a:noFill/>
          <a:ln>
            <a:miter lim="800000"/>
            <a:headEnd/>
            <a:tailEnd/>
          </a:ln>
        </p:spPr>
        <p:txBody>
          <a:bodyPr/>
          <a:lstStyle/>
          <a:p>
            <a:fld id="{F2F165BA-188A-4E91-8C9B-AF150A5EB703}" type="slidenum">
              <a:rPr lang="zh-TW" altLang="en-US" smtClean="0"/>
              <a:pPr/>
              <a:t>4</a:t>
            </a:fld>
            <a:endParaRPr lang="en-US" altLang="zh-TW" smtClean="0"/>
          </a:p>
        </p:txBody>
      </p:sp>
      <p:sp>
        <p:nvSpPr>
          <p:cNvPr id="5" name="矩形 4"/>
          <p:cNvSpPr>
            <a:spLocks noChangeArrowheads="1"/>
          </p:cNvSpPr>
          <p:nvPr/>
        </p:nvSpPr>
        <p:spPr bwMode="auto">
          <a:xfrm>
            <a:off x="395288" y="1593850"/>
            <a:ext cx="8280400" cy="368300"/>
          </a:xfrm>
          <a:prstGeom prst="rect">
            <a:avLst/>
          </a:prstGeom>
          <a:solidFill>
            <a:schemeClr val="bg1">
              <a:lumMod val="95000"/>
            </a:schemeClr>
          </a:solidFill>
          <a:ln w="9525">
            <a:noFill/>
            <a:miter lim="800000"/>
            <a:headEnd/>
            <a:tailEnd/>
          </a:ln>
        </p:spPr>
        <p:txBody>
          <a:bodyPr>
            <a:spAutoFit/>
          </a:bodyPr>
          <a:lstStyle/>
          <a:p>
            <a:pPr>
              <a:defRPr/>
            </a:pPr>
            <a:r>
              <a:rPr lang="en-US" altLang="zh-TW" b="1" dirty="0">
                <a:solidFill>
                  <a:srgbClr val="C00000"/>
                </a:solidFill>
                <a:latin typeface="微軟正黑體" pitchFamily="34" charset="-120"/>
                <a:ea typeface="微軟正黑體" pitchFamily="34" charset="-120"/>
              </a:rPr>
              <a:t>1. </a:t>
            </a:r>
            <a:r>
              <a:rPr lang="zh-TW" altLang="en-US" b="1" dirty="0">
                <a:solidFill>
                  <a:srgbClr val="C00000"/>
                </a:solidFill>
                <a:latin typeface="微軟正黑體" pitchFamily="34" charset="-120"/>
                <a:ea typeface="微軟正黑體" pitchFamily="34" charset="-120"/>
              </a:rPr>
              <a:t>施行日期： </a:t>
            </a:r>
          </a:p>
        </p:txBody>
      </p:sp>
      <p:sp>
        <p:nvSpPr>
          <p:cNvPr id="6" name="矩形 5"/>
          <p:cNvSpPr>
            <a:spLocks noChangeArrowheads="1"/>
          </p:cNvSpPr>
          <p:nvPr/>
        </p:nvSpPr>
        <p:spPr bwMode="auto">
          <a:xfrm>
            <a:off x="1854200" y="1593850"/>
            <a:ext cx="6678613" cy="338554"/>
          </a:xfrm>
          <a:prstGeom prst="rect">
            <a:avLst/>
          </a:prstGeom>
          <a:noFill/>
          <a:ln w="9525">
            <a:noFill/>
            <a:miter lim="800000"/>
            <a:headEnd/>
            <a:tailEnd/>
          </a:ln>
        </p:spPr>
        <p:txBody>
          <a:bodyPr>
            <a:spAutoFit/>
          </a:bodyPr>
          <a:lstStyle/>
          <a:p>
            <a:pPr marL="457200" indent="-457200"/>
            <a:r>
              <a:rPr lang="zh-TW" altLang="en-US" b="1" dirty="0">
                <a:latin typeface="微軟正黑體" pitchFamily="34" charset="-120"/>
                <a:ea typeface="微軟正黑體" pitchFamily="34" charset="-120"/>
              </a:rPr>
              <a:t>個資法何時正式實施</a:t>
            </a:r>
            <a:r>
              <a:rPr lang="zh-TW" altLang="en-US" b="1" dirty="0" smtClean="0">
                <a:latin typeface="微軟正黑體" pitchFamily="34" charset="-120"/>
                <a:ea typeface="微軟正黑體" pitchFamily="34" charset="-120"/>
              </a:rPr>
              <a:t>？</a:t>
            </a:r>
            <a:r>
              <a:rPr lang="zh-TW" altLang="en-US" sz="1600" b="1" baseline="0" dirty="0" smtClean="0">
                <a:latin typeface="微軟正黑體" pitchFamily="34" charset="-120"/>
                <a:ea typeface="微軟正黑體" pitchFamily="34" charset="-120"/>
              </a:rPr>
              <a:t>完成施行細則修正文後                  </a:t>
            </a:r>
            <a:r>
              <a:rPr lang="en-US" altLang="zh-TW" sz="1600" b="1" baseline="0" dirty="0" smtClean="0">
                <a:latin typeface="微軟正黑體" pitchFamily="34" charset="-120"/>
                <a:ea typeface="微軟正黑體" pitchFamily="34" charset="-120"/>
                <a:sym typeface="Wingdings" pitchFamily="2" charset="2"/>
              </a:rPr>
              <a:t>  </a:t>
            </a:r>
            <a:r>
              <a:rPr lang="en-US" altLang="zh-TW" sz="1600" b="1" baseline="0" dirty="0" smtClean="0">
                <a:solidFill>
                  <a:srgbClr val="FF0000"/>
                </a:solidFill>
                <a:latin typeface="微軟正黑體" pitchFamily="34" charset="-120"/>
                <a:ea typeface="微軟正黑體" pitchFamily="34" charset="-120"/>
                <a:sym typeface="Wingdings" pitchFamily="2" charset="2"/>
              </a:rPr>
              <a:t>2012/10/1</a:t>
            </a:r>
            <a:endParaRPr lang="en-US" altLang="zh-TW" sz="1600" b="1" baseline="0" dirty="0" smtClean="0">
              <a:solidFill>
                <a:srgbClr val="FF0000"/>
              </a:solidFill>
              <a:latin typeface="微軟正黑體" pitchFamily="34" charset="-120"/>
              <a:ea typeface="微軟正黑體" pitchFamily="34" charset="-120"/>
            </a:endParaRPr>
          </a:p>
        </p:txBody>
      </p:sp>
      <p:sp>
        <p:nvSpPr>
          <p:cNvPr id="7" name="矩形 6"/>
          <p:cNvSpPr>
            <a:spLocks noChangeArrowheads="1"/>
          </p:cNvSpPr>
          <p:nvPr/>
        </p:nvSpPr>
        <p:spPr bwMode="auto">
          <a:xfrm>
            <a:off x="395288" y="2051050"/>
            <a:ext cx="1651000" cy="369888"/>
          </a:xfrm>
          <a:prstGeom prst="rect">
            <a:avLst/>
          </a:prstGeom>
          <a:noFill/>
          <a:ln w="9525">
            <a:noFill/>
            <a:miter lim="800000"/>
            <a:headEnd/>
            <a:tailEnd/>
          </a:ln>
        </p:spPr>
        <p:txBody>
          <a:bodyPr wrap="none">
            <a:spAutoFit/>
          </a:bodyPr>
          <a:lstStyle/>
          <a:p>
            <a:r>
              <a:rPr lang="en-US" altLang="zh-TW" b="1">
                <a:solidFill>
                  <a:srgbClr val="C00000"/>
                </a:solidFill>
                <a:latin typeface="微軟正黑體" pitchFamily="34" charset="-120"/>
                <a:ea typeface="微軟正黑體" pitchFamily="34" charset="-120"/>
              </a:rPr>
              <a:t>2. </a:t>
            </a:r>
            <a:r>
              <a:rPr lang="zh-TW" altLang="en-US" b="1">
                <a:solidFill>
                  <a:srgbClr val="C00000"/>
                </a:solidFill>
                <a:latin typeface="微軟正黑體" pitchFamily="34" charset="-120"/>
                <a:ea typeface="微軟正黑體" pitchFamily="34" charset="-120"/>
              </a:rPr>
              <a:t>規範對象 ：</a:t>
            </a:r>
          </a:p>
        </p:txBody>
      </p:sp>
      <p:sp>
        <p:nvSpPr>
          <p:cNvPr id="8" name="矩形 7"/>
          <p:cNvSpPr>
            <a:spLocks noChangeArrowheads="1"/>
          </p:cNvSpPr>
          <p:nvPr/>
        </p:nvSpPr>
        <p:spPr bwMode="auto">
          <a:xfrm>
            <a:off x="1854200" y="2051050"/>
            <a:ext cx="4227439" cy="338554"/>
          </a:xfrm>
          <a:prstGeom prst="rect">
            <a:avLst/>
          </a:prstGeom>
          <a:noFill/>
          <a:ln w="9525">
            <a:noFill/>
            <a:miter lim="800000"/>
            <a:headEnd/>
            <a:tailEnd/>
          </a:ln>
        </p:spPr>
        <p:txBody>
          <a:bodyPr wrap="none">
            <a:spAutoFit/>
          </a:bodyPr>
          <a:lstStyle/>
          <a:p>
            <a:r>
              <a:rPr lang="zh-TW" altLang="en-US" b="1" dirty="0">
                <a:latin typeface="微軟正黑體" pitchFamily="34" charset="-120"/>
                <a:ea typeface="微軟正黑體" pitchFamily="34" charset="-120"/>
              </a:rPr>
              <a:t>除了個人與</a:t>
            </a:r>
            <a:r>
              <a:rPr lang="zh-TW" altLang="en-US" b="1" dirty="0" smtClean="0">
                <a:latin typeface="微軟正黑體" pitchFamily="34" charset="-120"/>
                <a:ea typeface="微軟正黑體" pitchFamily="34" charset="-120"/>
              </a:rPr>
              <a:t>企業與公務機關，</a:t>
            </a:r>
            <a:r>
              <a:rPr lang="zh-TW" altLang="en-US" b="1" dirty="0">
                <a:latin typeface="微軟正黑體" pitchFamily="34" charset="-120"/>
                <a:ea typeface="微軟正黑體" pitchFamily="34" charset="-120"/>
              </a:rPr>
              <a:t>團體也受</a:t>
            </a:r>
            <a:r>
              <a:rPr lang="zh-TW" altLang="en-US" b="1" dirty="0" smtClean="0">
                <a:latin typeface="微軟正黑體" pitchFamily="34" charset="-120"/>
                <a:ea typeface="微軟正黑體" pitchFamily="34" charset="-120"/>
              </a:rPr>
              <a:t>約束</a:t>
            </a:r>
            <a:endParaRPr lang="zh-TW" altLang="en-US" b="1" dirty="0">
              <a:latin typeface="微軟正黑體" pitchFamily="34" charset="-120"/>
              <a:ea typeface="微軟正黑體" pitchFamily="34" charset="-120"/>
            </a:endParaRPr>
          </a:p>
        </p:txBody>
      </p:sp>
      <p:sp>
        <p:nvSpPr>
          <p:cNvPr id="9" name="矩形 8"/>
          <p:cNvSpPr>
            <a:spLocks noChangeArrowheads="1"/>
          </p:cNvSpPr>
          <p:nvPr/>
        </p:nvSpPr>
        <p:spPr bwMode="auto">
          <a:xfrm>
            <a:off x="395288" y="2457450"/>
            <a:ext cx="1651000" cy="647700"/>
          </a:xfrm>
          <a:prstGeom prst="rect">
            <a:avLst/>
          </a:prstGeom>
          <a:solidFill>
            <a:schemeClr val="bg1">
              <a:lumMod val="95000"/>
            </a:schemeClr>
          </a:solidFill>
          <a:ln w="9525">
            <a:noFill/>
            <a:miter lim="800000"/>
            <a:headEnd/>
            <a:tailEnd/>
          </a:ln>
        </p:spPr>
        <p:txBody>
          <a:bodyPr wrap="none">
            <a:spAutoFit/>
          </a:bodyPr>
          <a:lstStyle/>
          <a:p>
            <a:pPr>
              <a:defRPr/>
            </a:pPr>
            <a:r>
              <a:rPr lang="en-US" altLang="zh-TW" b="1" dirty="0">
                <a:solidFill>
                  <a:srgbClr val="C00000"/>
                </a:solidFill>
                <a:latin typeface="微軟正黑體" pitchFamily="34" charset="-120"/>
                <a:ea typeface="微軟正黑體" pitchFamily="34" charset="-120"/>
              </a:rPr>
              <a:t>3. </a:t>
            </a:r>
            <a:r>
              <a:rPr lang="zh-TW" altLang="en-US" b="1" dirty="0">
                <a:solidFill>
                  <a:srgbClr val="C00000"/>
                </a:solidFill>
                <a:latin typeface="微軟正黑體" pitchFamily="34" charset="-120"/>
                <a:ea typeface="微軟正黑體" pitchFamily="34" charset="-120"/>
              </a:rPr>
              <a:t>個資定義 ：</a:t>
            </a:r>
            <a:endParaRPr lang="en-US" altLang="zh-TW" b="1" dirty="0">
              <a:solidFill>
                <a:srgbClr val="C00000"/>
              </a:solidFill>
              <a:latin typeface="微軟正黑體" pitchFamily="34" charset="-120"/>
              <a:ea typeface="微軟正黑體" pitchFamily="34" charset="-120"/>
            </a:endParaRPr>
          </a:p>
          <a:p>
            <a:pPr>
              <a:defRPr/>
            </a:pPr>
            <a:endParaRPr lang="zh-TW" altLang="en-US" b="1" dirty="0">
              <a:solidFill>
                <a:srgbClr val="C00000"/>
              </a:solidFill>
              <a:latin typeface="微軟正黑體" pitchFamily="34" charset="-120"/>
              <a:ea typeface="微軟正黑體" pitchFamily="34" charset="-120"/>
            </a:endParaRPr>
          </a:p>
        </p:txBody>
      </p:sp>
      <p:sp>
        <p:nvSpPr>
          <p:cNvPr id="10" name="矩形 9"/>
          <p:cNvSpPr>
            <a:spLocks noChangeArrowheads="1"/>
          </p:cNvSpPr>
          <p:nvPr/>
        </p:nvSpPr>
        <p:spPr bwMode="auto">
          <a:xfrm>
            <a:off x="395288" y="3141663"/>
            <a:ext cx="2112962" cy="369887"/>
          </a:xfrm>
          <a:prstGeom prst="rect">
            <a:avLst/>
          </a:prstGeom>
          <a:noFill/>
          <a:ln w="9525">
            <a:noFill/>
            <a:miter lim="800000"/>
            <a:headEnd/>
            <a:tailEnd/>
          </a:ln>
        </p:spPr>
        <p:txBody>
          <a:bodyPr wrap="none">
            <a:spAutoFit/>
          </a:bodyPr>
          <a:lstStyle/>
          <a:p>
            <a:r>
              <a:rPr lang="en-US" altLang="zh-TW" b="1">
                <a:solidFill>
                  <a:srgbClr val="C00000"/>
                </a:solidFill>
                <a:latin typeface="微軟正黑體" pitchFamily="34" charset="-120"/>
                <a:ea typeface="微軟正黑體" pitchFamily="34" charset="-120"/>
              </a:rPr>
              <a:t>4. </a:t>
            </a:r>
            <a:r>
              <a:rPr lang="zh-TW" altLang="en-US" b="1">
                <a:solidFill>
                  <a:srgbClr val="C00000"/>
                </a:solidFill>
                <a:latin typeface="微軟正黑體" pitchFamily="34" charset="-120"/>
                <a:ea typeface="微軟正黑體" pitchFamily="34" charset="-120"/>
              </a:rPr>
              <a:t>最低管轄數量： </a:t>
            </a:r>
          </a:p>
        </p:txBody>
      </p:sp>
      <p:sp>
        <p:nvSpPr>
          <p:cNvPr id="11" name="矩形 10"/>
          <p:cNvSpPr>
            <a:spLocks noChangeArrowheads="1"/>
          </p:cNvSpPr>
          <p:nvPr/>
        </p:nvSpPr>
        <p:spPr bwMode="auto">
          <a:xfrm>
            <a:off x="395288" y="3573463"/>
            <a:ext cx="5383212" cy="369887"/>
          </a:xfrm>
          <a:prstGeom prst="rect">
            <a:avLst/>
          </a:prstGeom>
          <a:solidFill>
            <a:schemeClr val="bg1">
              <a:lumMod val="95000"/>
            </a:schemeClr>
          </a:solidFill>
          <a:ln w="9525">
            <a:noFill/>
            <a:miter lim="800000"/>
            <a:headEnd/>
            <a:tailEnd/>
          </a:ln>
        </p:spPr>
        <p:txBody>
          <a:bodyPr>
            <a:spAutoFit/>
          </a:bodyPr>
          <a:lstStyle/>
          <a:p>
            <a:pPr>
              <a:defRPr/>
            </a:pPr>
            <a:r>
              <a:rPr lang="en-US" altLang="zh-TW" b="1" dirty="0">
                <a:solidFill>
                  <a:srgbClr val="C00000"/>
                </a:solidFill>
                <a:latin typeface="微軟正黑體" pitchFamily="34" charset="-120"/>
                <a:ea typeface="微軟正黑體" pitchFamily="34" charset="-120"/>
              </a:rPr>
              <a:t>5. </a:t>
            </a:r>
            <a:r>
              <a:rPr lang="zh-TW" altLang="en-US" b="1" dirty="0">
                <a:solidFill>
                  <a:srgbClr val="C00000"/>
                </a:solidFill>
                <a:latin typeface="微軟正黑體" pitchFamily="34" charset="-120"/>
                <a:ea typeface="微軟正黑體" pitchFamily="34" charset="-120"/>
              </a:rPr>
              <a:t>告知義務 ：</a:t>
            </a:r>
          </a:p>
        </p:txBody>
      </p:sp>
      <p:sp>
        <p:nvSpPr>
          <p:cNvPr id="12" name="矩形 11"/>
          <p:cNvSpPr>
            <a:spLocks noChangeArrowheads="1"/>
          </p:cNvSpPr>
          <p:nvPr/>
        </p:nvSpPr>
        <p:spPr bwMode="auto">
          <a:xfrm>
            <a:off x="395288" y="4006850"/>
            <a:ext cx="1655762" cy="368300"/>
          </a:xfrm>
          <a:prstGeom prst="rect">
            <a:avLst/>
          </a:prstGeom>
          <a:noFill/>
          <a:ln w="9525">
            <a:noFill/>
            <a:miter lim="800000"/>
            <a:headEnd/>
            <a:tailEnd/>
          </a:ln>
        </p:spPr>
        <p:txBody>
          <a:bodyPr>
            <a:spAutoFit/>
          </a:bodyPr>
          <a:lstStyle/>
          <a:p>
            <a:r>
              <a:rPr lang="en-US" altLang="zh-TW" b="1">
                <a:solidFill>
                  <a:srgbClr val="C00000"/>
                </a:solidFill>
                <a:latin typeface="微軟正黑體" pitchFamily="34" charset="-120"/>
                <a:ea typeface="微軟正黑體" pitchFamily="34" charset="-120"/>
              </a:rPr>
              <a:t>6. </a:t>
            </a:r>
            <a:r>
              <a:rPr lang="zh-TW" altLang="en-US" b="1">
                <a:solidFill>
                  <a:srgbClr val="C00000"/>
                </a:solidFill>
                <a:latin typeface="微軟正黑體" pitchFamily="34" charset="-120"/>
                <a:ea typeface="微軟正黑體" pitchFamily="34" charset="-120"/>
              </a:rPr>
              <a:t>利用限制：</a:t>
            </a:r>
          </a:p>
        </p:txBody>
      </p:sp>
      <p:sp>
        <p:nvSpPr>
          <p:cNvPr id="13" name="矩形 12"/>
          <p:cNvSpPr>
            <a:spLocks noChangeArrowheads="1"/>
          </p:cNvSpPr>
          <p:nvPr/>
        </p:nvSpPr>
        <p:spPr bwMode="auto">
          <a:xfrm>
            <a:off x="395288" y="4437063"/>
            <a:ext cx="5905500" cy="369887"/>
          </a:xfrm>
          <a:prstGeom prst="rect">
            <a:avLst/>
          </a:prstGeom>
          <a:solidFill>
            <a:schemeClr val="bg1">
              <a:lumMod val="95000"/>
            </a:schemeClr>
          </a:solidFill>
          <a:ln w="9525">
            <a:noFill/>
            <a:miter lim="800000"/>
            <a:headEnd/>
            <a:tailEnd/>
          </a:ln>
        </p:spPr>
        <p:txBody>
          <a:bodyPr>
            <a:spAutoFit/>
          </a:bodyPr>
          <a:lstStyle/>
          <a:p>
            <a:pPr>
              <a:defRPr/>
            </a:pPr>
            <a:r>
              <a:rPr lang="en-US" altLang="zh-TW" b="1" dirty="0">
                <a:solidFill>
                  <a:srgbClr val="C00000"/>
                </a:solidFill>
                <a:latin typeface="微軟正黑體" pitchFamily="34" charset="-120"/>
                <a:ea typeface="微軟正黑體" pitchFamily="34" charset="-120"/>
              </a:rPr>
              <a:t>7. </a:t>
            </a:r>
            <a:r>
              <a:rPr lang="zh-TW" altLang="en-US" b="1" dirty="0">
                <a:solidFill>
                  <a:srgbClr val="C00000"/>
                </a:solidFill>
                <a:latin typeface="微軟正黑體" pitchFamily="34" charset="-120"/>
                <a:ea typeface="微軟正黑體" pitchFamily="34" charset="-120"/>
              </a:rPr>
              <a:t>有效同意： </a:t>
            </a:r>
          </a:p>
        </p:txBody>
      </p:sp>
      <p:sp>
        <p:nvSpPr>
          <p:cNvPr id="14" name="矩形 13"/>
          <p:cNvSpPr>
            <a:spLocks noChangeArrowheads="1"/>
          </p:cNvSpPr>
          <p:nvPr/>
        </p:nvSpPr>
        <p:spPr bwMode="auto">
          <a:xfrm>
            <a:off x="395288" y="4868863"/>
            <a:ext cx="1487908" cy="338554"/>
          </a:xfrm>
          <a:prstGeom prst="rect">
            <a:avLst/>
          </a:prstGeom>
          <a:noFill/>
          <a:ln w="9525">
            <a:noFill/>
            <a:miter lim="800000"/>
            <a:headEnd/>
            <a:tailEnd/>
          </a:ln>
        </p:spPr>
        <p:txBody>
          <a:bodyPr wrap="none">
            <a:spAutoFit/>
          </a:bodyPr>
          <a:lstStyle/>
          <a:p>
            <a:r>
              <a:rPr lang="en-US" altLang="zh-TW" b="1" dirty="0">
                <a:solidFill>
                  <a:srgbClr val="C00000"/>
                </a:solidFill>
                <a:latin typeface="微軟正黑體" pitchFamily="34" charset="-120"/>
                <a:ea typeface="微軟正黑體" pitchFamily="34" charset="-120"/>
              </a:rPr>
              <a:t>8. </a:t>
            </a:r>
            <a:r>
              <a:rPr lang="zh-TW" altLang="en-US" b="1" dirty="0" smtClean="0">
                <a:solidFill>
                  <a:srgbClr val="C00000"/>
                </a:solidFill>
                <a:latin typeface="微軟正黑體" pitchFamily="34" charset="-120"/>
                <a:ea typeface="微軟正黑體" pitchFamily="34" charset="-120"/>
              </a:rPr>
              <a:t>委外責任 </a:t>
            </a:r>
            <a:r>
              <a:rPr lang="zh-TW" altLang="en-US" dirty="0">
                <a:solidFill>
                  <a:srgbClr val="C00000"/>
                </a:solidFill>
                <a:latin typeface="微軟正黑體" pitchFamily="34" charset="-120"/>
                <a:ea typeface="微軟正黑體" pitchFamily="34" charset="-120"/>
              </a:rPr>
              <a:t>：</a:t>
            </a:r>
          </a:p>
        </p:txBody>
      </p:sp>
      <p:sp>
        <p:nvSpPr>
          <p:cNvPr id="15" name="矩形 14"/>
          <p:cNvSpPr>
            <a:spLocks noChangeArrowheads="1"/>
          </p:cNvSpPr>
          <p:nvPr/>
        </p:nvSpPr>
        <p:spPr bwMode="auto">
          <a:xfrm>
            <a:off x="395288" y="5302250"/>
            <a:ext cx="6145212" cy="368300"/>
          </a:xfrm>
          <a:prstGeom prst="rect">
            <a:avLst/>
          </a:prstGeom>
          <a:solidFill>
            <a:schemeClr val="bg1">
              <a:lumMod val="95000"/>
            </a:schemeClr>
          </a:solidFill>
          <a:ln w="9525">
            <a:noFill/>
            <a:miter lim="800000"/>
            <a:headEnd/>
            <a:tailEnd/>
          </a:ln>
        </p:spPr>
        <p:txBody>
          <a:bodyPr>
            <a:spAutoFit/>
          </a:bodyPr>
          <a:lstStyle/>
          <a:p>
            <a:pPr>
              <a:defRPr/>
            </a:pPr>
            <a:r>
              <a:rPr lang="en-US" altLang="zh-TW" b="1" dirty="0">
                <a:solidFill>
                  <a:srgbClr val="C00000"/>
                </a:solidFill>
                <a:latin typeface="微軟正黑體" pitchFamily="34" charset="-120"/>
                <a:ea typeface="微軟正黑體" pitchFamily="34" charset="-120"/>
              </a:rPr>
              <a:t>9. </a:t>
            </a:r>
            <a:r>
              <a:rPr lang="zh-TW" altLang="en-US" b="1" dirty="0">
                <a:solidFill>
                  <a:srgbClr val="C00000"/>
                </a:solidFill>
                <a:latin typeface="微軟正黑體" pitchFamily="34" charset="-120"/>
                <a:ea typeface="微軟正黑體" pitchFamily="34" charset="-120"/>
              </a:rPr>
              <a:t>罰　　則 </a:t>
            </a:r>
            <a:r>
              <a:rPr lang="zh-TW" altLang="en-US" dirty="0">
                <a:solidFill>
                  <a:srgbClr val="C00000"/>
                </a:solidFill>
                <a:latin typeface="微軟正黑體" pitchFamily="34" charset="-120"/>
                <a:ea typeface="微軟正黑體" pitchFamily="34" charset="-120"/>
              </a:rPr>
              <a:t>：</a:t>
            </a:r>
          </a:p>
        </p:txBody>
      </p:sp>
      <p:sp>
        <p:nvSpPr>
          <p:cNvPr id="16" name="矩形 15"/>
          <p:cNvSpPr>
            <a:spLocks noChangeArrowheads="1"/>
          </p:cNvSpPr>
          <p:nvPr/>
        </p:nvSpPr>
        <p:spPr bwMode="auto">
          <a:xfrm>
            <a:off x="395288" y="5722938"/>
            <a:ext cx="1763624" cy="338554"/>
          </a:xfrm>
          <a:prstGeom prst="rect">
            <a:avLst/>
          </a:prstGeom>
          <a:noFill/>
          <a:ln w="9525">
            <a:noFill/>
            <a:miter lim="800000"/>
            <a:headEnd/>
            <a:tailEnd/>
          </a:ln>
        </p:spPr>
        <p:txBody>
          <a:bodyPr wrap="none">
            <a:spAutoFit/>
          </a:bodyPr>
          <a:lstStyle/>
          <a:p>
            <a:r>
              <a:rPr lang="en-US" altLang="zh-TW" b="1" dirty="0">
                <a:solidFill>
                  <a:srgbClr val="C00000"/>
                </a:solidFill>
                <a:latin typeface="微軟正黑體" pitchFamily="34" charset="-120"/>
                <a:ea typeface="微軟正黑體" pitchFamily="34" charset="-120"/>
              </a:rPr>
              <a:t>10</a:t>
            </a:r>
            <a:r>
              <a:rPr lang="en-US" altLang="zh-TW" b="1" dirty="0" smtClean="0">
                <a:solidFill>
                  <a:srgbClr val="C00000"/>
                </a:solidFill>
                <a:latin typeface="微軟正黑體" pitchFamily="34" charset="-120"/>
                <a:ea typeface="微軟正黑體" pitchFamily="34" charset="-120"/>
              </a:rPr>
              <a:t>.</a:t>
            </a:r>
            <a:r>
              <a:rPr lang="zh-TW" altLang="en-US" b="1" dirty="0" smtClean="0">
                <a:solidFill>
                  <a:srgbClr val="C00000"/>
                </a:solidFill>
                <a:latin typeface="微軟正黑體" pitchFamily="34" charset="-120"/>
                <a:ea typeface="微軟正黑體" pitchFamily="34" charset="-120"/>
              </a:rPr>
              <a:t>訴訟與和解 </a:t>
            </a:r>
            <a:r>
              <a:rPr lang="zh-TW" altLang="en-US" b="1" dirty="0">
                <a:solidFill>
                  <a:srgbClr val="C00000"/>
                </a:solidFill>
                <a:latin typeface="微軟正黑體" pitchFamily="34" charset="-120"/>
                <a:ea typeface="微軟正黑體" pitchFamily="34" charset="-120"/>
              </a:rPr>
              <a:t>：</a:t>
            </a:r>
          </a:p>
        </p:txBody>
      </p:sp>
      <p:sp>
        <p:nvSpPr>
          <p:cNvPr id="17" name="矩形 16"/>
          <p:cNvSpPr>
            <a:spLocks noChangeArrowheads="1"/>
          </p:cNvSpPr>
          <p:nvPr/>
        </p:nvSpPr>
        <p:spPr bwMode="auto">
          <a:xfrm>
            <a:off x="1854200" y="2459038"/>
            <a:ext cx="6462713" cy="584775"/>
          </a:xfrm>
          <a:prstGeom prst="rect">
            <a:avLst/>
          </a:prstGeom>
          <a:solidFill>
            <a:schemeClr val="bg1">
              <a:lumMod val="95000"/>
            </a:schemeClr>
          </a:solidFill>
          <a:ln w="9525">
            <a:solidFill>
              <a:schemeClr val="bg1">
                <a:lumMod val="95000"/>
              </a:schemeClr>
            </a:solidFill>
            <a:miter lim="800000"/>
            <a:headEnd/>
            <a:tailEnd/>
          </a:ln>
        </p:spPr>
        <p:txBody>
          <a:bodyPr>
            <a:spAutoFit/>
          </a:bodyPr>
          <a:lstStyle/>
          <a:p>
            <a:pPr marL="457200" indent="-457200">
              <a:defRPr/>
            </a:pPr>
            <a:r>
              <a:rPr lang="zh-TW" altLang="en-US" b="1" dirty="0" smtClean="0">
                <a:latin typeface="微軟正黑體" pitchFamily="34" charset="-120"/>
                <a:ea typeface="微軟正黑體" pitchFamily="34" charset="-120"/>
              </a:rPr>
              <a:t>哪些是個</a:t>
            </a:r>
            <a:r>
              <a:rPr lang="zh-TW" altLang="en-US" b="1" dirty="0">
                <a:latin typeface="微軟正黑體" pitchFamily="34" charset="-120"/>
                <a:ea typeface="微軟正黑體" pitchFamily="34" charset="-120"/>
              </a:rPr>
              <a:t>資？包括姓名、身分證字號、 生日等，</a:t>
            </a:r>
            <a:r>
              <a:rPr lang="zh-TW" altLang="en-US" b="1" dirty="0" smtClean="0">
                <a:latin typeface="微軟正黑體" pitchFamily="34" charset="-120"/>
                <a:ea typeface="微軟正黑體" pitchFamily="34" charset="-120"/>
              </a:rPr>
              <a:t>以及</a:t>
            </a:r>
            <a:r>
              <a:rPr lang="zh-TW" altLang="en-US" b="1" dirty="0">
                <a:latin typeface="微軟正黑體" pitchFamily="34" charset="-120"/>
                <a:ea typeface="微軟正黑體" pitchFamily="34" charset="-120"/>
              </a:rPr>
              <a:t>其他可以</a:t>
            </a:r>
            <a:r>
              <a:rPr lang="zh-TW" altLang="en-US" b="1" dirty="0" smtClean="0">
                <a:latin typeface="微軟正黑體" pitchFamily="34" charset="-120"/>
                <a:ea typeface="微軟正黑體" pitchFamily="34" charset="-120"/>
              </a:rPr>
              <a:t>直接或間接</a:t>
            </a:r>
            <a:r>
              <a:rPr lang="zh-TW" altLang="en-US" b="1" dirty="0">
                <a:latin typeface="微軟正黑體" pitchFamily="34" charset="-120"/>
                <a:ea typeface="微軟正黑體" pitchFamily="34" charset="-120"/>
              </a:rPr>
              <a:t>識別出個人的</a:t>
            </a:r>
            <a:r>
              <a:rPr lang="zh-TW" altLang="en-US" b="1" dirty="0" smtClean="0">
                <a:latin typeface="微軟正黑體" pitchFamily="34" charset="-120"/>
                <a:ea typeface="微軟正黑體" pitchFamily="34" charset="-120"/>
              </a:rPr>
              <a:t>資料</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包含個人資料檔案、軌跡資料及備份</a:t>
            </a:r>
            <a:endParaRPr lang="en-US" altLang="zh-TW" b="1" dirty="0">
              <a:latin typeface="微軟正黑體" pitchFamily="34" charset="-120"/>
              <a:ea typeface="微軟正黑體" pitchFamily="34" charset="-120"/>
            </a:endParaRPr>
          </a:p>
        </p:txBody>
      </p:sp>
      <p:sp>
        <p:nvSpPr>
          <p:cNvPr id="18" name="矩形 17"/>
          <p:cNvSpPr>
            <a:spLocks noChangeArrowheads="1"/>
          </p:cNvSpPr>
          <p:nvPr/>
        </p:nvSpPr>
        <p:spPr bwMode="auto">
          <a:xfrm>
            <a:off x="2278063" y="3141663"/>
            <a:ext cx="2666114" cy="338554"/>
          </a:xfrm>
          <a:prstGeom prst="rect">
            <a:avLst/>
          </a:prstGeom>
          <a:noFill/>
          <a:ln w="9525">
            <a:noFill/>
            <a:miter lim="800000"/>
            <a:headEnd/>
            <a:tailEnd/>
          </a:ln>
        </p:spPr>
        <p:txBody>
          <a:bodyPr wrap="none">
            <a:spAutoFit/>
          </a:bodyPr>
          <a:lstStyle/>
          <a:p>
            <a:r>
              <a:rPr lang="zh-TW" altLang="en-US" b="1" dirty="0">
                <a:latin typeface="微軟正黑體" pitchFamily="34" charset="-120"/>
                <a:ea typeface="微軟正黑體" pitchFamily="34" charset="-120"/>
              </a:rPr>
              <a:t>只要擁有 </a:t>
            </a:r>
            <a:r>
              <a:rPr lang="en-US" altLang="zh-TW" b="1" dirty="0">
                <a:latin typeface="微軟正黑體" pitchFamily="34" charset="-120"/>
                <a:ea typeface="微軟正黑體" pitchFamily="34" charset="-120"/>
              </a:rPr>
              <a:t>1 </a:t>
            </a:r>
            <a:r>
              <a:rPr lang="zh-TW" altLang="en-US" b="1" dirty="0">
                <a:latin typeface="微軟正黑體" pitchFamily="34" charset="-120"/>
                <a:ea typeface="微軟正黑體" pitchFamily="34" charset="-120"/>
              </a:rPr>
              <a:t>筆個資就得</a:t>
            </a:r>
            <a:r>
              <a:rPr lang="zh-TW" altLang="en-US" b="1" dirty="0" smtClean="0">
                <a:latin typeface="微軟正黑體" pitchFamily="34" charset="-120"/>
                <a:ea typeface="微軟正黑體" pitchFamily="34" charset="-120"/>
              </a:rPr>
              <a:t>遵循</a:t>
            </a:r>
            <a:endParaRPr lang="zh-TW" altLang="en-US" b="1" dirty="0">
              <a:latin typeface="微軟正黑體" pitchFamily="34" charset="-120"/>
              <a:ea typeface="微軟正黑體" pitchFamily="34" charset="-120"/>
            </a:endParaRPr>
          </a:p>
        </p:txBody>
      </p:sp>
      <p:sp>
        <p:nvSpPr>
          <p:cNvPr id="19" name="矩形 18"/>
          <p:cNvSpPr>
            <a:spLocks noChangeArrowheads="1"/>
          </p:cNvSpPr>
          <p:nvPr/>
        </p:nvSpPr>
        <p:spPr bwMode="auto">
          <a:xfrm>
            <a:off x="1854200" y="4005263"/>
            <a:ext cx="1620957" cy="338554"/>
          </a:xfrm>
          <a:prstGeom prst="rect">
            <a:avLst/>
          </a:prstGeom>
          <a:noFill/>
          <a:ln w="9525">
            <a:noFill/>
            <a:miter lim="800000"/>
            <a:headEnd/>
            <a:tailEnd/>
          </a:ln>
        </p:spPr>
        <p:txBody>
          <a:bodyPr wrap="none">
            <a:spAutoFit/>
          </a:bodyPr>
          <a:lstStyle/>
          <a:p>
            <a:r>
              <a:rPr lang="zh-TW" altLang="en-US" b="1" dirty="0" smtClean="0">
                <a:latin typeface="微軟正黑體" pitchFamily="34" charset="-120"/>
                <a:ea typeface="微軟正黑體" pitchFamily="34" charset="-120"/>
              </a:rPr>
              <a:t>須</a:t>
            </a:r>
            <a:r>
              <a:rPr lang="zh-TW" altLang="en-US" b="1" dirty="0">
                <a:latin typeface="微軟正黑體" pitchFamily="34" charset="-120"/>
                <a:ea typeface="微軟正黑體" pitchFamily="34" charset="-120"/>
              </a:rPr>
              <a:t>符合特定目的</a:t>
            </a:r>
          </a:p>
        </p:txBody>
      </p:sp>
      <p:sp>
        <p:nvSpPr>
          <p:cNvPr id="20" name="矩形 19"/>
          <p:cNvSpPr>
            <a:spLocks noChangeArrowheads="1"/>
          </p:cNvSpPr>
          <p:nvPr/>
        </p:nvSpPr>
        <p:spPr bwMode="auto">
          <a:xfrm>
            <a:off x="1854200" y="3573463"/>
            <a:ext cx="4349268" cy="338554"/>
          </a:xfrm>
          <a:prstGeom prst="rect">
            <a:avLst/>
          </a:prstGeom>
          <a:noFill/>
          <a:ln w="9525">
            <a:noFill/>
            <a:miter lim="800000"/>
            <a:headEnd/>
            <a:tailEnd/>
          </a:ln>
        </p:spPr>
        <p:txBody>
          <a:bodyPr wrap="none">
            <a:spAutoFit/>
          </a:bodyPr>
          <a:lstStyle/>
          <a:p>
            <a:r>
              <a:rPr lang="zh-TW" altLang="en-US" b="1" dirty="0">
                <a:latin typeface="微軟正黑體" pitchFamily="34" charset="-120"/>
                <a:ea typeface="微軟正黑體" pitchFamily="34" charset="-120"/>
              </a:rPr>
              <a:t>個資</a:t>
            </a:r>
            <a:r>
              <a:rPr lang="zh-TW" altLang="en-US" b="1" dirty="0" smtClean="0">
                <a:solidFill>
                  <a:srgbClr val="FF0000"/>
                </a:solidFill>
                <a:latin typeface="微軟正黑體" pitchFamily="34" charset="-120"/>
                <a:ea typeface="微軟正黑體" pitchFamily="34" charset="-120"/>
              </a:rPr>
              <a:t>蒐集、處理、利用</a:t>
            </a:r>
            <a:r>
              <a:rPr lang="zh-TW" altLang="en-US" b="1" dirty="0">
                <a:latin typeface="微軟正黑體" pitchFamily="34" charset="-120"/>
                <a:ea typeface="微軟正黑體" pitchFamily="34" charset="-120"/>
              </a:rPr>
              <a:t>前須告知</a:t>
            </a:r>
            <a:r>
              <a:rPr lang="zh-TW" altLang="en-US" b="1" dirty="0" smtClean="0">
                <a:latin typeface="微軟正黑體" pitchFamily="34" charset="-120"/>
                <a:ea typeface="微軟正黑體" pitchFamily="34" charset="-120"/>
              </a:rPr>
              <a:t>當事人</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修法</a:t>
            </a:r>
            <a:r>
              <a:rPr lang="en-US" altLang="zh-TW" b="1" dirty="0" smtClean="0">
                <a:latin typeface="微軟正黑體" pitchFamily="34" charset="-120"/>
                <a:ea typeface="微軟正黑體" pitchFamily="34" charset="-120"/>
              </a:rPr>
              <a:t>2)</a:t>
            </a:r>
            <a:endParaRPr lang="zh-TW" altLang="en-US" b="1" dirty="0">
              <a:latin typeface="微軟正黑體" pitchFamily="34" charset="-120"/>
              <a:ea typeface="微軟正黑體" pitchFamily="34" charset="-120"/>
            </a:endParaRPr>
          </a:p>
        </p:txBody>
      </p:sp>
      <p:sp>
        <p:nvSpPr>
          <p:cNvPr id="21" name="矩形 20"/>
          <p:cNvSpPr>
            <a:spLocks noChangeArrowheads="1"/>
          </p:cNvSpPr>
          <p:nvPr/>
        </p:nvSpPr>
        <p:spPr bwMode="auto">
          <a:xfrm>
            <a:off x="1989138" y="4437063"/>
            <a:ext cx="2699778" cy="338554"/>
          </a:xfrm>
          <a:prstGeom prst="rect">
            <a:avLst/>
          </a:prstGeom>
          <a:noFill/>
          <a:ln w="9525">
            <a:noFill/>
            <a:miter lim="800000"/>
            <a:headEnd/>
            <a:tailEnd/>
          </a:ln>
        </p:spPr>
        <p:txBody>
          <a:bodyPr wrap="none">
            <a:spAutoFit/>
          </a:bodyPr>
          <a:lstStyle/>
          <a:p>
            <a:r>
              <a:rPr lang="zh-TW" altLang="en-US" b="1" dirty="0">
                <a:latin typeface="微軟正黑體" pitchFamily="34" charset="-120"/>
                <a:ea typeface="微軟正黑體" pitchFamily="34" charset="-120"/>
              </a:rPr>
              <a:t>書面</a:t>
            </a:r>
            <a:r>
              <a:rPr lang="zh-TW" altLang="en-US" b="1" dirty="0" smtClean="0">
                <a:latin typeface="微軟正黑體" pitchFamily="34" charset="-120"/>
                <a:ea typeface="微軟正黑體" pitchFamily="34" charset="-120"/>
              </a:rPr>
              <a:t>同意</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得以電子文件行之</a:t>
            </a:r>
            <a:endParaRPr lang="zh-TW" altLang="en-US" b="1" dirty="0">
              <a:latin typeface="微軟正黑體" pitchFamily="34" charset="-120"/>
              <a:ea typeface="微軟正黑體" pitchFamily="34" charset="-120"/>
            </a:endParaRPr>
          </a:p>
        </p:txBody>
      </p:sp>
      <p:sp>
        <p:nvSpPr>
          <p:cNvPr id="22" name="矩形 21"/>
          <p:cNvSpPr>
            <a:spLocks noChangeArrowheads="1"/>
          </p:cNvSpPr>
          <p:nvPr/>
        </p:nvSpPr>
        <p:spPr bwMode="auto">
          <a:xfrm>
            <a:off x="1928794" y="4870450"/>
            <a:ext cx="3643338" cy="338554"/>
          </a:xfrm>
          <a:prstGeom prst="rect">
            <a:avLst/>
          </a:prstGeom>
          <a:noFill/>
          <a:ln w="9525">
            <a:noFill/>
            <a:miter lim="800000"/>
            <a:headEnd/>
            <a:tailEnd/>
          </a:ln>
        </p:spPr>
        <p:txBody>
          <a:bodyPr wrap="square">
            <a:spAutoFit/>
          </a:bodyPr>
          <a:lstStyle/>
          <a:p>
            <a:r>
              <a:rPr lang="zh-TW" altLang="en-US" b="1" dirty="0" smtClean="0">
                <a:latin typeface="微軟正黑體" pitchFamily="34" charset="-120"/>
                <a:ea typeface="微軟正黑體" pitchFamily="34" charset="-120"/>
              </a:rPr>
              <a:t>委託人將轉嫁責任給受委託之機關</a:t>
            </a:r>
            <a:endParaRPr lang="zh-TW" altLang="en-US" b="1" dirty="0">
              <a:latin typeface="微軟正黑體" pitchFamily="34" charset="-120"/>
              <a:ea typeface="微軟正黑體" pitchFamily="34" charset="-120"/>
            </a:endParaRPr>
          </a:p>
        </p:txBody>
      </p:sp>
      <p:sp>
        <p:nvSpPr>
          <p:cNvPr id="23" name="矩形 22"/>
          <p:cNvSpPr>
            <a:spLocks noChangeArrowheads="1"/>
          </p:cNvSpPr>
          <p:nvPr/>
        </p:nvSpPr>
        <p:spPr bwMode="auto">
          <a:xfrm>
            <a:off x="1854200" y="5300663"/>
            <a:ext cx="4666662" cy="338554"/>
          </a:xfrm>
          <a:prstGeom prst="rect">
            <a:avLst/>
          </a:prstGeom>
          <a:noFill/>
          <a:ln w="9525">
            <a:noFill/>
            <a:miter lim="800000"/>
            <a:headEnd/>
            <a:tailEnd/>
          </a:ln>
        </p:spPr>
        <p:txBody>
          <a:bodyPr wrap="none">
            <a:spAutoFit/>
          </a:bodyPr>
          <a:lstStyle/>
          <a:p>
            <a:r>
              <a:rPr lang="zh-TW" altLang="en-US" b="1" dirty="0">
                <a:latin typeface="微軟正黑體" pitchFamily="34" charset="-120"/>
                <a:ea typeface="微軟正黑體" pitchFamily="34" charset="-120"/>
              </a:rPr>
              <a:t>求償</a:t>
            </a:r>
            <a:r>
              <a:rPr lang="zh-TW" altLang="en-US" b="1" dirty="0" smtClean="0">
                <a:latin typeface="微軟正黑體" pitchFamily="34" charset="-120"/>
                <a:ea typeface="微軟正黑體" pitchFamily="34" charset="-120"/>
              </a:rPr>
              <a:t>金額可達</a:t>
            </a:r>
            <a:r>
              <a:rPr lang="en-US" altLang="zh-TW" b="1" dirty="0" smtClean="0">
                <a:latin typeface="微軟正黑體" pitchFamily="34" charset="-120"/>
                <a:ea typeface="微軟正黑體" pitchFamily="34" charset="-120"/>
              </a:rPr>
              <a:t>2 </a:t>
            </a:r>
            <a:r>
              <a:rPr lang="zh-TW" altLang="en-US" b="1" dirty="0">
                <a:latin typeface="微軟正黑體" pitchFamily="34" charset="-120"/>
                <a:ea typeface="微軟正黑體" pitchFamily="34" charset="-120"/>
              </a:rPr>
              <a:t>億元</a:t>
            </a:r>
            <a:r>
              <a:rPr lang="zh-TW" altLang="en-US" b="1" dirty="0" smtClean="0">
                <a:latin typeface="微軟正黑體" pitchFamily="34" charset="-120"/>
                <a:ea typeface="微軟正黑體" pitchFamily="34" charset="-120"/>
              </a:rPr>
              <a:t>，包含刑事、民事、行政責任</a:t>
            </a:r>
            <a:endParaRPr lang="zh-TW" altLang="en-US" b="1" dirty="0">
              <a:latin typeface="微軟正黑體" pitchFamily="34" charset="-120"/>
              <a:ea typeface="微軟正黑體" pitchFamily="34" charset="-120"/>
            </a:endParaRPr>
          </a:p>
        </p:txBody>
      </p:sp>
      <p:sp>
        <p:nvSpPr>
          <p:cNvPr id="24" name="矩形 23"/>
          <p:cNvSpPr>
            <a:spLocks noChangeArrowheads="1"/>
          </p:cNvSpPr>
          <p:nvPr/>
        </p:nvSpPr>
        <p:spPr bwMode="auto">
          <a:xfrm>
            <a:off x="2000232" y="5722938"/>
            <a:ext cx="4429156" cy="338554"/>
          </a:xfrm>
          <a:prstGeom prst="rect">
            <a:avLst/>
          </a:prstGeom>
          <a:noFill/>
          <a:ln w="9525">
            <a:noFill/>
            <a:miter lim="800000"/>
            <a:headEnd/>
            <a:tailEnd/>
          </a:ln>
        </p:spPr>
        <p:txBody>
          <a:bodyPr wrap="square">
            <a:spAutoFit/>
          </a:bodyPr>
          <a:lstStyle/>
          <a:p>
            <a:r>
              <a:rPr lang="zh-TW" altLang="en-US" b="1" dirty="0" smtClean="0">
                <a:latin typeface="微軟正黑體" pitchFamily="34" charset="-120"/>
                <a:ea typeface="微軟正黑體" pitchFamily="34" charset="-120"/>
              </a:rPr>
              <a:t>團體訴訟的力量，提早和解降低損害範圍</a:t>
            </a:r>
            <a:endParaRPr lang="zh-TW" altLang="en-US" b="1" dirty="0">
              <a:latin typeface="微軟正黑體" pitchFamily="34" charset="-120"/>
              <a:ea typeface="微軟正黑體" pitchFamily="34" charset="-120"/>
            </a:endParaRPr>
          </a:p>
        </p:txBody>
      </p:sp>
      <p:pic>
        <p:nvPicPr>
          <p:cNvPr id="19480" name="Picture 24" descr="C:\Users\Cindy\Desktop\8dfd9f639b1b2f1e.jpg"/>
          <p:cNvPicPr>
            <a:picLocks noChangeAspect="1" noChangeArrowheads="1"/>
          </p:cNvPicPr>
          <p:nvPr/>
        </p:nvPicPr>
        <p:blipFill>
          <a:blip r:embed="rId3" cstate="print"/>
          <a:srcRect/>
          <a:stretch>
            <a:fillRect/>
          </a:stretch>
        </p:blipFill>
        <p:spPr bwMode="auto">
          <a:xfrm>
            <a:off x="8150225" y="3316288"/>
            <a:ext cx="1042988" cy="920750"/>
          </a:xfrm>
          <a:prstGeom prst="rect">
            <a:avLst/>
          </a:prstGeom>
          <a:noFill/>
          <a:ln w="9525">
            <a:noFill/>
            <a:miter lim="800000"/>
            <a:headEnd/>
            <a:tailEnd/>
          </a:ln>
        </p:spPr>
      </p:pic>
      <p:pic>
        <p:nvPicPr>
          <p:cNvPr id="19481" name="Picture 24" descr="C:\Users\Cindy\Desktop\8dfd9f639b1b2f1e.jpg"/>
          <p:cNvPicPr>
            <a:picLocks noChangeAspect="1" noChangeArrowheads="1"/>
          </p:cNvPicPr>
          <p:nvPr/>
        </p:nvPicPr>
        <p:blipFill>
          <a:blip r:embed="rId4" cstate="print"/>
          <a:srcRect/>
          <a:stretch>
            <a:fillRect/>
          </a:stretch>
        </p:blipFill>
        <p:spPr bwMode="auto">
          <a:xfrm>
            <a:off x="7583488" y="4206875"/>
            <a:ext cx="1042987" cy="919163"/>
          </a:xfrm>
          <a:prstGeom prst="rect">
            <a:avLst/>
          </a:prstGeom>
          <a:noFill/>
          <a:ln w="9525">
            <a:noFill/>
            <a:miter lim="800000"/>
            <a:headEnd/>
            <a:tailEnd/>
          </a:ln>
        </p:spPr>
      </p:pic>
      <p:pic>
        <p:nvPicPr>
          <p:cNvPr id="19482" name="Picture 24" descr="C:\Users\Cindy\Desktop\8dfd9f639b1b2f1e.jpg"/>
          <p:cNvPicPr>
            <a:picLocks noChangeAspect="1" noChangeArrowheads="1"/>
          </p:cNvPicPr>
          <p:nvPr/>
        </p:nvPicPr>
        <p:blipFill>
          <a:blip r:embed="rId5" cstate="print"/>
          <a:srcRect/>
          <a:stretch>
            <a:fillRect/>
          </a:stretch>
        </p:blipFill>
        <p:spPr bwMode="auto">
          <a:xfrm>
            <a:off x="8150225" y="5072063"/>
            <a:ext cx="1042988" cy="914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告訴</a:t>
            </a:r>
            <a:r>
              <a:rPr lang="en-US" altLang="zh-TW" dirty="0" err="1" smtClean="0"/>
              <a:t>vs</a:t>
            </a:r>
            <a:r>
              <a:rPr lang="zh-TW" altLang="en-US" dirty="0" smtClean="0"/>
              <a:t>公訴</a:t>
            </a:r>
            <a:endParaRPr lang="zh-TW" altLang="en-US" dirty="0"/>
          </a:p>
        </p:txBody>
      </p:sp>
      <p:sp>
        <p:nvSpPr>
          <p:cNvPr id="3" name="內容版面配置區 2"/>
          <p:cNvSpPr>
            <a:spLocks noGrp="1"/>
          </p:cNvSpPr>
          <p:nvPr>
            <p:ph idx="1"/>
          </p:nvPr>
        </p:nvSpPr>
        <p:spPr/>
        <p:txBody>
          <a:bodyPr/>
          <a:lstStyle/>
          <a:p>
            <a:pPr>
              <a:buNone/>
            </a:pPr>
            <a:r>
              <a:rPr lang="zh-TW" altLang="en-US" dirty="0" smtClean="0"/>
              <a:t>第四十五條</a:t>
            </a:r>
            <a:endParaRPr lang="en-US" altLang="zh-TW" dirty="0" smtClean="0"/>
          </a:p>
          <a:p>
            <a:pPr>
              <a:buFont typeface="Arial Unicode MS" pitchFamily="34" charset="-120"/>
              <a:buChar char="-"/>
            </a:pPr>
            <a:r>
              <a:rPr lang="zh-TW" altLang="en-US" dirty="0" smtClean="0"/>
              <a:t>本章之罪，須告訴乃論。但犯第四十一條第二項之罪者，或對公務機關犯第四十二條之罪者，不在此限。</a:t>
            </a:r>
            <a:endParaRPr lang="en-US" altLang="zh-TW" dirty="0" smtClean="0"/>
          </a:p>
          <a:p>
            <a:pPr>
              <a:buNone/>
            </a:pPr>
            <a:r>
              <a:rPr lang="zh-TW" altLang="en-US" dirty="0" smtClean="0">
                <a:solidFill>
                  <a:srgbClr val="0070C0"/>
                </a:solidFill>
              </a:rPr>
              <a:t>修法</a:t>
            </a:r>
            <a:r>
              <a:rPr lang="en-US" altLang="zh-TW" dirty="0" smtClean="0">
                <a:solidFill>
                  <a:srgbClr val="0070C0"/>
                </a:solidFill>
              </a:rPr>
              <a:t>4:</a:t>
            </a:r>
            <a:r>
              <a:rPr lang="zh-TW" altLang="en-US" dirty="0" smtClean="0">
                <a:solidFill>
                  <a:srgbClr val="0070C0"/>
                </a:solidFill>
              </a:rPr>
              <a:t>取消告訴乃論</a:t>
            </a:r>
            <a:r>
              <a:rPr lang="en-US" altLang="zh-TW" dirty="0" smtClean="0">
                <a:solidFill>
                  <a:srgbClr val="0070C0"/>
                </a:solidFill>
              </a:rPr>
              <a:t>(</a:t>
            </a:r>
            <a:r>
              <a:rPr lang="zh-TW" altLang="en-US" dirty="0" smtClean="0">
                <a:solidFill>
                  <a:srgbClr val="0070C0"/>
                </a:solidFill>
              </a:rPr>
              <a:t>如</a:t>
            </a:r>
            <a:r>
              <a:rPr lang="en-US" altLang="zh-TW" dirty="0" smtClean="0">
                <a:solidFill>
                  <a:srgbClr val="0070C0"/>
                </a:solidFill>
              </a:rPr>
              <a:t>41</a:t>
            </a:r>
            <a:r>
              <a:rPr lang="zh-TW" altLang="en-US" dirty="0" smtClean="0">
                <a:solidFill>
                  <a:srgbClr val="0070C0"/>
                </a:solidFill>
              </a:rPr>
              <a:t>條第一項修法通過則自動刪除</a:t>
            </a:r>
            <a:r>
              <a:rPr lang="en-US" altLang="zh-TW" dirty="0" smtClean="0">
                <a:solidFill>
                  <a:srgbClr val="0070C0"/>
                </a:solidFill>
              </a:rPr>
              <a:t>)</a:t>
            </a:r>
            <a:endParaRPr lang="zh-TW" altLang="en-US" dirty="0">
              <a:solidFill>
                <a:srgbClr val="0070C0"/>
              </a:solidFill>
            </a:endParaRPr>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40</a:t>
            </a:fld>
            <a:endParaRPr lang="en-US" altLang="zh-TW"/>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altLang="en-US" sz="4000" dirty="0" smtClean="0"/>
              <a:t>法律責任總結</a:t>
            </a:r>
            <a:endParaRPr lang="zh-TW" altLang="en-US" sz="4000"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41</a:t>
            </a:fld>
            <a:endParaRPr lang="en-US" altLang="zh-TW"/>
          </a:p>
        </p:txBody>
      </p:sp>
      <p:pic>
        <p:nvPicPr>
          <p:cNvPr id="2050" name="Picture 2"/>
          <p:cNvPicPr>
            <a:picLocks noGrp="1" noChangeAspect="1" noChangeArrowheads="1"/>
          </p:cNvPicPr>
          <p:nvPr>
            <p:ph idx="1"/>
          </p:nvPr>
        </p:nvPicPr>
        <p:blipFill>
          <a:blip r:embed="rId2" cstate="print"/>
          <a:srcRect/>
          <a:stretch>
            <a:fillRect/>
          </a:stretch>
        </p:blipFill>
        <p:spPr bwMode="auto">
          <a:xfrm>
            <a:off x="214282" y="1484313"/>
            <a:ext cx="8358246" cy="4641850"/>
          </a:xfrm>
          <a:prstGeom prst="rect">
            <a:avLst/>
          </a:prstGeom>
          <a:noFill/>
          <a:ln w="9525">
            <a:noFill/>
            <a:miter lim="800000"/>
            <a:headEnd/>
            <a:tailEnd/>
          </a:ln>
          <a:effectLst/>
        </p:spPr>
      </p:pic>
      <p:sp>
        <p:nvSpPr>
          <p:cNvPr id="6" name="矩形 5"/>
          <p:cNvSpPr/>
          <p:nvPr/>
        </p:nvSpPr>
        <p:spPr>
          <a:xfrm>
            <a:off x="142844" y="5572140"/>
            <a:ext cx="114300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smtClean="0"/>
              <a:t>資料來源</a:t>
            </a:r>
            <a:r>
              <a:rPr lang="en-US" altLang="zh-TW" dirty="0" smtClean="0"/>
              <a:t>:</a:t>
            </a:r>
            <a:r>
              <a:rPr lang="zh-TW" altLang="en-US" dirty="0" smtClean="0"/>
              <a:t>網路</a:t>
            </a:r>
            <a:endParaRPr lang="zh-TW" altLang="en-US"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pPr>
              <a:defRPr/>
            </a:pPr>
            <a:fld id="{F37D2274-2B88-4D95-8819-E0E6ECDB6317}" type="slidenum">
              <a:rPr lang="zh-TW" altLang="en-US" smtClean="0"/>
              <a:pPr>
                <a:defRPr/>
              </a:pPr>
              <a:t>42</a:t>
            </a:fld>
            <a:endParaRPr lang="en-US" altLang="zh-TW"/>
          </a:p>
        </p:txBody>
      </p:sp>
      <p:pic>
        <p:nvPicPr>
          <p:cNvPr id="3074" name="Picture 2" descr="http://www.ithome.com.tw/img/152/76201_1_5_l.jpg"/>
          <p:cNvPicPr>
            <a:picLocks noChangeAspect="1" noChangeArrowheads="1"/>
          </p:cNvPicPr>
          <p:nvPr/>
        </p:nvPicPr>
        <p:blipFill>
          <a:blip r:embed="rId2" cstate="print"/>
          <a:srcRect/>
          <a:stretch>
            <a:fillRect/>
          </a:stretch>
        </p:blipFill>
        <p:spPr bwMode="auto">
          <a:xfrm>
            <a:off x="0" y="188640"/>
            <a:ext cx="9144000" cy="6264696"/>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idx="11"/>
          </p:nvPr>
        </p:nvSpPr>
        <p:spPr/>
        <p:txBody>
          <a:bodyPr/>
          <a:lstStyle/>
          <a:p>
            <a:r>
              <a:rPr lang="zh-TW" altLang="en-US" b="1" dirty="0" smtClean="0"/>
              <a:t>個資外洩管道</a:t>
            </a:r>
            <a:endParaRPr lang="zh-TW" altLang="en-US" b="1" dirty="0"/>
          </a:p>
        </p:txBody>
      </p:sp>
      <p:sp>
        <p:nvSpPr>
          <p:cNvPr id="4" name="投影片編號版面配置區 3"/>
          <p:cNvSpPr>
            <a:spLocks noGrp="1"/>
          </p:cNvSpPr>
          <p:nvPr>
            <p:ph type="sldNum" sz="quarter" idx="12"/>
          </p:nvPr>
        </p:nvSpPr>
        <p:spPr/>
        <p:txBody>
          <a:bodyPr/>
          <a:lstStyle/>
          <a:p>
            <a:pPr>
              <a:defRPr/>
            </a:pPr>
            <a:fld id="{F37D2274-2B88-4D95-8819-E0E6ECDB6317}" type="slidenum">
              <a:rPr lang="zh-TW" altLang="en-US" smtClean="0"/>
              <a:pPr>
                <a:defRPr/>
              </a:pPr>
              <a:t>43</a:t>
            </a:fld>
            <a:endParaRPr lang="en-US" altLang="zh-TW"/>
          </a:p>
        </p:txBody>
      </p:sp>
      <p:pic>
        <p:nvPicPr>
          <p:cNvPr id="2050" name="Picture 2"/>
          <p:cNvPicPr>
            <a:picLocks noGrp="1" noChangeAspect="1" noChangeArrowheads="1"/>
          </p:cNvPicPr>
          <p:nvPr>
            <p:ph/>
          </p:nvPr>
        </p:nvPicPr>
        <p:blipFill>
          <a:blip r:embed="rId2" cstate="print"/>
          <a:srcRect/>
          <a:stretch>
            <a:fillRect/>
          </a:stretch>
        </p:blipFill>
        <p:spPr bwMode="auto">
          <a:xfrm>
            <a:off x="760282" y="1124744"/>
            <a:ext cx="7623437" cy="5184575"/>
          </a:xfrm>
          <a:prstGeom prst="rect">
            <a:avLst/>
          </a:prstGeom>
          <a:noFill/>
          <a:ln w="9525">
            <a:noFill/>
            <a:miter lim="800000"/>
            <a:headEnd/>
            <a:tailEnd/>
          </a:ln>
        </p:spPr>
      </p:pic>
      <p:sp>
        <p:nvSpPr>
          <p:cNvPr id="6" name="矩形 5"/>
          <p:cNvSpPr/>
          <p:nvPr/>
        </p:nvSpPr>
        <p:spPr>
          <a:xfrm>
            <a:off x="2699792" y="1412776"/>
            <a:ext cx="1415772" cy="461665"/>
          </a:xfrm>
          <a:prstGeom prst="rect">
            <a:avLst/>
          </a:prstGeom>
        </p:spPr>
        <p:txBody>
          <a:bodyPr wrap="none">
            <a:spAutoFit/>
          </a:bodyPr>
          <a:lstStyle/>
          <a:p>
            <a:r>
              <a:rPr lang="zh-TW" altLang="en-US" b="1" baseline="0" dirty="0" smtClean="0"/>
              <a:t>駭客攻擊</a:t>
            </a:r>
            <a:endParaRPr lang="zh-TW" altLang="en-US" dirty="0"/>
          </a:p>
        </p:txBody>
      </p:sp>
      <p:sp>
        <p:nvSpPr>
          <p:cNvPr id="7" name="矩形 6"/>
          <p:cNvSpPr/>
          <p:nvPr/>
        </p:nvSpPr>
        <p:spPr>
          <a:xfrm>
            <a:off x="2627784" y="5157192"/>
            <a:ext cx="2376264" cy="1015663"/>
          </a:xfrm>
          <a:prstGeom prst="rect">
            <a:avLst/>
          </a:prstGeom>
        </p:spPr>
        <p:txBody>
          <a:bodyPr wrap="square">
            <a:spAutoFit/>
          </a:bodyPr>
          <a:lstStyle/>
          <a:p>
            <a:r>
              <a:rPr lang="zh-TW" altLang="en-US" sz="2000" b="1" baseline="0" dirty="0" smtClean="0"/>
              <a:t>內部程序疏失</a:t>
            </a:r>
          </a:p>
          <a:p>
            <a:r>
              <a:rPr lang="zh-TW" altLang="en-US" sz="2000" b="1" baseline="0" dirty="0" smtClean="0"/>
              <a:t>不受控人員</a:t>
            </a:r>
          </a:p>
          <a:p>
            <a:r>
              <a:rPr lang="zh-TW" altLang="en-US" sz="2000" b="1" baseline="0" dirty="0" smtClean="0"/>
              <a:t>委外</a:t>
            </a:r>
            <a:endParaRPr lang="zh-TW" altLang="en-US" sz="2000"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idx="11"/>
          </p:nvPr>
        </p:nvSpPr>
        <p:spPr/>
        <p:txBody>
          <a:bodyPr/>
          <a:lstStyle/>
          <a:p>
            <a:r>
              <a:rPr altLang="en-US" dirty="0" err="1" smtClean="0"/>
              <a:t>個資事件思考步驟</a:t>
            </a:r>
            <a:r>
              <a:rPr altLang="en-US" dirty="0" smtClean="0"/>
              <a:t> </a:t>
            </a:r>
            <a:endParaRPr lang="zh-TW" altLang="en-US" dirty="0"/>
          </a:p>
        </p:txBody>
      </p:sp>
      <p:sp>
        <p:nvSpPr>
          <p:cNvPr id="4" name="投影片編號版面配置區 3"/>
          <p:cNvSpPr>
            <a:spLocks noGrp="1"/>
          </p:cNvSpPr>
          <p:nvPr>
            <p:ph type="sldNum" sz="quarter" idx="12"/>
          </p:nvPr>
        </p:nvSpPr>
        <p:spPr/>
        <p:txBody>
          <a:bodyPr/>
          <a:lstStyle/>
          <a:p>
            <a:pPr>
              <a:defRPr/>
            </a:pPr>
            <a:fld id="{F37D2274-2B88-4D95-8819-E0E6ECDB6317}" type="slidenum">
              <a:rPr lang="zh-TW" altLang="en-US" smtClean="0"/>
              <a:pPr>
                <a:defRPr/>
              </a:pPr>
              <a:t>44</a:t>
            </a:fld>
            <a:endParaRPr lang="en-US" altLang="zh-TW"/>
          </a:p>
        </p:txBody>
      </p:sp>
      <p:sp>
        <p:nvSpPr>
          <p:cNvPr id="5" name="橢圓 4"/>
          <p:cNvSpPr/>
          <p:nvPr/>
        </p:nvSpPr>
        <p:spPr>
          <a:xfrm>
            <a:off x="857224" y="3143248"/>
            <a:ext cx="1643074" cy="785818"/>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查證</a:t>
            </a:r>
            <a:endParaRPr lang="zh-TW" altLang="en-US" dirty="0">
              <a:latin typeface="微軟正黑體" pitchFamily="34" charset="-120"/>
              <a:ea typeface="微軟正黑體" pitchFamily="34" charset="-120"/>
            </a:endParaRPr>
          </a:p>
        </p:txBody>
      </p:sp>
      <p:cxnSp>
        <p:nvCxnSpPr>
          <p:cNvPr id="7" name="直線單箭頭接點 6"/>
          <p:cNvCxnSpPr>
            <a:stCxn id="5" idx="4"/>
          </p:cNvCxnSpPr>
          <p:nvPr/>
        </p:nvCxnSpPr>
        <p:spPr>
          <a:xfrm rot="16200000" flipH="1">
            <a:off x="1339429" y="4268397"/>
            <a:ext cx="714382" cy="3571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8" name="矩形 7"/>
          <p:cNvSpPr/>
          <p:nvPr/>
        </p:nvSpPr>
        <p:spPr>
          <a:xfrm>
            <a:off x="1000100" y="4714884"/>
            <a:ext cx="1428760" cy="1306404"/>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確認個資事件發生之</a:t>
            </a:r>
            <a:r>
              <a:rPr lang="zh-TW" altLang="en-US" dirty="0" smtClean="0">
                <a:latin typeface="微軟正黑體" pitchFamily="34" charset="-120"/>
                <a:ea typeface="微軟正黑體" pitchFamily="34" charset="-120"/>
              </a:rPr>
              <a:t>原因</a:t>
            </a:r>
            <a:r>
              <a:rPr lang="en-US" altLang="zh-TW" dirty="0" smtClean="0">
                <a:latin typeface="微軟正黑體" pitchFamily="34" charset="-120"/>
                <a:ea typeface="微軟正黑體" pitchFamily="34" charset="-120"/>
              </a:rPr>
              <a:t>,</a:t>
            </a:r>
            <a:r>
              <a:rPr lang="zh-TW" altLang="en-US" dirty="0" smtClean="0">
                <a:solidFill>
                  <a:srgbClr val="FF0000"/>
                </a:solidFill>
                <a:latin typeface="微軟正黑體" pitchFamily="34" charset="-120"/>
                <a:ea typeface="微軟正黑體" pitchFamily="34" charset="-120"/>
              </a:rPr>
              <a:t>不要立即對外發布聲明</a:t>
            </a:r>
            <a:endParaRPr lang="zh-TW" altLang="en-US" dirty="0">
              <a:solidFill>
                <a:srgbClr val="FF0000"/>
              </a:solidFill>
              <a:latin typeface="微軟正黑體" pitchFamily="34" charset="-120"/>
              <a:ea typeface="微軟正黑體" pitchFamily="34" charset="-120"/>
            </a:endParaRPr>
          </a:p>
        </p:txBody>
      </p:sp>
      <p:cxnSp>
        <p:nvCxnSpPr>
          <p:cNvPr id="10" name="直線單箭頭接點 9"/>
          <p:cNvCxnSpPr>
            <a:stCxn id="5" idx="6"/>
            <a:endCxn id="13" idx="1"/>
          </p:cNvCxnSpPr>
          <p:nvPr/>
        </p:nvCxnSpPr>
        <p:spPr>
          <a:xfrm>
            <a:off x="2500298" y="3536157"/>
            <a:ext cx="785818" cy="3571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 name="左大括弧 12"/>
          <p:cNvSpPr/>
          <p:nvPr/>
        </p:nvSpPr>
        <p:spPr>
          <a:xfrm>
            <a:off x="3286116" y="2643182"/>
            <a:ext cx="142876" cy="1857388"/>
          </a:xfrm>
          <a:prstGeom prst="lef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latin typeface="微軟正黑體" pitchFamily="34" charset="-120"/>
              <a:ea typeface="微軟正黑體" pitchFamily="34" charset="-120"/>
            </a:endParaRPr>
          </a:p>
        </p:txBody>
      </p:sp>
      <p:sp>
        <p:nvSpPr>
          <p:cNvPr id="14" name="矩形 13"/>
          <p:cNvSpPr/>
          <p:nvPr/>
        </p:nvSpPr>
        <p:spPr>
          <a:xfrm>
            <a:off x="3428992" y="2428868"/>
            <a:ext cx="1071570" cy="42862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人為問題</a:t>
            </a:r>
            <a:endParaRPr lang="zh-TW" altLang="en-US" dirty="0">
              <a:latin typeface="微軟正黑體" pitchFamily="34" charset="-120"/>
              <a:ea typeface="微軟正黑體" pitchFamily="34" charset="-120"/>
            </a:endParaRPr>
          </a:p>
        </p:txBody>
      </p:sp>
      <p:sp>
        <p:nvSpPr>
          <p:cNvPr id="15" name="矩形 14"/>
          <p:cNvSpPr/>
          <p:nvPr/>
        </p:nvSpPr>
        <p:spPr>
          <a:xfrm>
            <a:off x="3500430" y="4357694"/>
            <a:ext cx="1000132" cy="42862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技術漏洞</a:t>
            </a:r>
            <a:endParaRPr lang="zh-TW" altLang="en-US" dirty="0">
              <a:latin typeface="微軟正黑體" pitchFamily="34" charset="-120"/>
              <a:ea typeface="微軟正黑體" pitchFamily="34" charset="-120"/>
            </a:endParaRPr>
          </a:p>
        </p:txBody>
      </p:sp>
      <p:sp>
        <p:nvSpPr>
          <p:cNvPr id="16" name="左大括弧 15"/>
          <p:cNvSpPr/>
          <p:nvPr/>
        </p:nvSpPr>
        <p:spPr>
          <a:xfrm>
            <a:off x="4500562" y="2285992"/>
            <a:ext cx="214314" cy="928694"/>
          </a:xfrm>
          <a:prstGeom prst="lef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latin typeface="微軟正黑體" pitchFamily="34" charset="-120"/>
              <a:ea typeface="微軟正黑體" pitchFamily="34" charset="-120"/>
            </a:endParaRPr>
          </a:p>
        </p:txBody>
      </p:sp>
      <p:sp>
        <p:nvSpPr>
          <p:cNvPr id="17" name="矩形 16"/>
          <p:cNvSpPr/>
          <p:nvPr/>
        </p:nvSpPr>
        <p:spPr>
          <a:xfrm>
            <a:off x="4786314" y="2143116"/>
            <a:ext cx="2143140" cy="28575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故意</a:t>
            </a:r>
            <a:r>
              <a:rPr lang="en-US" altLang="zh-TW" dirty="0" smtClean="0">
                <a:latin typeface="微軟正黑體" pitchFamily="34" charset="-120"/>
                <a:ea typeface="微軟正黑體" pitchFamily="34" charset="-120"/>
                <a:sym typeface="Wingdings" pitchFamily="2" charset="2"/>
              </a:rPr>
              <a:t></a:t>
            </a:r>
            <a:r>
              <a:rPr lang="zh-TW" altLang="en-US" dirty="0" smtClean="0">
                <a:latin typeface="微軟正黑體" pitchFamily="34" charset="-120"/>
                <a:ea typeface="微軟正黑體" pitchFamily="34" charset="-120"/>
                <a:sym typeface="Wingdings" pitchFamily="2" charset="2"/>
              </a:rPr>
              <a:t>刑事、民事</a:t>
            </a:r>
            <a:endParaRPr lang="zh-TW" altLang="en-US" dirty="0">
              <a:latin typeface="微軟正黑體" pitchFamily="34" charset="-120"/>
              <a:ea typeface="微軟正黑體" pitchFamily="34" charset="-120"/>
            </a:endParaRPr>
          </a:p>
        </p:txBody>
      </p:sp>
      <p:sp>
        <p:nvSpPr>
          <p:cNvPr id="18" name="矩形 17"/>
          <p:cNvSpPr/>
          <p:nvPr/>
        </p:nvSpPr>
        <p:spPr>
          <a:xfrm>
            <a:off x="4929190" y="3071810"/>
            <a:ext cx="1571636" cy="14287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過失</a:t>
            </a:r>
            <a:r>
              <a:rPr lang="en-US" altLang="zh-TW" dirty="0" smtClean="0">
                <a:latin typeface="微軟正黑體" pitchFamily="34" charset="-120"/>
                <a:ea typeface="微軟正黑體" pitchFamily="34" charset="-120"/>
                <a:sym typeface="Wingdings" pitchFamily="2" charset="2"/>
              </a:rPr>
              <a:t></a:t>
            </a:r>
            <a:r>
              <a:rPr lang="zh-TW" altLang="en-US" dirty="0" smtClean="0">
                <a:latin typeface="微軟正黑體" pitchFamily="34" charset="-120"/>
                <a:ea typeface="微軟正黑體" pitchFamily="34" charset="-120"/>
                <a:sym typeface="Wingdings" pitchFamily="2" charset="2"/>
              </a:rPr>
              <a:t>民事</a:t>
            </a:r>
            <a:endParaRPr lang="zh-TW" altLang="en-US" dirty="0">
              <a:latin typeface="微軟正黑體" pitchFamily="34" charset="-120"/>
              <a:ea typeface="微軟正黑體" pitchFamily="34" charset="-120"/>
            </a:endParaRPr>
          </a:p>
        </p:txBody>
      </p:sp>
      <p:sp>
        <p:nvSpPr>
          <p:cNvPr id="23" name="左大括弧 22"/>
          <p:cNvSpPr/>
          <p:nvPr/>
        </p:nvSpPr>
        <p:spPr>
          <a:xfrm>
            <a:off x="4500562" y="3929066"/>
            <a:ext cx="214314" cy="1571636"/>
          </a:xfrm>
          <a:prstGeom prst="leftBrace">
            <a:avLst/>
          </a:prstGeom>
          <a:ln w="2857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latin typeface="微軟正黑體" pitchFamily="34" charset="-120"/>
              <a:ea typeface="微軟正黑體" pitchFamily="34" charset="-120"/>
            </a:endParaRPr>
          </a:p>
        </p:txBody>
      </p:sp>
      <p:sp>
        <p:nvSpPr>
          <p:cNvPr id="24" name="矩形 23"/>
          <p:cNvSpPr/>
          <p:nvPr/>
        </p:nvSpPr>
        <p:spPr>
          <a:xfrm>
            <a:off x="4929190" y="3786190"/>
            <a:ext cx="2143140" cy="28575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sym typeface="Wingdings" pitchFamily="2" charset="2"/>
              </a:rPr>
              <a:t>應補強未補強</a:t>
            </a:r>
            <a:r>
              <a:rPr lang="en-US" altLang="zh-TW" dirty="0" smtClean="0">
                <a:latin typeface="微軟正黑體" pitchFamily="34" charset="-120"/>
                <a:ea typeface="微軟正黑體" pitchFamily="34" charset="-120"/>
                <a:sym typeface="Wingdings" pitchFamily="2" charset="2"/>
              </a:rPr>
              <a:t></a:t>
            </a:r>
            <a:r>
              <a:rPr lang="zh-TW" altLang="en-US" dirty="0" smtClean="0">
                <a:latin typeface="微軟正黑體" pitchFamily="34" charset="-120"/>
                <a:ea typeface="微軟正黑體" pitchFamily="34" charset="-120"/>
                <a:sym typeface="Wingdings" pitchFamily="2" charset="2"/>
              </a:rPr>
              <a:t>民事</a:t>
            </a:r>
            <a:endParaRPr lang="zh-TW" altLang="en-US" dirty="0">
              <a:latin typeface="微軟正黑體" pitchFamily="34" charset="-120"/>
              <a:ea typeface="微軟正黑體" pitchFamily="34" charset="-120"/>
            </a:endParaRPr>
          </a:p>
        </p:txBody>
      </p:sp>
      <p:sp>
        <p:nvSpPr>
          <p:cNvPr id="25" name="矩形 24"/>
          <p:cNvSpPr/>
          <p:nvPr/>
        </p:nvSpPr>
        <p:spPr>
          <a:xfrm>
            <a:off x="4786314" y="5000636"/>
            <a:ext cx="1357322" cy="28575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sym typeface="Wingdings" pitchFamily="2" charset="2"/>
              </a:rPr>
              <a:t>未能補強</a:t>
            </a:r>
            <a:r>
              <a:rPr lang="en-US" altLang="zh-TW" dirty="0" smtClean="0">
                <a:latin typeface="微軟正黑體" pitchFamily="34" charset="-120"/>
                <a:ea typeface="微軟正黑體" pitchFamily="34" charset="-120"/>
                <a:sym typeface="Wingdings" pitchFamily="2" charset="2"/>
              </a:rPr>
              <a:t></a:t>
            </a:r>
            <a:endParaRPr lang="zh-TW" altLang="en-US" dirty="0">
              <a:latin typeface="微軟正黑體" pitchFamily="34" charset="-120"/>
              <a:ea typeface="微軟正黑體" pitchFamily="34" charset="-120"/>
            </a:endParaRPr>
          </a:p>
        </p:txBody>
      </p:sp>
      <p:sp>
        <p:nvSpPr>
          <p:cNvPr id="26" name="矩形 25"/>
          <p:cNvSpPr/>
          <p:nvPr/>
        </p:nvSpPr>
        <p:spPr>
          <a:xfrm>
            <a:off x="6000760" y="4857760"/>
            <a:ext cx="1428760" cy="64294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sym typeface="Wingdings" pitchFamily="2" charset="2"/>
              </a:rPr>
              <a:t>當時科技或技術水準可合理期待之安全性</a:t>
            </a:r>
            <a:endParaRPr lang="zh-TW" altLang="en-US" dirty="0">
              <a:latin typeface="微軟正黑體" pitchFamily="34" charset="-120"/>
              <a:ea typeface="微軟正黑體" pitchFamily="34" charset="-120"/>
            </a:endParaRPr>
          </a:p>
        </p:txBody>
      </p:sp>
      <p:sp>
        <p:nvSpPr>
          <p:cNvPr id="27" name="矩形 26"/>
          <p:cNvSpPr/>
          <p:nvPr/>
        </p:nvSpPr>
        <p:spPr>
          <a:xfrm>
            <a:off x="7380312" y="4437112"/>
            <a:ext cx="1547664" cy="165618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smtClean="0">
                <a:solidFill>
                  <a:schemeClr val="tx1"/>
                </a:solidFill>
                <a:latin typeface="微軟正黑體" pitchFamily="34" charset="-120"/>
                <a:ea typeface="微軟正黑體" pitchFamily="34" charset="-120"/>
                <a:sym typeface="Wingdings" pitchFamily="2" charset="2"/>
              </a:rPr>
              <a:t>公務機關</a:t>
            </a:r>
            <a:r>
              <a:rPr lang="en-US" altLang="zh-TW" dirty="0" smtClean="0">
                <a:solidFill>
                  <a:schemeClr val="tx1"/>
                </a:solidFill>
                <a:latin typeface="微軟正黑體" pitchFamily="34" charset="-120"/>
                <a:ea typeface="微軟正黑體" pitchFamily="34" charset="-120"/>
                <a:sym typeface="Wingdings" pitchFamily="2" charset="2"/>
              </a:rPr>
              <a:t>-</a:t>
            </a:r>
          </a:p>
          <a:p>
            <a:pPr algn="ctr"/>
            <a:r>
              <a:rPr lang="zh-TW" altLang="en-US" dirty="0" smtClean="0">
                <a:solidFill>
                  <a:srgbClr val="FF0000"/>
                </a:solidFill>
                <a:latin typeface="微軟正黑體" pitchFamily="34" charset="-120"/>
                <a:ea typeface="微軟正黑體" pitchFamily="34" charset="-120"/>
                <a:sym typeface="Wingdings" pitchFamily="2" charset="2"/>
              </a:rPr>
              <a:t>不可抗力</a:t>
            </a:r>
            <a:r>
              <a:rPr lang="en-US" altLang="zh-TW" dirty="0" smtClean="0">
                <a:solidFill>
                  <a:srgbClr val="FF0000"/>
                </a:solidFill>
                <a:latin typeface="微軟正黑體" pitchFamily="34" charset="-120"/>
                <a:ea typeface="微軟正黑體" pitchFamily="34" charset="-120"/>
                <a:sym typeface="Wingdings" pitchFamily="2" charset="2"/>
              </a:rPr>
              <a:t>??</a:t>
            </a:r>
          </a:p>
          <a:p>
            <a:pPr algn="ctr"/>
            <a:r>
              <a:rPr lang="zh-TW" altLang="en-US" dirty="0" smtClean="0">
                <a:solidFill>
                  <a:schemeClr val="tx1"/>
                </a:solidFill>
                <a:latin typeface="微軟正黑體" pitchFamily="34" charset="-120"/>
                <a:ea typeface="微軟正黑體" pitchFamily="34" charset="-120"/>
                <a:sym typeface="Wingdings" pitchFamily="2" charset="2"/>
              </a:rPr>
              <a:t>可否主張免責</a:t>
            </a:r>
            <a:r>
              <a:rPr lang="en-US" altLang="zh-TW" dirty="0" smtClean="0">
                <a:solidFill>
                  <a:schemeClr val="tx1"/>
                </a:solidFill>
                <a:latin typeface="微軟正黑體" pitchFamily="34" charset="-120"/>
                <a:ea typeface="微軟正黑體" pitchFamily="34" charset="-120"/>
                <a:sym typeface="Wingdings" pitchFamily="2" charset="2"/>
              </a:rPr>
              <a:t>??</a:t>
            </a:r>
          </a:p>
          <a:p>
            <a:pPr algn="ctr"/>
            <a:r>
              <a:rPr lang="en-US" altLang="zh-TW" dirty="0" smtClean="0">
                <a:solidFill>
                  <a:schemeClr val="tx1"/>
                </a:solidFill>
                <a:latin typeface="微軟正黑體" pitchFamily="34" charset="-120"/>
                <a:ea typeface="微軟正黑體" pitchFamily="34" charset="-120"/>
              </a:rPr>
              <a:t>§</a:t>
            </a:r>
            <a:r>
              <a:rPr lang="en-US" altLang="zh-TW" dirty="0" smtClean="0">
                <a:solidFill>
                  <a:srgbClr val="FF0000"/>
                </a:solidFill>
                <a:latin typeface="微軟正黑體" pitchFamily="34" charset="-120"/>
                <a:ea typeface="微軟正黑體" pitchFamily="34" charset="-120"/>
              </a:rPr>
              <a:t>28</a:t>
            </a:r>
            <a:endParaRPr lang="zh-TW" altLang="en-US" dirty="0">
              <a:solidFill>
                <a:srgbClr val="FF0000"/>
              </a:solidFill>
              <a:latin typeface="微軟正黑體" pitchFamily="34" charset="-120"/>
              <a:ea typeface="微軟正黑體" pitchFamily="34" charset="-120"/>
            </a:endParaRPr>
          </a:p>
        </p:txBody>
      </p:sp>
      <p:sp>
        <p:nvSpPr>
          <p:cNvPr id="19" name="矩形 18"/>
          <p:cNvSpPr/>
          <p:nvPr/>
        </p:nvSpPr>
        <p:spPr>
          <a:xfrm>
            <a:off x="323528" y="1340768"/>
            <a:ext cx="8136904" cy="1200329"/>
          </a:xfrm>
          <a:prstGeom prst="rect">
            <a:avLst/>
          </a:prstGeom>
        </p:spPr>
        <p:txBody>
          <a:bodyPr wrap="square">
            <a:spAutoFit/>
          </a:bodyPr>
          <a:lstStyle/>
          <a:p>
            <a:r>
              <a:rPr lang="zh-TW" altLang="en-US" baseline="0" dirty="0" smtClean="0"/>
              <a:t>個資法</a:t>
            </a:r>
            <a:r>
              <a:rPr lang="en-US" altLang="zh-TW" baseline="0" dirty="0" smtClean="0"/>
              <a:t>12</a:t>
            </a:r>
            <a:r>
              <a:rPr lang="zh-TW" altLang="en-US" baseline="0" dirty="0" smtClean="0"/>
              <a:t>條</a:t>
            </a:r>
            <a:r>
              <a:rPr lang="en-US" altLang="zh-TW" baseline="0" dirty="0" smtClean="0"/>
              <a:t>:</a:t>
            </a:r>
            <a:r>
              <a:rPr lang="zh-TW" altLang="en-US" baseline="0" dirty="0" smtClean="0"/>
              <a:t>公務</a:t>
            </a:r>
            <a:r>
              <a:rPr lang="zh-TW" altLang="en-US" baseline="0" dirty="0" smtClean="0"/>
              <a:t>機關或非公務機關</a:t>
            </a:r>
            <a:r>
              <a:rPr lang="zh-TW" altLang="en-US" baseline="0" dirty="0" smtClean="0"/>
              <a:t>違反本</a:t>
            </a:r>
            <a:r>
              <a:rPr lang="zh-TW" altLang="en-US" baseline="0" dirty="0" smtClean="0"/>
              <a:t>法規定，致個人資料被竊取、</a:t>
            </a:r>
            <a:r>
              <a:rPr lang="zh-TW" altLang="en-US" baseline="0" dirty="0" smtClean="0"/>
              <a:t>洩漏、</a:t>
            </a:r>
            <a:r>
              <a:rPr lang="zh-TW" altLang="en-US" baseline="0" dirty="0" smtClean="0"/>
              <a:t>竄改或其他侵害者，應查明後以</a:t>
            </a:r>
            <a:r>
              <a:rPr lang="zh-TW" altLang="en-US" baseline="0" dirty="0" smtClean="0"/>
              <a:t>適當</a:t>
            </a:r>
            <a:r>
              <a:rPr lang="zh-TW" altLang="en-US" baseline="0" dirty="0" smtClean="0"/>
              <a:t>方式通知當事人。</a:t>
            </a:r>
            <a:endParaRPr lang="zh-TW" altLang="en-US"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標題 1"/>
          <p:cNvSpPr>
            <a:spLocks noGrp="1"/>
          </p:cNvSpPr>
          <p:nvPr>
            <p:ph type="title"/>
          </p:nvPr>
        </p:nvSpPr>
        <p:spPr/>
        <p:txBody>
          <a:bodyPr/>
          <a:lstStyle/>
          <a:p>
            <a:r>
              <a:rPr lang="zh-TW" altLang="en-US" dirty="0" smtClean="0"/>
              <a:t>教育</a:t>
            </a:r>
            <a:r>
              <a:rPr lang="zh-TW" altLang="en-US" dirty="0" smtClean="0"/>
              <a:t>機關個人資料保護的相關規定</a:t>
            </a:r>
          </a:p>
        </p:txBody>
      </p:sp>
      <p:sp>
        <p:nvSpPr>
          <p:cNvPr id="9219" name="內容版面配置區 2"/>
          <p:cNvSpPr>
            <a:spLocks noGrp="1"/>
          </p:cNvSpPr>
          <p:nvPr>
            <p:ph idx="1"/>
          </p:nvPr>
        </p:nvSpPr>
        <p:spPr>
          <a:xfrm>
            <a:off x="812800" y="1538288"/>
            <a:ext cx="8151813" cy="4038600"/>
          </a:xfrm>
        </p:spPr>
        <p:txBody>
          <a:bodyPr/>
          <a:lstStyle/>
          <a:p>
            <a:pPr>
              <a:spcBef>
                <a:spcPts val="600"/>
              </a:spcBef>
              <a:spcAft>
                <a:spcPts val="600"/>
              </a:spcAft>
            </a:pPr>
            <a:r>
              <a:rPr lang="zh-TW" altLang="en-US" sz="2000" smtClean="0">
                <a:solidFill>
                  <a:srgbClr val="000000"/>
                </a:solidFill>
              </a:rPr>
              <a:t>私立學校及學術研究機構電腦處理個人資料管理辦法 （</a:t>
            </a:r>
            <a:r>
              <a:rPr lang="en-US" altLang="zh-TW" sz="2000" smtClean="0">
                <a:solidFill>
                  <a:srgbClr val="000000"/>
                </a:solidFill>
              </a:rPr>
              <a:t>86</a:t>
            </a:r>
            <a:r>
              <a:rPr lang="zh-TW" altLang="en-US" sz="2000" smtClean="0">
                <a:solidFill>
                  <a:srgbClr val="000000"/>
                </a:solidFill>
              </a:rPr>
              <a:t>年</a:t>
            </a:r>
            <a:r>
              <a:rPr lang="en-US" altLang="zh-TW" sz="2000" smtClean="0">
                <a:solidFill>
                  <a:srgbClr val="000000"/>
                </a:solidFill>
              </a:rPr>
              <a:t>2</a:t>
            </a:r>
            <a:r>
              <a:rPr lang="zh-TW" altLang="en-US" sz="2000" smtClean="0">
                <a:solidFill>
                  <a:srgbClr val="000000"/>
                </a:solidFill>
              </a:rPr>
              <a:t>月</a:t>
            </a:r>
            <a:r>
              <a:rPr lang="en-US" altLang="zh-TW" sz="2000" smtClean="0">
                <a:solidFill>
                  <a:srgbClr val="000000"/>
                </a:solidFill>
              </a:rPr>
              <a:t>12</a:t>
            </a:r>
            <a:r>
              <a:rPr lang="zh-TW" altLang="en-US" sz="2000" smtClean="0">
                <a:solidFill>
                  <a:srgbClr val="000000"/>
                </a:solidFill>
              </a:rPr>
              <a:t>日發布，</a:t>
            </a:r>
            <a:r>
              <a:rPr lang="en-US" altLang="zh-TW" sz="2000" smtClean="0">
                <a:solidFill>
                  <a:srgbClr val="000000"/>
                </a:solidFill>
              </a:rPr>
              <a:t>88</a:t>
            </a:r>
            <a:r>
              <a:rPr lang="zh-TW" altLang="en-US" sz="2000" smtClean="0">
                <a:solidFill>
                  <a:srgbClr val="000000"/>
                </a:solidFill>
              </a:rPr>
              <a:t>年</a:t>
            </a:r>
            <a:r>
              <a:rPr lang="en-US" altLang="zh-TW" sz="2000" smtClean="0">
                <a:solidFill>
                  <a:srgbClr val="000000"/>
                </a:solidFill>
              </a:rPr>
              <a:t>6</a:t>
            </a:r>
            <a:r>
              <a:rPr lang="zh-TW" altLang="en-US" sz="2000" smtClean="0">
                <a:solidFill>
                  <a:srgbClr val="000000"/>
                </a:solidFill>
              </a:rPr>
              <a:t>月</a:t>
            </a:r>
            <a:r>
              <a:rPr lang="en-US" altLang="zh-TW" sz="2000" smtClean="0">
                <a:solidFill>
                  <a:srgbClr val="000000"/>
                </a:solidFill>
              </a:rPr>
              <a:t>29</a:t>
            </a:r>
            <a:r>
              <a:rPr lang="zh-TW" altLang="en-US" sz="2000" smtClean="0">
                <a:solidFill>
                  <a:srgbClr val="000000"/>
                </a:solidFill>
              </a:rPr>
              <a:t>日修正）</a:t>
            </a:r>
            <a:r>
              <a:rPr lang="en-US" altLang="zh-TW" sz="2000" smtClean="0">
                <a:solidFill>
                  <a:srgbClr val="000000"/>
                </a:solidFill>
                <a:hlinkClick r:id="rId2"/>
              </a:rPr>
              <a:t>http://law.moj.gov.tw/LawClass/LawAll.aspx?Pcode=I0050024</a:t>
            </a:r>
            <a:endParaRPr lang="en-US" altLang="zh-TW" sz="2000" smtClean="0">
              <a:solidFill>
                <a:srgbClr val="000000"/>
              </a:solidFill>
            </a:endParaRPr>
          </a:p>
          <a:p>
            <a:pPr>
              <a:spcBef>
                <a:spcPts val="600"/>
              </a:spcBef>
              <a:spcAft>
                <a:spcPts val="600"/>
              </a:spcAft>
            </a:pPr>
            <a:r>
              <a:rPr lang="zh-TW" altLang="en-US" sz="2000" smtClean="0">
                <a:solidFill>
                  <a:srgbClr val="000000"/>
                </a:solidFill>
              </a:rPr>
              <a:t>教育部校園網路使用規範（</a:t>
            </a:r>
            <a:r>
              <a:rPr lang="en-US" altLang="zh-TW" sz="2000" smtClean="0">
                <a:solidFill>
                  <a:srgbClr val="000000"/>
                </a:solidFill>
              </a:rPr>
              <a:t>90</a:t>
            </a:r>
            <a:r>
              <a:rPr lang="zh-TW" altLang="en-US" sz="2000" smtClean="0">
                <a:solidFill>
                  <a:srgbClr val="000000"/>
                </a:solidFill>
              </a:rPr>
              <a:t>年</a:t>
            </a:r>
            <a:r>
              <a:rPr lang="en-US" altLang="zh-TW" sz="2000" smtClean="0">
                <a:solidFill>
                  <a:srgbClr val="000000"/>
                </a:solidFill>
              </a:rPr>
              <a:t>12</a:t>
            </a:r>
            <a:r>
              <a:rPr lang="zh-TW" altLang="en-US" sz="2000" smtClean="0">
                <a:solidFill>
                  <a:srgbClr val="000000"/>
                </a:solidFill>
              </a:rPr>
              <a:t>月</a:t>
            </a:r>
            <a:r>
              <a:rPr lang="en-US" altLang="zh-TW" sz="2000" smtClean="0">
                <a:solidFill>
                  <a:srgbClr val="000000"/>
                </a:solidFill>
              </a:rPr>
              <a:t>26</a:t>
            </a:r>
            <a:r>
              <a:rPr lang="zh-TW" altLang="en-US" sz="2000" smtClean="0">
                <a:solidFill>
                  <a:srgbClr val="000000"/>
                </a:solidFill>
              </a:rPr>
              <a:t>日發布）</a:t>
            </a:r>
            <a:r>
              <a:rPr lang="en-US" altLang="zh-TW" sz="2000" smtClean="0">
                <a:solidFill>
                  <a:srgbClr val="000000"/>
                </a:solidFill>
              </a:rPr>
              <a:t> </a:t>
            </a:r>
            <a:r>
              <a:rPr lang="en-US" altLang="zh-TW" sz="2000" smtClean="0">
                <a:solidFill>
                  <a:srgbClr val="000000"/>
                </a:solidFill>
                <a:hlinkClick r:id="rId3"/>
              </a:rPr>
              <a:t>http://www.edu.tw/moecc/content.aspx?site_content_sn=5266</a:t>
            </a:r>
            <a:r>
              <a:rPr lang="zh-TW" altLang="en-US" sz="2000" smtClean="0">
                <a:solidFill>
                  <a:srgbClr val="000000"/>
                </a:solidFill>
              </a:rPr>
              <a:t> </a:t>
            </a:r>
            <a:endParaRPr lang="en-US" altLang="zh-TW" sz="2000" smtClean="0">
              <a:solidFill>
                <a:srgbClr val="000000"/>
              </a:solidFill>
            </a:endParaRPr>
          </a:p>
          <a:p>
            <a:pPr>
              <a:spcBef>
                <a:spcPts val="600"/>
              </a:spcBef>
              <a:spcAft>
                <a:spcPts val="600"/>
              </a:spcAft>
            </a:pPr>
            <a:r>
              <a:rPr lang="zh-TW" altLang="en-US" sz="2000" smtClean="0">
                <a:solidFill>
                  <a:srgbClr val="000000"/>
                </a:solidFill>
              </a:rPr>
              <a:t>台灣學術網路管理規範（</a:t>
            </a:r>
            <a:r>
              <a:rPr lang="en-US" altLang="zh-TW" sz="2000" smtClean="0">
                <a:solidFill>
                  <a:srgbClr val="000000"/>
                </a:solidFill>
              </a:rPr>
              <a:t>99</a:t>
            </a:r>
            <a:r>
              <a:rPr lang="zh-TW" altLang="en-US" sz="2000" smtClean="0">
                <a:solidFill>
                  <a:srgbClr val="000000"/>
                </a:solidFill>
              </a:rPr>
              <a:t>年</a:t>
            </a:r>
            <a:r>
              <a:rPr lang="en-US" altLang="zh-TW" sz="2000" smtClean="0">
                <a:solidFill>
                  <a:srgbClr val="000000"/>
                </a:solidFill>
              </a:rPr>
              <a:t>1</a:t>
            </a:r>
            <a:r>
              <a:rPr lang="zh-TW" altLang="en-US" sz="2000" smtClean="0">
                <a:solidFill>
                  <a:srgbClr val="000000"/>
                </a:solidFill>
              </a:rPr>
              <a:t>月</a:t>
            </a:r>
            <a:r>
              <a:rPr lang="en-US" altLang="zh-TW" sz="2000" smtClean="0">
                <a:solidFill>
                  <a:srgbClr val="000000"/>
                </a:solidFill>
              </a:rPr>
              <a:t>11</a:t>
            </a:r>
            <a:r>
              <a:rPr lang="zh-TW" altLang="en-US" sz="2000" smtClean="0">
                <a:solidFill>
                  <a:srgbClr val="000000"/>
                </a:solidFill>
              </a:rPr>
              <a:t>日發布）</a:t>
            </a:r>
            <a:r>
              <a:rPr lang="en-US" altLang="zh-TW" sz="2000" smtClean="0">
                <a:solidFill>
                  <a:srgbClr val="000000"/>
                </a:solidFill>
              </a:rPr>
              <a:t> </a:t>
            </a:r>
            <a:r>
              <a:rPr lang="en-US" altLang="zh-TW" sz="2000" smtClean="0">
                <a:solidFill>
                  <a:srgbClr val="000000"/>
                </a:solidFill>
                <a:hlinkClick r:id="rId4"/>
              </a:rPr>
              <a:t>http://edu.law.moe.gov.tw/LawContent.aspx?id=GL000056</a:t>
            </a:r>
            <a:r>
              <a:rPr lang="zh-TW" altLang="en-US" sz="2000" smtClean="0">
                <a:solidFill>
                  <a:srgbClr val="000000"/>
                </a:solidFill>
              </a:rPr>
              <a:t> </a:t>
            </a:r>
            <a:endParaRPr lang="en-US" altLang="zh-TW" sz="2000" smtClean="0">
              <a:solidFill>
                <a:srgbClr val="000000"/>
              </a:solidFill>
            </a:endParaRPr>
          </a:p>
          <a:p>
            <a:pPr>
              <a:spcBef>
                <a:spcPts val="600"/>
              </a:spcBef>
              <a:spcAft>
                <a:spcPts val="600"/>
              </a:spcAft>
            </a:pPr>
            <a:r>
              <a:rPr lang="zh-TW" altLang="en-US" sz="2000" smtClean="0">
                <a:solidFill>
                  <a:srgbClr val="000000"/>
                </a:solidFill>
              </a:rPr>
              <a:t>教育部補助委辦採購維護伺服主機及應用系統網站資訊安全管理要點（</a:t>
            </a:r>
            <a:r>
              <a:rPr lang="en-US" altLang="zh-TW" sz="2000" smtClean="0">
                <a:solidFill>
                  <a:srgbClr val="000000"/>
                </a:solidFill>
              </a:rPr>
              <a:t>99</a:t>
            </a:r>
            <a:r>
              <a:rPr lang="zh-TW" altLang="en-US" sz="2000" smtClean="0">
                <a:solidFill>
                  <a:srgbClr val="000000"/>
                </a:solidFill>
              </a:rPr>
              <a:t>年</a:t>
            </a:r>
            <a:r>
              <a:rPr lang="en-US" altLang="zh-TW" sz="2000" smtClean="0">
                <a:solidFill>
                  <a:srgbClr val="000000"/>
                </a:solidFill>
              </a:rPr>
              <a:t>7</a:t>
            </a:r>
            <a:r>
              <a:rPr lang="zh-TW" altLang="en-US" sz="2000" smtClean="0">
                <a:solidFill>
                  <a:srgbClr val="000000"/>
                </a:solidFill>
              </a:rPr>
              <a:t>月</a:t>
            </a:r>
            <a:r>
              <a:rPr lang="en-US" altLang="zh-TW" sz="2000" smtClean="0">
                <a:solidFill>
                  <a:srgbClr val="000000"/>
                </a:solidFill>
              </a:rPr>
              <a:t>7</a:t>
            </a:r>
            <a:r>
              <a:rPr lang="zh-TW" altLang="en-US" sz="2000" smtClean="0">
                <a:solidFill>
                  <a:srgbClr val="000000"/>
                </a:solidFill>
              </a:rPr>
              <a:t>日發布）</a:t>
            </a:r>
            <a:r>
              <a:rPr lang="en-US" altLang="zh-TW" sz="2000" smtClean="0">
                <a:solidFill>
                  <a:srgbClr val="000000"/>
                </a:solidFill>
              </a:rPr>
              <a:t> </a:t>
            </a:r>
            <a:r>
              <a:rPr lang="en-US" altLang="zh-TW" sz="2000" smtClean="0">
                <a:solidFill>
                  <a:srgbClr val="000000"/>
                </a:solidFill>
                <a:hlinkClick r:id="rId5"/>
              </a:rPr>
              <a:t>http://edu.law.moe.gov.tw/LawContent.aspx?id=GL000423</a:t>
            </a:r>
            <a:r>
              <a:rPr lang="zh-TW" altLang="en-US" sz="2000" smtClean="0">
                <a:solidFill>
                  <a:srgbClr val="000000"/>
                </a:solidFill>
              </a:rPr>
              <a:t> </a:t>
            </a:r>
            <a:endParaRPr lang="en-US" altLang="zh-TW" sz="2000" smtClean="0">
              <a:solidFill>
                <a:srgbClr val="000000"/>
              </a:solidFill>
            </a:endParaRPr>
          </a:p>
          <a:p>
            <a:pPr>
              <a:spcBef>
                <a:spcPts val="600"/>
              </a:spcBef>
              <a:spcAft>
                <a:spcPts val="600"/>
              </a:spcAft>
            </a:pPr>
            <a:r>
              <a:rPr lang="zh-TW" altLang="en-US" sz="2000" smtClean="0">
                <a:solidFill>
                  <a:srgbClr val="000000"/>
                </a:solidFill>
              </a:rPr>
              <a:t>教育機構個人資料保護工作事項（教育部 </a:t>
            </a:r>
            <a:r>
              <a:rPr lang="en-US" altLang="zh-TW" sz="2000" smtClean="0">
                <a:solidFill>
                  <a:srgbClr val="000000"/>
                </a:solidFill>
              </a:rPr>
              <a:t>100 </a:t>
            </a:r>
            <a:r>
              <a:rPr lang="zh-TW" altLang="en-US" sz="2000" smtClean="0">
                <a:solidFill>
                  <a:srgbClr val="000000"/>
                </a:solidFill>
              </a:rPr>
              <a:t>年度提升校園資訊安全服務計畫 ）</a:t>
            </a:r>
            <a:r>
              <a:rPr lang="en-US" altLang="zh-TW" sz="2000" smtClean="0">
                <a:solidFill>
                  <a:srgbClr val="000000"/>
                </a:solidFill>
                <a:hlinkClick r:id="rId6"/>
              </a:rPr>
              <a:t>http://cissnet.edu.tw/images/download/110418.pdf</a:t>
            </a:r>
            <a:r>
              <a:rPr lang="zh-TW" altLang="en-US" sz="2000" smtClean="0">
                <a:solidFill>
                  <a:srgbClr val="000000"/>
                </a:solidFill>
              </a:rPr>
              <a:t> </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個資事件討論</a:t>
            </a:r>
            <a:endParaRPr lang="zh-TW" altLang="en-US" dirty="0"/>
          </a:p>
        </p:txBody>
      </p:sp>
      <p:sp>
        <p:nvSpPr>
          <p:cNvPr id="3" name="內容版面配置區 2"/>
          <p:cNvSpPr>
            <a:spLocks noGrp="1"/>
          </p:cNvSpPr>
          <p:nvPr>
            <p:ph idx="1"/>
          </p:nvPr>
        </p:nvSpPr>
        <p:spPr/>
        <p:txBody>
          <a:bodyPr/>
          <a:lstStyle/>
          <a:p>
            <a:r>
              <a:rPr lang="zh-TW" altLang="en-US" dirty="0" smtClean="0"/>
              <a:t>綠</a:t>
            </a:r>
            <a:r>
              <a:rPr lang="en-US" altLang="zh-TW" dirty="0" smtClean="0"/>
              <a:t>O</a:t>
            </a:r>
            <a:r>
              <a:rPr lang="zh-TW" altLang="en-US" dirty="0" smtClean="0"/>
              <a:t>科技公司卡洩漏個資事件</a:t>
            </a:r>
            <a:endParaRPr lang="en-US" altLang="zh-TW" dirty="0" smtClean="0"/>
          </a:p>
          <a:p>
            <a:r>
              <a:rPr lang="zh-TW" altLang="en-US" dirty="0" smtClean="0"/>
              <a:t>紅</a:t>
            </a:r>
            <a:r>
              <a:rPr lang="en-US" altLang="zh-TW" dirty="0" smtClean="0"/>
              <a:t>O</a:t>
            </a:r>
            <a:r>
              <a:rPr lang="zh-TW" altLang="en-US" dirty="0" smtClean="0"/>
              <a:t>科技線上金流平台交易資料外洩</a:t>
            </a:r>
            <a:endParaRPr lang="en-US" altLang="zh-TW" dirty="0" smtClean="0"/>
          </a:p>
          <a:p>
            <a:r>
              <a:rPr lang="zh-TW" altLang="en-US" dirty="0" smtClean="0"/>
              <a:t>博</a:t>
            </a:r>
            <a:r>
              <a:rPr lang="en-US" altLang="zh-TW" dirty="0" smtClean="0"/>
              <a:t>O</a:t>
            </a:r>
            <a:r>
              <a:rPr lang="zh-TW" altLang="en-US" dirty="0" smtClean="0"/>
              <a:t>來事件</a:t>
            </a:r>
            <a:r>
              <a:rPr lang="en-US" altLang="zh-TW" dirty="0" smtClean="0"/>
              <a:t>-</a:t>
            </a:r>
            <a:r>
              <a:rPr lang="zh-TW" altLang="en-US" dirty="0" smtClean="0"/>
              <a:t>網路購買套票</a:t>
            </a:r>
            <a:endParaRPr lang="en-US" altLang="zh-TW" dirty="0" smtClean="0"/>
          </a:p>
          <a:p>
            <a:pPr lvl="1"/>
            <a:r>
              <a:rPr lang="zh-TW" altLang="en-US" dirty="0" smtClean="0"/>
              <a:t>洩漏</a:t>
            </a:r>
            <a:r>
              <a:rPr lang="en-US" altLang="zh-TW" dirty="0" smtClean="0"/>
              <a:t>477</a:t>
            </a:r>
            <a:r>
              <a:rPr lang="zh-TW" altLang="en-US" dirty="0" smtClean="0"/>
              <a:t>位個資</a:t>
            </a:r>
            <a:endParaRPr lang="en-US" altLang="zh-TW" dirty="0" smtClean="0"/>
          </a:p>
          <a:p>
            <a:pPr lvl="2"/>
            <a:r>
              <a:rPr lang="en-US" altLang="zh-TW" dirty="0" smtClean="0"/>
              <a:t>460</a:t>
            </a:r>
            <a:r>
              <a:rPr lang="zh-TW" altLang="en-US" dirty="0" smtClean="0"/>
              <a:t>人以</a:t>
            </a:r>
            <a:r>
              <a:rPr lang="en-US" altLang="zh-TW" dirty="0" smtClean="0"/>
              <a:t>NT$2600</a:t>
            </a:r>
            <a:r>
              <a:rPr lang="zh-TW" altLang="en-US" dirty="0" smtClean="0"/>
              <a:t>元套票</a:t>
            </a:r>
            <a:r>
              <a:rPr lang="en-US" altLang="zh-TW" dirty="0" smtClean="0"/>
              <a:t>+NT$500</a:t>
            </a:r>
            <a:r>
              <a:rPr lang="zh-TW" altLang="en-US" dirty="0" smtClean="0"/>
              <a:t>元</a:t>
            </a:r>
            <a:r>
              <a:rPr lang="en-US" altLang="zh-TW" dirty="0" smtClean="0"/>
              <a:t>e-coupon</a:t>
            </a:r>
            <a:r>
              <a:rPr lang="zh-TW" altLang="en-US" dirty="0" smtClean="0"/>
              <a:t>合解</a:t>
            </a:r>
            <a:endParaRPr lang="en-US" altLang="zh-TW" dirty="0" smtClean="0"/>
          </a:p>
          <a:p>
            <a:pPr lvl="2"/>
            <a:r>
              <a:rPr lang="en-US" altLang="zh-TW" dirty="0" smtClean="0"/>
              <a:t>17</a:t>
            </a:r>
            <a:r>
              <a:rPr lang="zh-TW" altLang="en-US" dirty="0" smtClean="0"/>
              <a:t>人提告，求償</a:t>
            </a:r>
            <a:r>
              <a:rPr lang="en-US" altLang="zh-TW" dirty="0" smtClean="0"/>
              <a:t>NT$90,000 + (16*NT$100,000) = 169</a:t>
            </a:r>
            <a:r>
              <a:rPr lang="zh-TW" altLang="en-US" dirty="0" smtClean="0"/>
              <a:t>萬</a:t>
            </a:r>
            <a:endParaRPr lang="en-US" altLang="zh-TW" dirty="0" smtClean="0"/>
          </a:p>
          <a:p>
            <a:pPr lvl="3"/>
            <a:r>
              <a:rPr lang="zh-TW" altLang="en-US" dirty="0" smtClean="0"/>
              <a:t>賠償金額</a:t>
            </a:r>
            <a:r>
              <a:rPr lang="en-US" altLang="zh-TW" i="1" dirty="0" smtClean="0"/>
              <a:t>f</a:t>
            </a:r>
            <a:r>
              <a:rPr lang="en-US" altLang="zh-TW" dirty="0" smtClean="0"/>
              <a:t>(</a:t>
            </a:r>
            <a:r>
              <a:rPr lang="zh-TW" altLang="en-US" dirty="0" smtClean="0"/>
              <a:t>教育程度、身分、社會地位、經濟狀況</a:t>
            </a:r>
            <a:r>
              <a:rPr lang="en-US" altLang="zh-TW" dirty="0" smtClean="0"/>
              <a:t>)</a:t>
            </a:r>
            <a:r>
              <a:rPr lang="zh-TW" altLang="en-US" dirty="0" smtClean="0"/>
              <a:t>。</a:t>
            </a:r>
            <a:endParaRPr lang="en-US" altLang="zh-TW" dirty="0" smtClean="0"/>
          </a:p>
          <a:p>
            <a:pPr lvl="3"/>
            <a:r>
              <a:rPr lang="zh-TW" altLang="en-US" dirty="0" smtClean="0"/>
              <a:t>賠償金額</a:t>
            </a:r>
            <a:r>
              <a:rPr lang="en-US" altLang="zh-TW" dirty="0" smtClean="0"/>
              <a:t>NT$191,000</a:t>
            </a:r>
            <a:r>
              <a:rPr lang="zh-TW" altLang="en-US" dirty="0" smtClean="0"/>
              <a:t>。平均每人</a:t>
            </a:r>
            <a:r>
              <a:rPr lang="en-US" altLang="zh-TW" dirty="0" smtClean="0"/>
              <a:t>NT$11,235</a:t>
            </a:r>
            <a:r>
              <a:rPr lang="zh-TW" altLang="en-US" dirty="0" smtClean="0"/>
              <a:t>。</a:t>
            </a:r>
            <a:endParaRPr lang="en-US" altLang="zh-TW" dirty="0" smtClean="0"/>
          </a:p>
          <a:p>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46</a:t>
            </a:fld>
            <a:endParaRPr lang="zh-TW" altLang="en-US"/>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smtClean="0"/>
              <a:t>個人資料生命週期</a:t>
            </a:r>
            <a:endParaRPr lang="zh-TW" altLang="en-US" dirty="0"/>
          </a:p>
        </p:txBody>
      </p:sp>
      <p:sp>
        <p:nvSpPr>
          <p:cNvPr id="5" name="文字版面配置區 4"/>
          <p:cNvSpPr>
            <a:spLocks noGrp="1"/>
          </p:cNvSpPr>
          <p:nvPr>
            <p:ph type="body" idx="1"/>
          </p:nvPr>
        </p:nvSpPr>
        <p:spPr/>
        <p:txBody>
          <a:bodyPr/>
          <a:lstStyle/>
          <a:p>
            <a:endParaRPr lang="zh-TW" altLang="en-US"/>
          </a:p>
        </p:txBody>
      </p:sp>
      <p:sp>
        <p:nvSpPr>
          <p:cNvPr id="6" name="投影片編號版面配置區 5"/>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47</a:t>
            </a:fld>
            <a:endParaRPr lang="zh-TW" altLang="en-US"/>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個人資料生命週期</a:t>
            </a:r>
            <a:r>
              <a:rPr lang="en-US" altLang="zh-TW" dirty="0" smtClean="0"/>
              <a:t>1</a:t>
            </a:r>
            <a:endParaRPr lang="zh-TW" altLang="en-US" dirty="0"/>
          </a:p>
        </p:txBody>
      </p:sp>
      <p:sp>
        <p:nvSpPr>
          <p:cNvPr id="3" name="內容版面配置區 2"/>
          <p:cNvSpPr>
            <a:spLocks noGrp="1"/>
          </p:cNvSpPr>
          <p:nvPr>
            <p:ph idx="1"/>
          </p:nvPr>
        </p:nvSpPr>
        <p:spPr>
          <a:xfrm>
            <a:off x="251520" y="1484784"/>
            <a:ext cx="8435280" cy="5040560"/>
          </a:xfrm>
        </p:spPr>
        <p:txBody>
          <a:bodyPr/>
          <a:lstStyle/>
          <a:p>
            <a:pPr>
              <a:buNone/>
            </a:pPr>
            <a:r>
              <a:rPr lang="zh-TW" altLang="en-US" dirty="0" smtClean="0"/>
              <a:t>蒐集</a:t>
            </a:r>
          </a:p>
          <a:p>
            <a:r>
              <a:rPr lang="zh-TW" altLang="en-US" dirty="0" smtClean="0"/>
              <a:t>蒐集個人資料之理由、方法與告知義務</a:t>
            </a:r>
          </a:p>
          <a:p>
            <a:r>
              <a:rPr lang="zh-TW" altLang="en-US" dirty="0" smtClean="0"/>
              <a:t>確認個人資料之正確性及是否得以直接或間接識別特定個人</a:t>
            </a:r>
          </a:p>
          <a:p>
            <a:pPr>
              <a:buNone/>
            </a:pPr>
            <a:r>
              <a:rPr lang="zh-TW" altLang="en-US" dirty="0" smtClean="0"/>
              <a:t>使用</a:t>
            </a:r>
          </a:p>
          <a:p>
            <a:r>
              <a:rPr lang="zh-TW" altLang="en-US" dirty="0" smtClean="0"/>
              <a:t>符合特定使用目的</a:t>
            </a:r>
          </a:p>
          <a:p>
            <a:r>
              <a:rPr lang="zh-TW" altLang="en-US" dirty="0" smtClean="0"/>
              <a:t>符合組織政策之內部使用規範</a:t>
            </a:r>
            <a:endParaRPr lang="en-US" altLang="zh-TW" dirty="0" smtClean="0"/>
          </a:p>
          <a:p>
            <a:pPr>
              <a:buNone/>
            </a:pPr>
            <a:r>
              <a:rPr lang="zh-TW" altLang="en-US" dirty="0" smtClean="0"/>
              <a:t>存取</a:t>
            </a:r>
          </a:p>
          <a:p>
            <a:r>
              <a:rPr lang="zh-TW" altLang="en-US" dirty="0" smtClean="0"/>
              <a:t>存取個人資料之權限管理</a:t>
            </a:r>
          </a:p>
          <a:p>
            <a:r>
              <a:rPr lang="zh-TW" altLang="en-US" dirty="0" smtClean="0"/>
              <a:t>委外或外包廠商之資訊安全管理</a:t>
            </a:r>
            <a:endParaRPr lang="zh-TW" altLang="en-US"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48</a:t>
            </a:fld>
            <a:endParaRPr lang="en-US" altLang="zh-TW"/>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個人資料生命週期</a:t>
            </a:r>
            <a:r>
              <a:rPr lang="en-US" altLang="zh-TW" dirty="0" smtClean="0"/>
              <a:t>2</a:t>
            </a:r>
            <a:endParaRPr lang="zh-TW" altLang="en-US" dirty="0"/>
          </a:p>
        </p:txBody>
      </p:sp>
      <p:sp>
        <p:nvSpPr>
          <p:cNvPr id="3" name="內容版面配置區 2"/>
          <p:cNvSpPr>
            <a:spLocks noGrp="1"/>
          </p:cNvSpPr>
          <p:nvPr>
            <p:ph idx="1"/>
          </p:nvPr>
        </p:nvSpPr>
        <p:spPr/>
        <p:txBody>
          <a:bodyPr/>
          <a:lstStyle/>
          <a:p>
            <a:pPr>
              <a:buNone/>
            </a:pPr>
            <a:r>
              <a:rPr lang="zh-TW" altLang="en-US" dirty="0" smtClean="0"/>
              <a:t>傳輸</a:t>
            </a:r>
          </a:p>
          <a:p>
            <a:r>
              <a:rPr lang="zh-TW" altLang="en-US" dirty="0" smtClean="0"/>
              <a:t>個人資料傳輸過程中之安全</a:t>
            </a:r>
            <a:r>
              <a:rPr lang="en-US" altLang="zh-TW" dirty="0" smtClean="0"/>
              <a:t>(</a:t>
            </a:r>
            <a:r>
              <a:rPr lang="zh-TW" altLang="en-US" dirty="0" smtClean="0"/>
              <a:t>加密或安全網路</a:t>
            </a:r>
            <a:r>
              <a:rPr lang="en-US" altLang="zh-TW" dirty="0" smtClean="0"/>
              <a:t>)</a:t>
            </a:r>
          </a:p>
          <a:p>
            <a:pPr>
              <a:buNone/>
            </a:pPr>
            <a:r>
              <a:rPr lang="zh-TW" altLang="en-US" dirty="0" smtClean="0"/>
              <a:t>儲存</a:t>
            </a:r>
          </a:p>
          <a:p>
            <a:r>
              <a:rPr lang="zh-TW" altLang="en-US" dirty="0" smtClean="0"/>
              <a:t>個人資料新增及修改之作業程序</a:t>
            </a:r>
          </a:p>
          <a:p>
            <a:r>
              <a:rPr lang="zh-TW" altLang="en-US" dirty="0" smtClean="0"/>
              <a:t>存放個人資料場所及設備之安全管理</a:t>
            </a:r>
          </a:p>
          <a:p>
            <a:r>
              <a:rPr lang="zh-TW" altLang="en-US" dirty="0" smtClean="0"/>
              <a:t>備份或歸檔後之資料安全</a:t>
            </a:r>
          </a:p>
          <a:p>
            <a:pPr>
              <a:buNone/>
            </a:pPr>
            <a:r>
              <a:rPr lang="zh-TW" altLang="en-US" dirty="0" smtClean="0"/>
              <a:t>清除</a:t>
            </a:r>
          </a:p>
          <a:p>
            <a:r>
              <a:rPr lang="zh-TW" altLang="en-US" dirty="0" smtClean="0"/>
              <a:t>個人資料刪除或報廢之安全處理程序</a:t>
            </a:r>
            <a:endParaRPr lang="zh-TW" altLang="en-US"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49</a:t>
            </a:fld>
            <a:endParaRPr lang="en-US" altLang="zh-TW"/>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綜觀個資法</a:t>
            </a:r>
            <a:endParaRPr lang="zh-TW" altLang="en-US" dirty="0"/>
          </a:p>
        </p:txBody>
      </p:sp>
      <p:sp>
        <p:nvSpPr>
          <p:cNvPr id="3" name="內容版面配置區 2"/>
          <p:cNvSpPr>
            <a:spLocks noGrp="1"/>
          </p:cNvSpPr>
          <p:nvPr>
            <p:ph idx="1"/>
          </p:nvPr>
        </p:nvSpPr>
        <p:spPr/>
        <p:txBody>
          <a:bodyPr>
            <a:normAutofit fontScale="85000" lnSpcReduction="20000"/>
          </a:bodyPr>
          <a:lstStyle/>
          <a:p>
            <a:r>
              <a:rPr lang="en-US" altLang="zh-TW" dirty="0" smtClean="0"/>
              <a:t>【1995】</a:t>
            </a:r>
            <a:r>
              <a:rPr lang="zh-TW" altLang="en-US" dirty="0" smtClean="0"/>
              <a:t>前身：電腦處理個人資料保護法</a:t>
            </a:r>
            <a:endParaRPr lang="en-US" altLang="zh-TW" dirty="0" smtClean="0"/>
          </a:p>
          <a:p>
            <a:r>
              <a:rPr lang="en-US" altLang="zh-TW" dirty="0" smtClean="0"/>
              <a:t>【2010</a:t>
            </a:r>
            <a:r>
              <a:rPr lang="zh-TW" altLang="en-US" dirty="0" smtClean="0"/>
              <a:t>完成修法</a:t>
            </a:r>
            <a:r>
              <a:rPr lang="en-US" altLang="zh-TW" dirty="0" smtClean="0"/>
              <a:t>】</a:t>
            </a:r>
            <a:r>
              <a:rPr lang="zh-TW" altLang="en-US" dirty="0" smtClean="0"/>
              <a:t>個人資料保護法</a:t>
            </a:r>
            <a:endParaRPr lang="en-US" altLang="zh-TW" dirty="0" smtClean="0"/>
          </a:p>
          <a:p>
            <a:pPr lvl="1"/>
            <a:r>
              <a:rPr lang="zh-TW" altLang="en-US" dirty="0" smtClean="0"/>
              <a:t>先判斷</a:t>
            </a:r>
            <a:r>
              <a:rPr lang="zh-TW" altLang="en-US" b="1" dirty="0" smtClean="0"/>
              <a:t>是不是個資</a:t>
            </a:r>
            <a:endParaRPr lang="en-US" altLang="zh-TW" b="1" dirty="0" smtClean="0"/>
          </a:p>
          <a:p>
            <a:pPr lvl="2"/>
            <a:r>
              <a:rPr lang="zh-TW" altLang="en-US" dirty="0" smtClean="0"/>
              <a:t>第一章總則：個資法第</a:t>
            </a:r>
            <a:r>
              <a:rPr lang="en-US" altLang="zh-TW" dirty="0" smtClean="0"/>
              <a:t>1</a:t>
            </a:r>
            <a:r>
              <a:rPr lang="zh-TW" altLang="en-US" dirty="0" smtClean="0"/>
              <a:t>條 </a:t>
            </a:r>
            <a:r>
              <a:rPr lang="en-US" altLang="zh-TW" dirty="0" smtClean="0"/>
              <a:t>- </a:t>
            </a:r>
            <a:r>
              <a:rPr lang="zh-TW" altLang="en-US" dirty="0" smtClean="0"/>
              <a:t>第</a:t>
            </a:r>
            <a:r>
              <a:rPr lang="en-US" altLang="zh-TW" dirty="0" smtClean="0"/>
              <a:t>14</a:t>
            </a:r>
            <a:r>
              <a:rPr lang="zh-TW" altLang="en-US" dirty="0" smtClean="0"/>
              <a:t>條</a:t>
            </a:r>
            <a:endParaRPr lang="en-US" altLang="zh-TW" b="1" dirty="0" smtClean="0"/>
          </a:p>
          <a:p>
            <a:pPr lvl="1"/>
            <a:r>
              <a:rPr lang="zh-TW" altLang="en-US" dirty="0" smtClean="0"/>
              <a:t>再判斷是公務還是非公務機關，並了解其作法之異同</a:t>
            </a:r>
            <a:endParaRPr lang="en-US" altLang="zh-TW" dirty="0" smtClean="0"/>
          </a:p>
          <a:p>
            <a:pPr lvl="2"/>
            <a:r>
              <a:rPr lang="zh-TW" altLang="en-US" dirty="0" smtClean="0"/>
              <a:t>第二章公務機關對個人資料之蒐集、處理及利用： 個資法第</a:t>
            </a:r>
            <a:r>
              <a:rPr lang="en-US" altLang="zh-TW" dirty="0" smtClean="0"/>
              <a:t>15</a:t>
            </a:r>
            <a:r>
              <a:rPr lang="zh-TW" altLang="en-US" dirty="0" smtClean="0"/>
              <a:t>條 </a:t>
            </a:r>
            <a:r>
              <a:rPr lang="en-US" altLang="zh-TW" dirty="0" smtClean="0"/>
              <a:t>- </a:t>
            </a:r>
            <a:r>
              <a:rPr lang="zh-TW" altLang="en-US" dirty="0" smtClean="0"/>
              <a:t>第</a:t>
            </a:r>
            <a:r>
              <a:rPr lang="en-US" altLang="zh-TW" dirty="0" smtClean="0"/>
              <a:t>18</a:t>
            </a:r>
            <a:r>
              <a:rPr lang="zh-TW" altLang="en-US" dirty="0" smtClean="0"/>
              <a:t>條</a:t>
            </a:r>
            <a:endParaRPr lang="en-US" altLang="zh-TW" dirty="0" smtClean="0"/>
          </a:p>
          <a:p>
            <a:pPr lvl="2"/>
            <a:r>
              <a:rPr lang="zh-TW" altLang="en-US" dirty="0" smtClean="0"/>
              <a:t>第三章非公務機關對個人資料之蒐集、處理及利用：個資法第</a:t>
            </a:r>
            <a:r>
              <a:rPr lang="en-US" altLang="zh-TW" dirty="0" smtClean="0"/>
              <a:t>19</a:t>
            </a:r>
            <a:r>
              <a:rPr lang="zh-TW" altLang="en-US" dirty="0" smtClean="0"/>
              <a:t>條 </a:t>
            </a:r>
            <a:r>
              <a:rPr lang="en-US" altLang="zh-TW" dirty="0" smtClean="0"/>
              <a:t>- </a:t>
            </a:r>
            <a:r>
              <a:rPr lang="zh-TW" altLang="en-US" dirty="0" smtClean="0"/>
              <a:t>第</a:t>
            </a:r>
            <a:r>
              <a:rPr lang="en-US" altLang="zh-TW" dirty="0" smtClean="0"/>
              <a:t>27</a:t>
            </a:r>
            <a:r>
              <a:rPr lang="zh-TW" altLang="en-US" dirty="0" smtClean="0"/>
              <a:t>條</a:t>
            </a:r>
            <a:endParaRPr lang="en-US" altLang="zh-TW" dirty="0" smtClean="0"/>
          </a:p>
          <a:p>
            <a:pPr lvl="1"/>
            <a:r>
              <a:rPr lang="zh-TW" altLang="en-US" dirty="0" smtClean="0"/>
              <a:t>了解損害賠償的</a:t>
            </a:r>
            <a:r>
              <a:rPr lang="zh-TW" altLang="en-US" b="1" dirty="0" smtClean="0"/>
              <a:t>責任及罰則，包含刑事、民事、行政</a:t>
            </a:r>
            <a:endParaRPr lang="en-US" altLang="zh-TW" b="1" dirty="0" smtClean="0"/>
          </a:p>
          <a:p>
            <a:pPr lvl="2"/>
            <a:r>
              <a:rPr lang="zh-TW" altLang="en-US" dirty="0" smtClean="0"/>
              <a:t>第四章損害賠償及團體訴訟：個資法第</a:t>
            </a:r>
            <a:r>
              <a:rPr lang="en-US" altLang="zh-TW" dirty="0" smtClean="0"/>
              <a:t>28</a:t>
            </a:r>
            <a:r>
              <a:rPr lang="zh-TW" altLang="en-US" dirty="0" smtClean="0"/>
              <a:t>條 </a:t>
            </a:r>
            <a:r>
              <a:rPr lang="en-US" altLang="zh-TW" dirty="0" smtClean="0"/>
              <a:t>- </a:t>
            </a:r>
            <a:r>
              <a:rPr lang="zh-TW" altLang="en-US" dirty="0" smtClean="0"/>
              <a:t>第</a:t>
            </a:r>
            <a:r>
              <a:rPr lang="en-US" altLang="zh-TW" dirty="0" smtClean="0"/>
              <a:t>40</a:t>
            </a:r>
            <a:r>
              <a:rPr lang="zh-TW" altLang="en-US" dirty="0" smtClean="0"/>
              <a:t>條</a:t>
            </a:r>
            <a:endParaRPr lang="en-US" altLang="zh-TW" b="1" dirty="0" smtClean="0"/>
          </a:p>
          <a:p>
            <a:pPr lvl="2"/>
            <a:r>
              <a:rPr lang="zh-TW" altLang="en-US" dirty="0" smtClean="0"/>
              <a:t>第五章罰則：個資法第</a:t>
            </a:r>
            <a:r>
              <a:rPr lang="en-US" altLang="zh-TW" dirty="0" smtClean="0"/>
              <a:t>41</a:t>
            </a:r>
            <a:r>
              <a:rPr lang="zh-TW" altLang="en-US" dirty="0" smtClean="0"/>
              <a:t>條 </a:t>
            </a:r>
            <a:r>
              <a:rPr lang="en-US" altLang="zh-TW" dirty="0" smtClean="0"/>
              <a:t>- </a:t>
            </a:r>
            <a:r>
              <a:rPr lang="zh-TW" altLang="en-US" dirty="0" smtClean="0"/>
              <a:t>第</a:t>
            </a:r>
            <a:r>
              <a:rPr lang="en-US" altLang="zh-TW" dirty="0" smtClean="0"/>
              <a:t>50</a:t>
            </a:r>
            <a:r>
              <a:rPr lang="zh-TW" altLang="en-US" dirty="0" smtClean="0"/>
              <a:t>條</a:t>
            </a:r>
            <a:endParaRPr lang="en-US" altLang="zh-TW" b="1" dirty="0" smtClean="0"/>
          </a:p>
          <a:p>
            <a:pPr lvl="1"/>
            <a:r>
              <a:rPr lang="zh-TW" altLang="en-US" dirty="0" smtClean="0"/>
              <a:t>其它</a:t>
            </a:r>
            <a:endParaRPr lang="en-US" altLang="zh-TW" dirty="0" smtClean="0"/>
          </a:p>
          <a:p>
            <a:pPr lvl="2"/>
            <a:r>
              <a:rPr lang="zh-TW" altLang="en-US" dirty="0" smtClean="0"/>
              <a:t>第六章附則：個資法第</a:t>
            </a:r>
            <a:r>
              <a:rPr lang="en-US" altLang="zh-TW" dirty="0" smtClean="0"/>
              <a:t>51</a:t>
            </a:r>
            <a:r>
              <a:rPr lang="zh-TW" altLang="en-US" dirty="0" smtClean="0"/>
              <a:t>條 </a:t>
            </a:r>
            <a:r>
              <a:rPr lang="en-US" altLang="zh-TW" dirty="0" smtClean="0"/>
              <a:t>- </a:t>
            </a:r>
            <a:r>
              <a:rPr lang="zh-TW" altLang="en-US" dirty="0" smtClean="0"/>
              <a:t>第</a:t>
            </a:r>
            <a:r>
              <a:rPr lang="en-US" altLang="zh-TW" dirty="0" smtClean="0"/>
              <a:t>56</a:t>
            </a:r>
            <a:r>
              <a:rPr lang="zh-TW" altLang="en-US" dirty="0" smtClean="0"/>
              <a:t>條</a:t>
            </a:r>
            <a:endParaRPr lang="en-US" altLang="zh-TW" dirty="0" smtClean="0"/>
          </a:p>
          <a:p>
            <a:r>
              <a:rPr lang="en-US" altLang="zh-TW" dirty="0" smtClean="0"/>
              <a:t>【2011.10.27】</a:t>
            </a:r>
            <a:r>
              <a:rPr lang="zh-TW" altLang="en-US" dirty="0" smtClean="0"/>
              <a:t>電腦處理個人資料保護法施行細則修正</a:t>
            </a:r>
            <a:r>
              <a:rPr lang="zh-TW" altLang="en-US" u="sng" dirty="0" smtClean="0"/>
              <a:t>草案</a:t>
            </a:r>
            <a:r>
              <a:rPr lang="zh-TW" altLang="en-US" dirty="0" smtClean="0"/>
              <a:t>，共</a:t>
            </a:r>
            <a:r>
              <a:rPr lang="en-US" altLang="zh-TW" dirty="0" smtClean="0"/>
              <a:t>28</a:t>
            </a:r>
            <a:r>
              <a:rPr lang="zh-TW" altLang="en-US" dirty="0" smtClean="0"/>
              <a:t>條。</a:t>
            </a:r>
          </a:p>
          <a:p>
            <a:endParaRPr lang="en-US" altLang="zh-TW" dirty="0" smtClean="0"/>
          </a:p>
          <a:p>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5</a:t>
            </a:fld>
            <a:endParaRPr lang="zh-TW" altLang="en-US"/>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smtClean="0">
                <a:solidFill>
                  <a:schemeClr val="dk1"/>
                </a:solidFill>
              </a:rPr>
              <a:t>組織個資管理制度之建立</a:t>
            </a:r>
            <a:endParaRPr lang="zh-TW" altLang="en-US" dirty="0"/>
          </a:p>
        </p:txBody>
      </p:sp>
      <p:sp>
        <p:nvSpPr>
          <p:cNvPr id="6" name="投影片編號版面配置區 5"/>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50</a:t>
            </a:fld>
            <a:endParaRPr lang="zh-TW" altLang="en-US"/>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p:nvPr>
        </p:nvSpPr>
        <p:spPr/>
        <p:txBody>
          <a:bodyPr/>
          <a:lstStyle/>
          <a:p>
            <a:r>
              <a:rPr lang="zh-TW" altLang="en-US" dirty="0"/>
              <a:t>個資法第 </a:t>
            </a:r>
            <a:r>
              <a:rPr lang="en-US" altLang="zh-TW" dirty="0"/>
              <a:t>18 </a:t>
            </a:r>
            <a:r>
              <a:rPr lang="zh-TW" altLang="en-US" dirty="0"/>
              <a:t>條</a:t>
            </a:r>
            <a:endParaRPr lang="en-US" altLang="zh-TW" dirty="0"/>
          </a:p>
          <a:p>
            <a:pPr lvl="1"/>
            <a:r>
              <a:rPr lang="zh-TW" altLang="en-US" dirty="0"/>
              <a:t>公務機關保有個人資料檔案者，</a:t>
            </a:r>
            <a:r>
              <a:rPr lang="zh-TW" altLang="en-US" b="1" u="sng" dirty="0"/>
              <a:t>應指定專人辦理安全維護事項</a:t>
            </a:r>
            <a:r>
              <a:rPr lang="zh-TW" altLang="en-US" dirty="0"/>
              <a:t>，防止個人資料被竊取、竄改、毀損、滅失或洩漏。</a:t>
            </a:r>
            <a:endParaRPr lang="en-US" altLang="zh-TW" dirty="0"/>
          </a:p>
          <a:p>
            <a:endParaRPr lang="en-US" altLang="zh-TW" dirty="0" smtClean="0"/>
          </a:p>
          <a:p>
            <a:r>
              <a:rPr lang="zh-TW" altLang="en-US" dirty="0" smtClean="0"/>
              <a:t>個</a:t>
            </a:r>
            <a:r>
              <a:rPr lang="zh-TW" altLang="en-US" dirty="0"/>
              <a:t>資法第 </a:t>
            </a:r>
            <a:r>
              <a:rPr lang="en-US" altLang="zh-TW" dirty="0"/>
              <a:t>27 </a:t>
            </a:r>
            <a:r>
              <a:rPr lang="zh-TW" altLang="en-US" dirty="0"/>
              <a:t>條</a:t>
            </a:r>
            <a:endParaRPr lang="en-US" altLang="zh-TW" dirty="0"/>
          </a:p>
          <a:p>
            <a:pPr lvl="1"/>
            <a:r>
              <a:rPr lang="zh-TW" altLang="en-US" dirty="0"/>
              <a:t>非公務機關保有個人資料檔案者，</a:t>
            </a:r>
            <a:r>
              <a:rPr lang="zh-TW" altLang="en-US" b="1" u="sng" dirty="0"/>
              <a:t>應採行適當之安全措施</a:t>
            </a:r>
            <a:r>
              <a:rPr lang="zh-TW" altLang="en-US" dirty="0"/>
              <a:t>，防止個人資料被竊取、竄改、毀損、滅失或洩漏。 </a:t>
            </a:r>
            <a:endParaRPr lang="en-US" altLang="zh-TW" dirty="0"/>
          </a:p>
          <a:p>
            <a:pPr marL="0" indent="0">
              <a:buNone/>
            </a:pPr>
            <a:endParaRPr lang="zh-TW" altLang="en-US" dirty="0"/>
          </a:p>
        </p:txBody>
      </p:sp>
      <p:sp>
        <p:nvSpPr>
          <p:cNvPr id="3" name="標題 2"/>
          <p:cNvSpPr>
            <a:spLocks noGrp="1"/>
          </p:cNvSpPr>
          <p:nvPr>
            <p:ph type="title" idx="11"/>
          </p:nvPr>
        </p:nvSpPr>
        <p:spPr/>
        <p:txBody>
          <a:bodyPr/>
          <a:lstStyle/>
          <a:p>
            <a:r>
              <a:rPr lang="zh-TW" altLang="en-US" dirty="0" smtClean="0"/>
              <a:t>組織要為個資做何處置？</a:t>
            </a:r>
            <a:endParaRPr lang="zh-TW" altLang="en-US" dirty="0"/>
          </a:p>
        </p:txBody>
      </p:sp>
      <p:sp>
        <p:nvSpPr>
          <p:cNvPr id="4" name="投影片編號版面配置區 3"/>
          <p:cNvSpPr>
            <a:spLocks noGrp="1"/>
          </p:cNvSpPr>
          <p:nvPr>
            <p:ph type="sldNum" sz="quarter" idx="12"/>
          </p:nvPr>
        </p:nvSpPr>
        <p:spPr/>
        <p:txBody>
          <a:bodyPr/>
          <a:lstStyle/>
          <a:p>
            <a:pPr>
              <a:defRPr/>
            </a:pPr>
            <a:fld id="{F37D2274-2B88-4D95-8819-E0E6ECDB6317}" type="slidenum">
              <a:rPr lang="zh-TW" altLang="en-US" smtClean="0"/>
              <a:pPr>
                <a:defRPr/>
              </a:pPr>
              <a:t>51</a:t>
            </a:fld>
            <a:endParaRPr lang="en-US" altLang="zh-TW"/>
          </a:p>
        </p:txBody>
      </p:sp>
    </p:spTree>
    <p:extLst>
      <p:ext uri="{BB962C8B-B14F-4D97-AF65-F5344CB8AC3E}">
        <p14:creationId xmlns="" xmlns:p14="http://schemas.microsoft.com/office/powerpoint/2010/main" val="1719287565"/>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idx="11"/>
          </p:nvPr>
        </p:nvSpPr>
        <p:spPr/>
        <p:txBody>
          <a:bodyPr/>
          <a:lstStyle/>
          <a:p>
            <a:r>
              <a:rPr lang="zh-TW" altLang="en-US" dirty="0" smtClean="0"/>
              <a:t>個資生命週期管理</a:t>
            </a:r>
            <a:endParaRPr lang="zh-TW" altLang="en-US" dirty="0"/>
          </a:p>
        </p:txBody>
      </p:sp>
      <p:sp>
        <p:nvSpPr>
          <p:cNvPr id="4" name="投影片編號版面配置區 3"/>
          <p:cNvSpPr>
            <a:spLocks noGrp="1"/>
          </p:cNvSpPr>
          <p:nvPr>
            <p:ph type="sldNum" sz="quarter" idx="12"/>
          </p:nvPr>
        </p:nvSpPr>
        <p:spPr/>
        <p:txBody>
          <a:bodyPr/>
          <a:lstStyle/>
          <a:p>
            <a:pPr>
              <a:defRPr/>
            </a:pPr>
            <a:fld id="{F37D2274-2B88-4D95-8819-E0E6ECDB6317}" type="slidenum">
              <a:rPr lang="zh-TW" altLang="en-US" smtClean="0"/>
              <a:pPr>
                <a:defRPr/>
              </a:pPr>
              <a:t>52</a:t>
            </a:fld>
            <a:endParaRPr lang="en-US" altLang="zh-TW"/>
          </a:p>
        </p:txBody>
      </p:sp>
      <p:pic>
        <p:nvPicPr>
          <p:cNvPr id="5" name="Picture 2" descr="http://www.privacy-protect.org.tw/web/image/OOO.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19829" r="19413" b="6012"/>
          <a:stretch/>
        </p:blipFill>
        <p:spPr bwMode="auto">
          <a:xfrm>
            <a:off x="6143636" y="3643314"/>
            <a:ext cx="2766456" cy="2572363"/>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4" descr="http://www.privacy-protect.org.tw/web/image/step1-6a.gif"/>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11560" y="1769889"/>
            <a:ext cx="7848872" cy="551185"/>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7" name="表格 6"/>
          <p:cNvGraphicFramePr>
            <a:graphicFrameLocks noGrp="1"/>
          </p:cNvGraphicFramePr>
          <p:nvPr>
            <p:extLst>
              <p:ext uri="{D42A27DB-BD31-4B8C-83A1-F6EECF244321}">
                <p14:modId xmlns="" xmlns:p14="http://schemas.microsoft.com/office/powerpoint/2010/main" val="3392911276"/>
              </p:ext>
            </p:extLst>
          </p:nvPr>
        </p:nvGraphicFramePr>
        <p:xfrm>
          <a:off x="611559" y="2492896"/>
          <a:ext cx="7714871" cy="2020312"/>
        </p:xfrm>
        <a:graphic>
          <a:graphicData uri="http://schemas.openxmlformats.org/drawingml/2006/table">
            <a:tbl>
              <a:tblPr/>
              <a:tblGrid>
                <a:gridCol w="1285812"/>
                <a:gridCol w="1282410"/>
                <a:gridCol w="1289213"/>
                <a:gridCol w="1285812"/>
                <a:gridCol w="1285812"/>
                <a:gridCol w="1285812"/>
              </a:tblGrid>
              <a:tr h="1944216">
                <a:tc>
                  <a:txBody>
                    <a:bodyPr/>
                    <a:lstStyle/>
                    <a:p>
                      <a:pPr marL="92075" indent="-92075">
                        <a:buFont typeface="Arial" pitchFamily="34" charset="0"/>
                        <a:buChar char="•"/>
                      </a:pPr>
                      <a:r>
                        <a:rPr lang="zh-TW" altLang="en-US" sz="1200" b="0" u="none" strike="noStrike" baseline="0" dirty="0" smtClean="0">
                          <a:solidFill>
                            <a:srgbClr val="000000"/>
                          </a:solidFill>
                          <a:effectLst/>
                          <a:latin typeface="微軟正黑體" pitchFamily="34" charset="-120"/>
                          <a:ea typeface="微軟正黑體" pitchFamily="34" charset="-120"/>
                        </a:rPr>
                        <a:t>適法性調查</a:t>
                      </a:r>
                      <a:endParaRPr lang="en-US" altLang="zh-TW" sz="1200" b="0" u="none" strike="noStrike" baseline="0" dirty="0" smtClean="0">
                        <a:solidFill>
                          <a:srgbClr val="000000"/>
                        </a:solidFill>
                        <a:effectLst/>
                        <a:latin typeface="微軟正黑體" pitchFamily="34" charset="-120"/>
                        <a:ea typeface="微軟正黑體" pitchFamily="34" charset="-120"/>
                      </a:endParaRPr>
                    </a:p>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界定個人資料之</a:t>
                      </a:r>
                      <a:br>
                        <a:rPr lang="zh-TW" altLang="en-US" sz="1200" b="0" u="none" strike="noStrike" kern="1200" baseline="0" dirty="0" smtClean="0">
                          <a:solidFill>
                            <a:srgbClr val="000000"/>
                          </a:solidFill>
                          <a:effectLst/>
                          <a:latin typeface="微軟正黑體" pitchFamily="34" charset="-120"/>
                          <a:ea typeface="微軟正黑體" pitchFamily="34" charset="-120"/>
                          <a:cs typeface="+mn-cs"/>
                        </a:rPr>
                      </a:b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範圍</a:t>
                      </a:r>
                    </a:p>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訂定個資保護政策</a:t>
                      </a:r>
                    </a:p>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成立管理組織配置相當資源</a:t>
                      </a:r>
                      <a:endParaRPr lang="en-US" altLang="zh-TW" sz="1200" b="0" u="none" strike="noStrike" kern="1200" baseline="0" dirty="0" smtClean="0">
                        <a:solidFill>
                          <a:srgbClr val="000000"/>
                        </a:solidFill>
                        <a:effectLst/>
                        <a:latin typeface="微軟正黑體" pitchFamily="34" charset="-120"/>
                        <a:ea typeface="微軟正黑體" pitchFamily="34" charset="-120"/>
                        <a:cs typeface="+mn-cs"/>
                      </a:endParaRPr>
                    </a:p>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認知宣導及教育</a:t>
                      </a:r>
                      <a:br>
                        <a:rPr lang="zh-TW" altLang="en-US" sz="1200" b="0" u="none" strike="noStrike" kern="1200" baseline="0" dirty="0" smtClean="0">
                          <a:solidFill>
                            <a:srgbClr val="000000"/>
                          </a:solidFill>
                          <a:effectLst/>
                          <a:latin typeface="微軟正黑體" pitchFamily="34" charset="-120"/>
                          <a:ea typeface="微軟正黑體" pitchFamily="34" charset="-120"/>
                          <a:cs typeface="+mn-cs"/>
                        </a:rPr>
                      </a:b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訓練</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endParaRPr lang="zh-TW" altLang="en-US" sz="1200" b="0" u="none" strike="noStrike" kern="1200" baseline="0" dirty="0" smtClean="0">
                        <a:solidFill>
                          <a:srgbClr val="000000"/>
                        </a:solidFill>
                        <a:effectLst/>
                        <a:latin typeface="微軟正黑體" pitchFamily="34" charset="-120"/>
                        <a:ea typeface="微軟正黑體" pitchFamily="34" charset="-120"/>
                        <a:cs typeface="+mn-cs"/>
                      </a:endParaRPr>
                    </a:p>
                    <a:p>
                      <a:pPr marL="285750" indent="-285750">
                        <a:buFont typeface="Arial" pitchFamily="34" charset="0"/>
                        <a:buChar char="•"/>
                      </a:pPr>
                      <a:endParaRPr lang="zh-TW" altLang="en-US" sz="1200" b="0" baseline="0" dirty="0">
                        <a:latin typeface="微軟正黑體" pitchFamily="34" charset="-120"/>
                        <a:ea typeface="微軟正黑體" pitchFamily="34" charset="-120"/>
                      </a:endParaRPr>
                    </a:p>
                  </a:txBody>
                  <a:tcPr marL="8633" marR="8633" marT="4316" marB="4316">
                    <a:lnL>
                      <a:noFill/>
                    </a:lnL>
                    <a:lnR>
                      <a:noFill/>
                    </a:lnR>
                    <a:lnT>
                      <a:noFill/>
                    </a:lnT>
                    <a:lnB>
                      <a:noFill/>
                    </a:lnB>
                    <a:lnTlToBr w="12700" cmpd="sng">
                      <a:noFill/>
                      <a:prstDash val="solid"/>
                    </a:lnTlToBr>
                    <a:lnBlToTr w="12700" cmpd="sng">
                      <a:noFill/>
                      <a:prstDash val="solid"/>
                    </a:lnBlToTr>
                    <a:noFill/>
                  </a:tcPr>
                </a:tc>
                <a:tc>
                  <a:txBody>
                    <a:bodyPr/>
                    <a:lstStyle/>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建立與維護個人資料檔案清冊</a:t>
                      </a:r>
                    </a:p>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個人資料檔案之衝擊評鑑</a:t>
                      </a:r>
                    </a:p>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個人資料檔案風險評鑑</a:t>
                      </a:r>
                    </a:p>
                    <a:p>
                      <a:pPr marL="285750" indent="-285750">
                        <a:buFont typeface="Arial" pitchFamily="34" charset="0"/>
                        <a:buChar char="•"/>
                      </a:pPr>
                      <a:endParaRPr lang="zh-TW" altLang="en-US" sz="1200" b="0" baseline="0" dirty="0">
                        <a:latin typeface="微軟正黑體" pitchFamily="34" charset="-120"/>
                        <a:ea typeface="微軟正黑體" pitchFamily="34" charset="-120"/>
                      </a:endParaRPr>
                    </a:p>
                  </a:txBody>
                  <a:tcPr marL="8633" marR="8633" marT="4316" marB="4316">
                    <a:lnL>
                      <a:noFill/>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擬定個資保護策略</a:t>
                      </a:r>
                      <a:br>
                        <a:rPr lang="zh-TW" altLang="en-US" sz="1200" b="0" u="none" strike="noStrike" kern="1200" baseline="0" dirty="0" smtClean="0">
                          <a:solidFill>
                            <a:srgbClr val="000000"/>
                          </a:solidFill>
                          <a:effectLst/>
                          <a:latin typeface="微軟正黑體" pitchFamily="34" charset="-120"/>
                          <a:ea typeface="微軟正黑體" pitchFamily="34" charset="-120"/>
                          <a:cs typeface="+mn-cs"/>
                        </a:rPr>
                      </a:br>
                      <a:endParaRPr lang="zh-TW" altLang="en-US" sz="1200" b="0" u="none" strike="noStrike" kern="1200" baseline="0" dirty="0" smtClean="0">
                        <a:solidFill>
                          <a:srgbClr val="000000"/>
                        </a:solidFill>
                        <a:effectLst/>
                        <a:latin typeface="微軟正黑體" pitchFamily="34" charset="-120"/>
                        <a:ea typeface="微軟正黑體" pitchFamily="34" charset="-120"/>
                        <a:cs typeface="+mn-cs"/>
                      </a:endParaRPr>
                    </a:p>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個人資料蒐集、處理及利用之內部管理程序</a:t>
                      </a:r>
                    </a:p>
                    <a:p>
                      <a:pPr marL="285750" indent="-285750">
                        <a:buFont typeface="Arial" pitchFamily="34" charset="0"/>
                        <a:buChar char="•"/>
                      </a:pPr>
                      <a:endParaRPr lang="zh-TW" altLang="en-US" sz="1200" b="0" baseline="0" dirty="0">
                        <a:latin typeface="微軟正黑體" pitchFamily="34" charset="-120"/>
                        <a:ea typeface="微軟正黑體" pitchFamily="34" charset="-120"/>
                      </a:endParaRPr>
                    </a:p>
                  </a:txBody>
                  <a:tcPr marL="8633" marR="8633" marT="4316" marB="4316">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資料安全管理及人員管理</a:t>
                      </a:r>
                    </a:p>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事故之預防、通</a:t>
                      </a:r>
                      <a:br>
                        <a:rPr lang="zh-TW" altLang="en-US" sz="1200" b="0" u="none" strike="noStrike" kern="1200" baseline="0" dirty="0" smtClean="0">
                          <a:solidFill>
                            <a:srgbClr val="000000"/>
                          </a:solidFill>
                          <a:effectLst/>
                          <a:latin typeface="微軟正黑體" pitchFamily="34" charset="-120"/>
                          <a:ea typeface="微軟正黑體" pitchFamily="34" charset="-120"/>
                          <a:cs typeface="+mn-cs"/>
                        </a:rPr>
                      </a:b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報及應變機制</a:t>
                      </a:r>
                    </a:p>
                    <a:p>
                      <a:pPr marL="285750" indent="-285750">
                        <a:buFont typeface="Arial" pitchFamily="34" charset="0"/>
                        <a:buChar char="•"/>
                      </a:pPr>
                      <a:endParaRPr lang="zh-TW" altLang="en-US" sz="1200" b="0" baseline="0" dirty="0">
                        <a:latin typeface="微軟正黑體" pitchFamily="34" charset="-120"/>
                        <a:ea typeface="微軟正黑體" pitchFamily="34" charset="-120"/>
                      </a:endParaRPr>
                    </a:p>
                  </a:txBody>
                  <a:tcPr marL="8633" marR="8633" marT="4316" marB="4316">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資料安全稽核機制</a:t>
                      </a:r>
                    </a:p>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必要之使用紀錄、軌跡資料及證據之保存</a:t>
                      </a:r>
                    </a:p>
                    <a:p>
                      <a:pPr marL="285750" indent="-285750">
                        <a:buFont typeface="Arial" pitchFamily="34" charset="0"/>
                        <a:buChar char="•"/>
                      </a:pPr>
                      <a:endParaRPr lang="zh-TW" altLang="en-US" sz="1200" b="0" baseline="0" dirty="0">
                        <a:latin typeface="微軟正黑體" pitchFamily="34" charset="-120"/>
                        <a:ea typeface="微軟正黑體" pitchFamily="34" charset="-120"/>
                      </a:endParaRPr>
                    </a:p>
                  </a:txBody>
                  <a:tcPr marL="72000" marR="72000" marT="4316" marB="4316">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個人資料安全維護之整體持續</a:t>
                      </a:r>
                      <a:br>
                        <a:rPr lang="zh-TW" altLang="en-US" sz="1200" b="0" u="none" strike="noStrike" kern="1200" baseline="0" dirty="0" smtClean="0">
                          <a:solidFill>
                            <a:srgbClr val="000000"/>
                          </a:solidFill>
                          <a:effectLst/>
                          <a:latin typeface="微軟正黑體" pitchFamily="34" charset="-120"/>
                          <a:ea typeface="微軟正黑體" pitchFamily="34" charset="-120"/>
                          <a:cs typeface="+mn-cs"/>
                        </a:rPr>
                      </a:br>
                      <a:r>
                        <a:rPr lang="zh-TW" altLang="en-US" sz="1200" b="0" u="none" strike="noStrike" kern="1200" baseline="0" dirty="0" smtClean="0">
                          <a:solidFill>
                            <a:srgbClr val="000000"/>
                          </a:solidFill>
                          <a:effectLst/>
                          <a:latin typeface="微軟正黑體" pitchFamily="34" charset="-120"/>
                          <a:ea typeface="微軟正黑體" pitchFamily="34" charset="-120"/>
                          <a:cs typeface="+mn-cs"/>
                        </a:rPr>
                        <a:t>改善</a:t>
                      </a:r>
                    </a:p>
                    <a:p>
                      <a:pPr marL="549275" marR="0" lvl="1" indent="-92075" algn="l" defTabSz="914400" rtl="0" eaLnBrk="1" fontAlgn="auto" latinLnBrk="0" hangingPunct="1">
                        <a:lnSpc>
                          <a:spcPct val="100000"/>
                        </a:lnSpc>
                        <a:spcBef>
                          <a:spcPts val="0"/>
                        </a:spcBef>
                        <a:spcAft>
                          <a:spcPts val="0"/>
                        </a:spcAft>
                        <a:buClrTx/>
                        <a:buSzTx/>
                        <a:buFont typeface="Arial" pitchFamily="34" charset="0"/>
                        <a:buChar char="•"/>
                        <a:tabLst/>
                        <a:defRPr/>
                      </a:pPr>
                      <a:endParaRPr lang="zh-TW" altLang="en-US" sz="1200" b="0" u="none" strike="noStrike" kern="1200" baseline="0" dirty="0">
                        <a:solidFill>
                          <a:srgbClr val="000000"/>
                        </a:solidFill>
                        <a:effectLst/>
                        <a:latin typeface="微軟正黑體" pitchFamily="34" charset="-120"/>
                        <a:ea typeface="微軟正黑體" pitchFamily="34" charset="-120"/>
                        <a:cs typeface="+mn-cs"/>
                      </a:endParaRPr>
                    </a:p>
                  </a:txBody>
                  <a:tcPr marL="8633" marR="8633" marT="4316" marB="4316">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bl>
          </a:graphicData>
        </a:graphic>
      </p:graphicFrame>
      <p:sp>
        <p:nvSpPr>
          <p:cNvPr id="9" name="文字方塊 8"/>
          <p:cNvSpPr txBox="1"/>
          <p:nvPr/>
        </p:nvSpPr>
        <p:spPr>
          <a:xfrm>
            <a:off x="467544" y="5949280"/>
            <a:ext cx="3528392" cy="246221"/>
          </a:xfrm>
          <a:prstGeom prst="rect">
            <a:avLst/>
          </a:prstGeom>
          <a:noFill/>
        </p:spPr>
        <p:txBody>
          <a:bodyPr wrap="square" rtlCol="0">
            <a:spAutoFit/>
          </a:bodyPr>
          <a:lstStyle/>
          <a:p>
            <a:r>
              <a:rPr lang="en-US" altLang="zh-TW" sz="1000" baseline="0" dirty="0" smtClean="0">
                <a:solidFill>
                  <a:schemeClr val="tx1">
                    <a:lumMod val="75000"/>
                    <a:lumOff val="25000"/>
                  </a:schemeClr>
                </a:solidFill>
                <a:latin typeface="Calibri" pitchFamily="34" charset="0"/>
                <a:ea typeface="微軟正黑體" pitchFamily="34" charset="-120"/>
                <a:cs typeface="Calibri" pitchFamily="34" charset="0"/>
              </a:rPr>
              <a:t>Source: </a:t>
            </a:r>
            <a:r>
              <a:rPr lang="zh-TW" altLang="en-US" sz="1000" baseline="0" dirty="0" smtClean="0">
                <a:solidFill>
                  <a:schemeClr val="tx1">
                    <a:lumMod val="75000"/>
                    <a:lumOff val="25000"/>
                  </a:schemeClr>
                </a:solidFill>
                <a:latin typeface="Calibri" pitchFamily="34" charset="0"/>
                <a:ea typeface="微軟正黑體" pitchFamily="34" charset="-120"/>
                <a:cs typeface="Calibri" pitchFamily="34" charset="0"/>
              </a:rPr>
              <a:t>中華民國資訊軟體協會個人資料保護服務網</a:t>
            </a:r>
            <a:endParaRPr lang="zh-TW" altLang="en-US" sz="1000" baseline="0" dirty="0">
              <a:solidFill>
                <a:schemeClr val="tx1">
                  <a:lumMod val="75000"/>
                  <a:lumOff val="25000"/>
                </a:schemeClr>
              </a:solidFill>
              <a:latin typeface="Calibri" pitchFamily="34" charset="0"/>
              <a:ea typeface="微軟正黑體" pitchFamily="34" charset="-120"/>
              <a:cs typeface="Calibri" pitchFamily="34" charset="0"/>
            </a:endParaRPr>
          </a:p>
        </p:txBody>
      </p:sp>
    </p:spTree>
    <p:extLst>
      <p:ext uri="{BB962C8B-B14F-4D97-AF65-F5344CB8AC3E}">
        <p14:creationId xmlns="" xmlns:p14="http://schemas.microsoft.com/office/powerpoint/2010/main" val="20274920"/>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title"/>
          </p:nvPr>
        </p:nvSpPr>
        <p:spPr/>
        <p:txBody>
          <a:bodyPr/>
          <a:lstStyle/>
          <a:p>
            <a:r>
              <a:rPr lang="zh-TW" altLang="en-US" dirty="0" smtClean="0">
                <a:solidFill>
                  <a:schemeClr val="dk1"/>
                </a:solidFill>
              </a:rPr>
              <a:t>組織個資管理制度之建立</a:t>
            </a:r>
            <a:endParaRPr lang="zh-TW" altLang="en-US" dirty="0"/>
          </a:p>
        </p:txBody>
      </p:sp>
      <p:sp>
        <p:nvSpPr>
          <p:cNvPr id="6" name="內容版面配置區 5"/>
          <p:cNvSpPr>
            <a:spLocks noGrp="1"/>
          </p:cNvSpPr>
          <p:nvPr>
            <p:ph idx="1"/>
          </p:nvPr>
        </p:nvSpPr>
        <p:spPr>
          <a:xfrm>
            <a:off x="457200" y="1600200"/>
            <a:ext cx="8229600" cy="4709120"/>
          </a:xfrm>
        </p:spPr>
        <p:txBody>
          <a:bodyPr>
            <a:normAutofit/>
          </a:bodyPr>
          <a:lstStyle/>
          <a:p>
            <a:r>
              <a:rPr lang="en-US" altLang="zh-TW" dirty="0" smtClean="0"/>
              <a:t>【</a:t>
            </a:r>
            <a:r>
              <a:rPr lang="zh-TW" altLang="en-US" dirty="0" smtClean="0"/>
              <a:t>個資法實施前</a:t>
            </a:r>
            <a:r>
              <a:rPr lang="en-US" altLang="zh-TW" dirty="0" smtClean="0"/>
              <a:t>】</a:t>
            </a:r>
          </a:p>
          <a:p>
            <a:pPr lvl="1"/>
            <a:r>
              <a:rPr lang="zh-TW" altLang="en-US" dirty="0" smtClean="0"/>
              <a:t>規劃與</a:t>
            </a:r>
            <a:r>
              <a:rPr lang="zh-TW" altLang="en-US" dirty="0" smtClean="0"/>
              <a:t>準備</a:t>
            </a:r>
            <a:r>
              <a:rPr lang="en-US" altLang="zh-TW" dirty="0" smtClean="0"/>
              <a:t>(Plan)</a:t>
            </a:r>
            <a:endParaRPr lang="en-US" altLang="zh-TW" dirty="0" smtClean="0"/>
          </a:p>
          <a:p>
            <a:pPr lvl="1"/>
            <a:r>
              <a:rPr lang="zh-TW" altLang="en-US" dirty="0" smtClean="0"/>
              <a:t>清查與</a:t>
            </a:r>
            <a:r>
              <a:rPr lang="zh-TW" altLang="en-US" dirty="0" smtClean="0"/>
              <a:t>評鑑</a:t>
            </a:r>
            <a:r>
              <a:rPr lang="en-US" altLang="zh-TW" dirty="0" smtClean="0"/>
              <a:t>(Plan)</a:t>
            </a:r>
            <a:endParaRPr lang="en-US" altLang="zh-TW" dirty="0" smtClean="0"/>
          </a:p>
          <a:p>
            <a:pPr lvl="1"/>
            <a:r>
              <a:rPr lang="zh-TW" altLang="en-US" dirty="0" smtClean="0"/>
              <a:t>建立管理</a:t>
            </a:r>
            <a:r>
              <a:rPr lang="zh-TW" altLang="en-US" dirty="0" smtClean="0"/>
              <a:t>制度</a:t>
            </a:r>
            <a:r>
              <a:rPr lang="en-US" altLang="zh-TW" dirty="0" smtClean="0"/>
              <a:t>(Plan)</a:t>
            </a:r>
            <a:endParaRPr lang="en-US" altLang="zh-TW" dirty="0" smtClean="0"/>
          </a:p>
          <a:p>
            <a:pPr lvl="1"/>
            <a:r>
              <a:rPr lang="zh-TW" altLang="en-US" dirty="0" smtClean="0"/>
              <a:t>落實管理</a:t>
            </a:r>
            <a:r>
              <a:rPr lang="zh-TW" altLang="en-US" dirty="0" smtClean="0"/>
              <a:t>制度</a:t>
            </a:r>
            <a:r>
              <a:rPr lang="en-US" altLang="zh-TW" dirty="0" smtClean="0"/>
              <a:t>(Do)</a:t>
            </a:r>
            <a:endParaRPr lang="en-US" altLang="zh-TW" dirty="0" smtClean="0"/>
          </a:p>
          <a:p>
            <a:r>
              <a:rPr lang="en-US" altLang="zh-TW" dirty="0" smtClean="0"/>
              <a:t>【</a:t>
            </a:r>
            <a:r>
              <a:rPr lang="zh-TW" altLang="en-US" dirty="0" smtClean="0"/>
              <a:t>個資法實施後</a:t>
            </a:r>
            <a:r>
              <a:rPr lang="en-US" altLang="zh-TW" dirty="0" smtClean="0"/>
              <a:t>】</a:t>
            </a:r>
            <a:r>
              <a:rPr lang="zh-TW" altLang="en-US" dirty="0" smtClean="0"/>
              <a:t>預計</a:t>
            </a:r>
            <a:r>
              <a:rPr lang="en-US" altLang="zh-TW" dirty="0" smtClean="0"/>
              <a:t>2012.10.1</a:t>
            </a:r>
          </a:p>
          <a:p>
            <a:pPr lvl="1"/>
            <a:r>
              <a:rPr lang="zh-TW" altLang="en-US" dirty="0" smtClean="0"/>
              <a:t>稽核與</a:t>
            </a:r>
            <a:r>
              <a:rPr lang="zh-TW" altLang="en-US" dirty="0" smtClean="0"/>
              <a:t>保全</a:t>
            </a:r>
            <a:r>
              <a:rPr lang="en-US" altLang="zh-TW" dirty="0" smtClean="0"/>
              <a:t>(Check)</a:t>
            </a:r>
            <a:endParaRPr lang="en-US" altLang="zh-TW" dirty="0" smtClean="0"/>
          </a:p>
          <a:p>
            <a:pPr lvl="1"/>
            <a:r>
              <a:rPr lang="zh-TW" altLang="en-US" dirty="0" smtClean="0"/>
              <a:t>維運與</a:t>
            </a:r>
            <a:r>
              <a:rPr lang="zh-TW" altLang="en-US" dirty="0" smtClean="0"/>
              <a:t>改善</a:t>
            </a:r>
            <a:r>
              <a:rPr lang="en-US" altLang="zh-TW" dirty="0" smtClean="0"/>
              <a:t>(Act)</a:t>
            </a:r>
            <a:endParaRPr lang="en-US" altLang="zh-TW" dirty="0" smtClean="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53</a:t>
            </a:fld>
            <a:endParaRPr lang="zh-TW" altLang="en-US"/>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t>個資工作指引</a:t>
            </a:r>
            <a:endParaRPr lang="zh-TW" altLang="en-US" dirty="0"/>
          </a:p>
        </p:txBody>
      </p:sp>
      <p:sp>
        <p:nvSpPr>
          <p:cNvPr id="3" name="內容版面配置區 2"/>
          <p:cNvSpPr>
            <a:spLocks noGrp="1"/>
          </p:cNvSpPr>
          <p:nvPr>
            <p:ph idx="1"/>
          </p:nvPr>
        </p:nvSpPr>
        <p:spPr>
          <a:xfrm>
            <a:off x="323528" y="1600200"/>
            <a:ext cx="8568952" cy="5069160"/>
          </a:xfrm>
        </p:spPr>
        <p:txBody>
          <a:bodyPr>
            <a:normAutofit fontScale="92500" lnSpcReduction="20000"/>
          </a:bodyPr>
          <a:lstStyle/>
          <a:p>
            <a:pPr lvl="1"/>
            <a:r>
              <a:rPr lang="zh-TW" altLang="en-US" dirty="0" smtClean="0"/>
              <a:t>電腦</a:t>
            </a:r>
            <a:r>
              <a:rPr lang="zh-TW" altLang="en-US" dirty="0" smtClean="0"/>
              <a:t>處理個人資料保護法施行細則修正草案條文第九條 </a:t>
            </a:r>
            <a:endParaRPr lang="en-US" altLang="zh-TW" dirty="0" smtClean="0"/>
          </a:p>
          <a:p>
            <a:pPr lvl="2"/>
            <a:r>
              <a:rPr lang="zh-TW" altLang="en-US" dirty="0" smtClean="0"/>
              <a:t>本法所稱適當安全維護措施、安全維護事項或適當之安全措施，指公務機關或非公務機關為防止個人資料</a:t>
            </a:r>
            <a:r>
              <a:rPr lang="zh-TW" altLang="en-US" b="1" dirty="0" smtClean="0"/>
              <a:t>被竊取</a:t>
            </a:r>
            <a:r>
              <a:rPr lang="zh-TW" altLang="en-US" dirty="0" smtClean="0"/>
              <a:t>、</a:t>
            </a:r>
            <a:r>
              <a:rPr lang="zh-TW" altLang="en-US" b="1" dirty="0" smtClean="0"/>
              <a:t>竄改</a:t>
            </a:r>
            <a:r>
              <a:rPr lang="zh-TW" altLang="en-US" dirty="0" smtClean="0"/>
              <a:t>、</a:t>
            </a:r>
            <a:r>
              <a:rPr lang="zh-TW" altLang="en-US" b="1" dirty="0" smtClean="0"/>
              <a:t>毀損</a:t>
            </a:r>
            <a:r>
              <a:rPr lang="zh-TW" altLang="en-US" dirty="0" smtClean="0"/>
              <a:t>、</a:t>
            </a:r>
            <a:r>
              <a:rPr lang="zh-TW" altLang="en-US" b="1" dirty="0" smtClean="0"/>
              <a:t>滅失或洩漏</a:t>
            </a:r>
            <a:r>
              <a:rPr lang="zh-TW" altLang="en-US" dirty="0" smtClean="0"/>
              <a:t>，採取</a:t>
            </a:r>
            <a:r>
              <a:rPr lang="zh-TW" altLang="en-US" b="1" dirty="0" smtClean="0"/>
              <a:t>技術上</a:t>
            </a:r>
            <a:r>
              <a:rPr lang="zh-TW" altLang="en-US" dirty="0" smtClean="0"/>
              <a:t>及</a:t>
            </a:r>
            <a:r>
              <a:rPr lang="zh-TW" altLang="en-US" b="1" dirty="0" smtClean="0"/>
              <a:t>組織上</a:t>
            </a:r>
            <a:r>
              <a:rPr lang="zh-TW" altLang="en-US" dirty="0" smtClean="0"/>
              <a:t>之</a:t>
            </a:r>
            <a:r>
              <a:rPr lang="zh-TW" altLang="en-US" b="1" dirty="0" smtClean="0"/>
              <a:t>必要措施</a:t>
            </a:r>
            <a:r>
              <a:rPr lang="zh-TW" altLang="en-US" dirty="0" smtClean="0"/>
              <a:t>。</a:t>
            </a:r>
            <a:endParaRPr lang="en-US" altLang="zh-TW" dirty="0" smtClean="0"/>
          </a:p>
          <a:p>
            <a:pPr lvl="2"/>
            <a:r>
              <a:rPr lang="zh-TW" altLang="en-US" dirty="0" smtClean="0"/>
              <a:t>前項必要措施，應包括下列事項：</a:t>
            </a:r>
            <a:endParaRPr lang="en-US" altLang="zh-TW" dirty="0" smtClean="0"/>
          </a:p>
          <a:p>
            <a:pPr marL="1828800" lvl="3" indent="-457200">
              <a:buFont typeface="+mj-ea"/>
              <a:buAutoNum type="ea1ChtPeriod"/>
            </a:pPr>
            <a:r>
              <a:rPr lang="zh-TW" altLang="en-US" dirty="0" smtClean="0"/>
              <a:t>成立管理組織，配置相當資源。</a:t>
            </a:r>
            <a:endParaRPr lang="en-US" altLang="zh-TW" dirty="0" smtClean="0"/>
          </a:p>
          <a:p>
            <a:pPr marL="1828800" lvl="3" indent="-457200">
              <a:buFont typeface="+mj-ea"/>
              <a:buAutoNum type="ea1ChtPeriod"/>
            </a:pPr>
            <a:r>
              <a:rPr lang="zh-TW" altLang="en-US" dirty="0" smtClean="0"/>
              <a:t>界定個人資料之範圍。</a:t>
            </a:r>
            <a:endParaRPr lang="en-US" altLang="zh-TW" dirty="0" smtClean="0"/>
          </a:p>
          <a:p>
            <a:pPr marL="1828800" lvl="3" indent="-457200">
              <a:buFont typeface="+mj-ea"/>
              <a:buAutoNum type="ea1ChtPeriod"/>
            </a:pPr>
            <a:r>
              <a:rPr lang="zh-TW" altLang="en-US" dirty="0" smtClean="0"/>
              <a:t>個人資料之風險評估及管理機制。</a:t>
            </a:r>
            <a:endParaRPr lang="en-US" altLang="zh-TW" dirty="0" smtClean="0"/>
          </a:p>
          <a:p>
            <a:pPr marL="1828800" lvl="3" indent="-457200">
              <a:buFont typeface="+mj-ea"/>
              <a:buAutoNum type="ea1ChtPeriod"/>
            </a:pPr>
            <a:r>
              <a:rPr lang="zh-TW" altLang="en-US" dirty="0" smtClean="0"/>
              <a:t>事故之預防、通報及應變機制。</a:t>
            </a:r>
            <a:endParaRPr lang="en-US" altLang="zh-TW" dirty="0" smtClean="0"/>
          </a:p>
          <a:p>
            <a:pPr marL="1828800" lvl="3" indent="-457200">
              <a:buFont typeface="+mj-ea"/>
              <a:buAutoNum type="ea1ChtPeriod"/>
            </a:pPr>
            <a:r>
              <a:rPr lang="zh-TW" altLang="en-US" dirty="0" smtClean="0"/>
              <a:t>個人資料蒐集、處理及利用之內部管理程序。</a:t>
            </a:r>
            <a:endParaRPr lang="en-US" altLang="zh-TW" dirty="0" smtClean="0"/>
          </a:p>
          <a:p>
            <a:pPr marL="1828800" lvl="3" indent="-457200">
              <a:buFont typeface="+mj-ea"/>
              <a:buAutoNum type="ea1ChtPeriod"/>
            </a:pPr>
            <a:r>
              <a:rPr lang="zh-TW" altLang="en-US" dirty="0" smtClean="0"/>
              <a:t>資料安全管理及人員管理。</a:t>
            </a:r>
            <a:endParaRPr lang="en-US" altLang="zh-TW" dirty="0" smtClean="0"/>
          </a:p>
          <a:p>
            <a:pPr marL="1828800" lvl="3" indent="-457200">
              <a:buFont typeface="+mj-ea"/>
              <a:buAutoNum type="ea1ChtPeriod"/>
            </a:pPr>
            <a:r>
              <a:rPr lang="zh-TW" altLang="en-US" dirty="0" smtClean="0"/>
              <a:t>認知</a:t>
            </a:r>
            <a:r>
              <a:rPr lang="zh-TW" altLang="en-US" dirty="0"/>
              <a:t>宣導及教育訓練</a:t>
            </a:r>
            <a:r>
              <a:rPr lang="zh-TW" altLang="en-US" dirty="0" smtClean="0"/>
              <a:t>。</a:t>
            </a:r>
            <a:endParaRPr lang="en-US" altLang="zh-TW" dirty="0" smtClean="0"/>
          </a:p>
          <a:p>
            <a:pPr marL="1828800" lvl="3" indent="-457200">
              <a:buFont typeface="+mj-ea"/>
              <a:buAutoNum type="ea1ChtPeriod"/>
            </a:pPr>
            <a:r>
              <a:rPr lang="zh-TW" altLang="en-US" dirty="0" smtClean="0"/>
              <a:t>設備</a:t>
            </a:r>
            <a:r>
              <a:rPr lang="zh-TW" altLang="en-US" dirty="0"/>
              <a:t>安全管理</a:t>
            </a:r>
            <a:r>
              <a:rPr lang="zh-TW" altLang="en-US" dirty="0" smtClean="0"/>
              <a:t>。</a:t>
            </a:r>
            <a:endParaRPr lang="en-US" altLang="zh-TW" dirty="0" smtClean="0"/>
          </a:p>
          <a:p>
            <a:pPr marL="1828800" lvl="3" indent="-457200">
              <a:buFont typeface="+mj-ea"/>
              <a:buAutoNum type="ea1ChtPeriod"/>
            </a:pPr>
            <a:r>
              <a:rPr lang="zh-TW" altLang="en-US" dirty="0" smtClean="0"/>
              <a:t>資料</a:t>
            </a:r>
            <a:r>
              <a:rPr lang="zh-TW" altLang="en-US" dirty="0"/>
              <a:t>安全稽核機制</a:t>
            </a:r>
            <a:r>
              <a:rPr lang="zh-TW" altLang="en-US" dirty="0" smtClean="0"/>
              <a:t>。</a:t>
            </a:r>
            <a:endParaRPr lang="en-US" altLang="zh-TW" dirty="0" smtClean="0"/>
          </a:p>
          <a:p>
            <a:pPr marL="1828800" lvl="3" indent="-457200">
              <a:buFont typeface="+mj-ea"/>
              <a:buAutoNum type="ea1ChtPeriod"/>
            </a:pPr>
            <a:r>
              <a:rPr lang="zh-TW" altLang="en-US" dirty="0" smtClean="0"/>
              <a:t>必要</a:t>
            </a:r>
            <a:r>
              <a:rPr lang="zh-TW" altLang="en-US" dirty="0"/>
              <a:t>之使用紀錄、</a:t>
            </a:r>
            <a:r>
              <a:rPr lang="zh-TW" altLang="en-US" dirty="0" smtClean="0"/>
              <a:t>軌跡資料</a:t>
            </a:r>
            <a:r>
              <a:rPr lang="zh-TW" altLang="en-US" dirty="0"/>
              <a:t>及證據之保存</a:t>
            </a:r>
            <a:r>
              <a:rPr lang="zh-TW" altLang="en-US" dirty="0" smtClean="0"/>
              <a:t>。</a:t>
            </a:r>
            <a:endParaRPr lang="en-US" altLang="zh-TW" dirty="0" smtClean="0"/>
          </a:p>
          <a:p>
            <a:pPr marL="1828800" lvl="3" indent="-457200">
              <a:buFont typeface="+mj-ea"/>
              <a:buAutoNum type="ea1ChtPeriod"/>
            </a:pPr>
            <a:r>
              <a:rPr lang="zh-TW" altLang="en-US" dirty="0" smtClean="0"/>
              <a:t>個人</a:t>
            </a:r>
            <a:r>
              <a:rPr lang="zh-TW" altLang="en-US" dirty="0"/>
              <a:t>資料安全維護</a:t>
            </a:r>
            <a:r>
              <a:rPr lang="zh-TW" altLang="en-US" dirty="0" smtClean="0"/>
              <a:t>之整體</a:t>
            </a:r>
            <a:r>
              <a:rPr lang="zh-TW" altLang="en-US" dirty="0"/>
              <a:t>持續改善</a:t>
            </a:r>
            <a:r>
              <a:rPr lang="zh-TW" altLang="en-US" dirty="0" smtClean="0"/>
              <a:t>。</a:t>
            </a:r>
            <a:endParaRPr lang="en-US" altLang="zh-TW" dirty="0" smtClean="0"/>
          </a:p>
          <a:p>
            <a:pPr lvl="2"/>
            <a:r>
              <a:rPr lang="zh-TW" altLang="en-US" dirty="0" smtClean="0"/>
              <a:t>第一</a:t>
            </a:r>
            <a:r>
              <a:rPr lang="zh-TW" altLang="en-US" dirty="0"/>
              <a:t>項必要措施，</a:t>
            </a:r>
            <a:r>
              <a:rPr lang="zh-TW" altLang="en-US" dirty="0" smtClean="0"/>
              <a:t>以所</a:t>
            </a:r>
            <a:r>
              <a:rPr lang="zh-TW" altLang="en-US" dirty="0"/>
              <a:t>須支出之費用與所欲</a:t>
            </a:r>
            <a:r>
              <a:rPr lang="zh-TW" altLang="en-US" dirty="0" smtClean="0"/>
              <a:t>達成</a:t>
            </a:r>
            <a:r>
              <a:rPr lang="zh-TW" altLang="en-US" dirty="0"/>
              <a:t>之個人資料保護目的</a:t>
            </a:r>
            <a:r>
              <a:rPr lang="zh-TW" altLang="en-US" dirty="0" smtClean="0"/>
              <a:t>符合</a:t>
            </a:r>
            <a:r>
              <a:rPr lang="zh-TW" altLang="en-US" dirty="0"/>
              <a:t>適當比例者</a:t>
            </a:r>
            <a:r>
              <a:rPr lang="zh-TW" altLang="en-US" dirty="0" smtClean="0"/>
              <a:t>為限。</a:t>
            </a:r>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54</a:t>
            </a:fld>
            <a:endParaRPr lang="zh-TW" altLang="en-US"/>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idx="11"/>
          </p:nvPr>
        </p:nvSpPr>
        <p:spPr/>
        <p:txBody>
          <a:bodyPr/>
          <a:lstStyle/>
          <a:p>
            <a:r>
              <a:rPr lang="zh-TW" altLang="en-US" dirty="0"/>
              <a:t>個資</a:t>
            </a:r>
            <a:r>
              <a:rPr lang="zh-TW" altLang="en-US" dirty="0" smtClean="0"/>
              <a:t>保護管理趨勢與標準規範</a:t>
            </a:r>
            <a:endParaRPr lang="zh-TW" altLang="en-US" dirty="0"/>
          </a:p>
        </p:txBody>
      </p:sp>
      <p:sp>
        <p:nvSpPr>
          <p:cNvPr id="4" name="投影片編號版面配置區 3"/>
          <p:cNvSpPr>
            <a:spLocks noGrp="1"/>
          </p:cNvSpPr>
          <p:nvPr>
            <p:ph type="sldNum" sz="quarter" idx="12"/>
          </p:nvPr>
        </p:nvSpPr>
        <p:spPr/>
        <p:txBody>
          <a:bodyPr/>
          <a:lstStyle/>
          <a:p>
            <a:pPr>
              <a:defRPr/>
            </a:pPr>
            <a:fld id="{F37D2274-2B88-4D95-8819-E0E6ECDB6317}" type="slidenum">
              <a:rPr lang="zh-TW" altLang="en-US" smtClean="0"/>
              <a:pPr>
                <a:defRPr/>
              </a:pPr>
              <a:t>55</a:t>
            </a:fld>
            <a:endParaRPr lang="en-US" altLang="zh-TW"/>
          </a:p>
        </p:txBody>
      </p:sp>
      <p:sp>
        <p:nvSpPr>
          <p:cNvPr id="5" name="五邊形 4"/>
          <p:cNvSpPr/>
          <p:nvPr/>
        </p:nvSpPr>
        <p:spPr>
          <a:xfrm>
            <a:off x="2015784" y="2424816"/>
            <a:ext cx="2088232" cy="2412000"/>
          </a:xfrm>
          <a:prstGeom prst="homePlate">
            <a:avLst>
              <a:gd name="adj" fmla="val 19766"/>
            </a:avLst>
          </a:prstGeom>
        </p:spPr>
        <p:style>
          <a:lnRef idx="1">
            <a:schemeClr val="accent1"/>
          </a:lnRef>
          <a:fillRef idx="3">
            <a:schemeClr val="accent1"/>
          </a:fillRef>
          <a:effectRef idx="2">
            <a:schemeClr val="accent1"/>
          </a:effectRef>
          <a:fontRef idx="minor">
            <a:schemeClr val="lt1"/>
          </a:fontRef>
        </p:style>
        <p:txBody>
          <a:bodyPr rtlCol="0" anchor="t"/>
          <a:lstStyle/>
          <a:p>
            <a:pPr>
              <a:spcAft>
                <a:spcPts val="0"/>
              </a:spcAft>
            </a:pPr>
            <a:endParaRPr lang="en-US" altLang="zh-TW" sz="1200" baseline="0" dirty="0" smtClean="0">
              <a:solidFill>
                <a:srgbClr val="FFFF00"/>
              </a:solidFill>
              <a:latin typeface="微軟正黑體" pitchFamily="34" charset="-120"/>
              <a:ea typeface="微軟正黑體" pitchFamily="34" charset="-120"/>
            </a:endParaRPr>
          </a:p>
          <a:p>
            <a:pPr>
              <a:spcAft>
                <a:spcPts val="600"/>
              </a:spcAft>
            </a:pPr>
            <a:r>
              <a:rPr lang="zh-TW" altLang="en-US" sz="1700" baseline="0" dirty="0" smtClean="0">
                <a:solidFill>
                  <a:srgbClr val="FFFF00"/>
                </a:solidFill>
                <a:latin typeface="微軟正黑體" pitchFamily="34" charset="-120"/>
                <a:ea typeface="微軟正黑體" pitchFamily="34" charset="-120"/>
              </a:rPr>
              <a:t>個資項目盤點與隱私衝擊評鑑</a:t>
            </a:r>
            <a:endParaRPr lang="en-US" altLang="zh-TW" sz="1700" baseline="0" dirty="0" smtClean="0">
              <a:solidFill>
                <a:srgbClr val="FFFF00"/>
              </a:solidFill>
              <a:latin typeface="微軟正黑體" pitchFamily="34" charset="-120"/>
              <a:ea typeface="微軟正黑體" pitchFamily="34" charset="-120"/>
            </a:endParaRPr>
          </a:p>
          <a:p>
            <a:pPr marL="182563" indent="-182563">
              <a:buFont typeface="Arial" pitchFamily="34" charset="0"/>
              <a:buChar char="•"/>
            </a:pPr>
            <a:r>
              <a:rPr lang="en-US" altLang="zh-TW" sz="1300" baseline="0" dirty="0" smtClean="0">
                <a:latin typeface="Calibri" pitchFamily="34" charset="0"/>
                <a:ea typeface="微軟正黑體" pitchFamily="34" charset="-120"/>
                <a:cs typeface="Calibri" pitchFamily="34" charset="0"/>
              </a:rPr>
              <a:t>What (</a:t>
            </a:r>
            <a:r>
              <a:rPr lang="zh-TW" altLang="en-US" sz="1300" baseline="0" dirty="0" smtClean="0">
                <a:latin typeface="Calibri" pitchFamily="34" charset="0"/>
                <a:ea typeface="微軟正黑體" pitchFamily="34" charset="-120"/>
                <a:cs typeface="Calibri" pitchFamily="34" charset="0"/>
              </a:rPr>
              <a:t>個資盤點</a:t>
            </a:r>
            <a:r>
              <a:rPr lang="en-US" altLang="zh-TW" sz="1300" baseline="0" dirty="0" smtClean="0">
                <a:latin typeface="Calibri" pitchFamily="34" charset="0"/>
                <a:ea typeface="微軟正黑體" pitchFamily="34" charset="-120"/>
                <a:cs typeface="Calibri" pitchFamily="34" charset="0"/>
              </a:rPr>
              <a:t>)</a:t>
            </a:r>
          </a:p>
          <a:p>
            <a:pPr marL="182563" indent="-182563">
              <a:buFont typeface="Arial" pitchFamily="34" charset="0"/>
              <a:buChar char="•"/>
            </a:pPr>
            <a:r>
              <a:rPr lang="en-US" altLang="zh-TW" sz="1300" baseline="0" dirty="0" smtClean="0">
                <a:latin typeface="Calibri" pitchFamily="34" charset="0"/>
                <a:ea typeface="微軟正黑體" pitchFamily="34" charset="-120"/>
                <a:cs typeface="Calibri" pitchFamily="34" charset="0"/>
              </a:rPr>
              <a:t>Where (</a:t>
            </a:r>
            <a:r>
              <a:rPr lang="zh-TW" altLang="en-US" sz="1300" baseline="0" dirty="0" smtClean="0">
                <a:latin typeface="Calibri" pitchFamily="34" charset="0"/>
                <a:ea typeface="微軟正黑體" pitchFamily="34" charset="-120"/>
                <a:cs typeface="Calibri" pitchFamily="34" charset="0"/>
              </a:rPr>
              <a:t>個資來源</a:t>
            </a:r>
            <a:r>
              <a:rPr lang="en-US" altLang="zh-TW" sz="1300" baseline="0" dirty="0" smtClean="0">
                <a:latin typeface="Calibri" pitchFamily="34" charset="0"/>
                <a:ea typeface="微軟正黑體" pitchFamily="34" charset="-120"/>
                <a:cs typeface="Calibri" pitchFamily="34" charset="0"/>
              </a:rPr>
              <a:t>)</a:t>
            </a:r>
          </a:p>
          <a:p>
            <a:pPr marL="182563" indent="-182563">
              <a:buFont typeface="Arial" pitchFamily="34" charset="0"/>
              <a:buChar char="•"/>
            </a:pPr>
            <a:r>
              <a:rPr lang="en-US" altLang="zh-TW" sz="1300" baseline="0" dirty="0" smtClean="0">
                <a:latin typeface="Calibri" pitchFamily="34" charset="0"/>
                <a:ea typeface="微軟正黑體" pitchFamily="34" charset="-120"/>
                <a:cs typeface="Calibri" pitchFamily="34" charset="0"/>
              </a:rPr>
              <a:t>Why (</a:t>
            </a:r>
            <a:r>
              <a:rPr lang="zh-TW" altLang="en-US" sz="1300" baseline="0" dirty="0" smtClean="0">
                <a:latin typeface="Calibri" pitchFamily="34" charset="0"/>
                <a:ea typeface="微軟正黑體" pitchFamily="34" charset="-120"/>
                <a:cs typeface="Calibri" pitchFamily="34" charset="0"/>
              </a:rPr>
              <a:t>使用目的</a:t>
            </a:r>
            <a:r>
              <a:rPr lang="en-US" altLang="zh-TW" sz="1300" baseline="0" dirty="0" smtClean="0">
                <a:latin typeface="Calibri" pitchFamily="34" charset="0"/>
                <a:ea typeface="微軟正黑體" pitchFamily="34" charset="-120"/>
                <a:cs typeface="Calibri" pitchFamily="34" charset="0"/>
              </a:rPr>
              <a:t>)</a:t>
            </a:r>
          </a:p>
          <a:p>
            <a:pPr marL="182563" indent="-182563">
              <a:buFont typeface="Arial" pitchFamily="34" charset="0"/>
              <a:buChar char="•"/>
            </a:pPr>
            <a:r>
              <a:rPr lang="en-US" altLang="zh-TW" sz="1300" baseline="0" dirty="0" smtClean="0">
                <a:latin typeface="Calibri" pitchFamily="34" charset="0"/>
                <a:ea typeface="微軟正黑體" pitchFamily="34" charset="-120"/>
                <a:cs typeface="Calibri" pitchFamily="34" charset="0"/>
              </a:rPr>
              <a:t>Who (</a:t>
            </a:r>
            <a:r>
              <a:rPr lang="zh-TW" altLang="en-US" sz="1300" baseline="0" dirty="0" smtClean="0">
                <a:latin typeface="Calibri" pitchFamily="34" charset="0"/>
                <a:ea typeface="微軟正黑體" pitchFamily="34" charset="-120"/>
                <a:cs typeface="Calibri" pitchFamily="34" charset="0"/>
              </a:rPr>
              <a:t>利害關係人</a:t>
            </a:r>
            <a:r>
              <a:rPr lang="en-US" altLang="zh-TW" sz="1300" baseline="0" dirty="0" smtClean="0">
                <a:latin typeface="Calibri" pitchFamily="34" charset="0"/>
                <a:ea typeface="微軟正黑體" pitchFamily="34" charset="-120"/>
                <a:cs typeface="Calibri" pitchFamily="34" charset="0"/>
              </a:rPr>
              <a:t>)</a:t>
            </a:r>
          </a:p>
          <a:p>
            <a:pPr marL="182563" indent="-182563">
              <a:buFont typeface="Arial" pitchFamily="34" charset="0"/>
              <a:buChar char="•"/>
            </a:pPr>
            <a:r>
              <a:rPr lang="en-US" altLang="zh-TW" sz="1300" baseline="0" dirty="0" smtClean="0">
                <a:latin typeface="Calibri" pitchFamily="34" charset="0"/>
                <a:ea typeface="微軟正黑體" pitchFamily="34" charset="-120"/>
                <a:cs typeface="Calibri" pitchFamily="34" charset="0"/>
              </a:rPr>
              <a:t>How (</a:t>
            </a:r>
            <a:r>
              <a:rPr lang="zh-TW" altLang="en-US" sz="1300" baseline="0" dirty="0" smtClean="0">
                <a:latin typeface="Calibri" pitchFamily="34" charset="0"/>
                <a:ea typeface="微軟正黑體" pitchFamily="34" charset="-120"/>
                <a:cs typeface="Calibri" pitchFamily="34" charset="0"/>
              </a:rPr>
              <a:t>個資流程</a:t>
            </a:r>
            <a:r>
              <a:rPr lang="en-US" altLang="zh-TW" sz="1300" baseline="0" dirty="0" smtClean="0">
                <a:latin typeface="Calibri" pitchFamily="34" charset="0"/>
                <a:ea typeface="微軟正黑體" pitchFamily="34" charset="-120"/>
                <a:cs typeface="Calibri" pitchFamily="34" charset="0"/>
              </a:rPr>
              <a:t>)</a:t>
            </a:r>
            <a:endParaRPr lang="en-US" altLang="zh-TW" sz="1300" baseline="0" dirty="0">
              <a:latin typeface="Calibri" pitchFamily="34" charset="0"/>
              <a:ea typeface="微軟正黑體" pitchFamily="34" charset="-120"/>
              <a:cs typeface="Calibri" pitchFamily="34" charset="0"/>
            </a:endParaRPr>
          </a:p>
        </p:txBody>
      </p:sp>
      <p:sp>
        <p:nvSpPr>
          <p:cNvPr id="6" name="＞形箭號 5"/>
          <p:cNvSpPr/>
          <p:nvPr/>
        </p:nvSpPr>
        <p:spPr>
          <a:xfrm>
            <a:off x="3743976" y="2420888"/>
            <a:ext cx="2340000" cy="2412000"/>
          </a:xfrm>
          <a:prstGeom prst="chevron">
            <a:avLst>
              <a:gd name="adj" fmla="val 18463"/>
            </a:avLst>
          </a:prstGeom>
        </p:spPr>
        <p:style>
          <a:lnRef idx="1">
            <a:schemeClr val="accent1"/>
          </a:lnRef>
          <a:fillRef idx="3">
            <a:schemeClr val="accent1"/>
          </a:fillRef>
          <a:effectRef idx="2">
            <a:schemeClr val="accent1"/>
          </a:effectRef>
          <a:fontRef idx="minor">
            <a:schemeClr val="lt1"/>
          </a:fontRef>
        </p:style>
        <p:txBody>
          <a:bodyPr lIns="72000" rIns="36000" rtlCol="0" anchor="t"/>
          <a:lstStyle/>
          <a:p>
            <a:pPr>
              <a:spcAft>
                <a:spcPts val="0"/>
              </a:spcAft>
            </a:pPr>
            <a:endParaRPr lang="en-US" altLang="zh-TW" sz="1200" baseline="0" dirty="0" smtClean="0">
              <a:solidFill>
                <a:srgbClr val="FFFF00"/>
              </a:solidFill>
              <a:latin typeface="微軟正黑體" pitchFamily="34" charset="-120"/>
              <a:ea typeface="微軟正黑體" pitchFamily="34" charset="-120"/>
            </a:endParaRPr>
          </a:p>
          <a:p>
            <a:pPr>
              <a:spcAft>
                <a:spcPts val="600"/>
              </a:spcAft>
            </a:pPr>
            <a:r>
              <a:rPr lang="zh-TW" altLang="en-US" sz="1700" baseline="0" dirty="0" smtClean="0">
                <a:solidFill>
                  <a:srgbClr val="FFFF00"/>
                </a:solidFill>
                <a:latin typeface="微軟正黑體" pitchFamily="34" charset="-120"/>
                <a:ea typeface="微軟正黑體" pitchFamily="34" charset="-120"/>
              </a:rPr>
              <a:t>個資風險評鑑</a:t>
            </a:r>
            <a:endParaRPr lang="en-US" altLang="zh-TW" sz="1700" baseline="0" dirty="0" smtClean="0">
              <a:solidFill>
                <a:srgbClr val="FFFF00"/>
              </a:solidFill>
              <a:latin typeface="微軟正黑體" pitchFamily="34" charset="-120"/>
              <a:ea typeface="微軟正黑體" pitchFamily="34" charset="-120"/>
            </a:endParaRPr>
          </a:p>
          <a:p>
            <a:pPr marL="182563" indent="-182563">
              <a:buFont typeface="Arial" pitchFamily="34" charset="0"/>
              <a:buChar char="•"/>
            </a:pPr>
            <a:r>
              <a:rPr lang="zh-TW" altLang="en-US" sz="1300" baseline="0" dirty="0" smtClean="0">
                <a:latin typeface="Calibri" pitchFamily="34" charset="0"/>
                <a:ea typeface="微軟正黑體" pitchFamily="34" charset="-120"/>
                <a:cs typeface="Calibri" pitchFamily="34" charset="0"/>
              </a:rPr>
              <a:t>個資分類分級 </a:t>
            </a:r>
            <a:r>
              <a:rPr lang="en-US" altLang="zh-TW" sz="1300" baseline="0" dirty="0" smtClean="0">
                <a:latin typeface="Calibri" pitchFamily="34" charset="0"/>
                <a:ea typeface="微軟正黑體" pitchFamily="34" charset="-120"/>
                <a:cs typeface="Calibri" pitchFamily="34" charset="0"/>
              </a:rPr>
              <a:t>/ </a:t>
            </a:r>
            <a:r>
              <a:rPr lang="zh-TW" altLang="en-US" sz="1300" baseline="0" dirty="0" smtClean="0">
                <a:latin typeface="Calibri" pitchFamily="34" charset="0"/>
                <a:ea typeface="微軟正黑體" pitchFamily="34" charset="-120"/>
                <a:cs typeface="Calibri" pitchFamily="34" charset="0"/>
              </a:rPr>
              <a:t>風險評鑑結果</a:t>
            </a:r>
            <a:endParaRPr lang="en-US" altLang="zh-TW" sz="1300" baseline="0" dirty="0" smtClean="0">
              <a:latin typeface="Calibri" pitchFamily="34" charset="0"/>
              <a:ea typeface="微軟正黑體" pitchFamily="34" charset="-120"/>
              <a:cs typeface="Calibri" pitchFamily="34" charset="0"/>
            </a:endParaRPr>
          </a:p>
          <a:p>
            <a:r>
              <a:rPr lang="en-US" altLang="zh-TW" sz="1300" baseline="0" dirty="0">
                <a:latin typeface="Calibri" pitchFamily="34" charset="0"/>
                <a:ea typeface="微軟正黑體" pitchFamily="34" charset="-120"/>
                <a:cs typeface="Calibri" pitchFamily="34" charset="0"/>
              </a:rPr>
              <a:t> </a:t>
            </a:r>
            <a:r>
              <a:rPr lang="en-US" altLang="zh-TW" sz="1300" baseline="0" dirty="0" smtClean="0">
                <a:latin typeface="Calibri" pitchFamily="34" charset="0"/>
                <a:ea typeface="微軟正黑體" pitchFamily="34" charset="-120"/>
                <a:cs typeface="Calibri" pitchFamily="34" charset="0"/>
              </a:rPr>
              <a:t>    ( </a:t>
            </a:r>
            <a:r>
              <a:rPr lang="zh-TW" altLang="en-US" sz="1300" baseline="0" dirty="0" smtClean="0">
                <a:latin typeface="Calibri" pitchFamily="34" charset="0"/>
                <a:ea typeface="微軟正黑體" pitchFamily="34" charset="-120"/>
                <a:cs typeface="Calibri" pitchFamily="34" charset="0"/>
              </a:rPr>
              <a:t>普、中、高</a:t>
            </a:r>
            <a:r>
              <a:rPr lang="en-US" altLang="zh-TW" sz="1300" baseline="0" dirty="0" smtClean="0">
                <a:latin typeface="Calibri" pitchFamily="34" charset="0"/>
                <a:ea typeface="微軟正黑體" pitchFamily="34" charset="-120"/>
                <a:cs typeface="Calibri" pitchFamily="34" charset="0"/>
              </a:rPr>
              <a:t>)</a:t>
            </a:r>
          </a:p>
          <a:p>
            <a:pPr marL="182563" indent="-182563">
              <a:buFont typeface="Arial" pitchFamily="34" charset="0"/>
              <a:buChar char="•"/>
            </a:pPr>
            <a:r>
              <a:rPr lang="zh-TW" altLang="en-US" sz="1300" baseline="0" dirty="0">
                <a:latin typeface="Calibri" pitchFamily="34" charset="0"/>
                <a:ea typeface="微軟正黑體" pitchFamily="34" charset="-120"/>
                <a:cs typeface="Calibri" pitchFamily="34" charset="0"/>
              </a:rPr>
              <a:t>風險處理</a:t>
            </a:r>
            <a:r>
              <a:rPr lang="zh-TW" altLang="en-US" sz="1300" baseline="0" dirty="0" smtClean="0">
                <a:latin typeface="Calibri" pitchFamily="34" charset="0"/>
                <a:ea typeface="微軟正黑體" pitchFamily="34" charset="-120"/>
                <a:cs typeface="Calibri" pitchFamily="34" charset="0"/>
              </a:rPr>
              <a:t>對策</a:t>
            </a:r>
            <a:endParaRPr lang="en-US" altLang="zh-TW" sz="1300" baseline="0" dirty="0" smtClean="0">
              <a:latin typeface="Calibri" pitchFamily="34" charset="0"/>
              <a:ea typeface="微軟正黑體" pitchFamily="34" charset="-120"/>
              <a:cs typeface="Calibri" pitchFamily="34" charset="0"/>
            </a:endParaRPr>
          </a:p>
          <a:p>
            <a:pPr marL="182563" indent="-182563">
              <a:buFont typeface="Arial" pitchFamily="34" charset="0"/>
              <a:buChar char="•"/>
            </a:pPr>
            <a:r>
              <a:rPr lang="zh-TW" altLang="en-US" sz="1300" baseline="0" dirty="0" smtClean="0">
                <a:latin typeface="Calibri" pitchFamily="34" charset="0"/>
                <a:ea typeface="微軟正黑體" pitchFamily="34" charset="-120"/>
                <a:cs typeface="Calibri" pitchFamily="34" charset="0"/>
              </a:rPr>
              <a:t>風險處理計畫</a:t>
            </a:r>
            <a:endParaRPr lang="en-US" altLang="zh-TW" sz="1300" baseline="0" dirty="0">
              <a:latin typeface="Calibri" pitchFamily="34" charset="0"/>
              <a:ea typeface="微軟正黑體" pitchFamily="34" charset="-120"/>
              <a:cs typeface="Calibri" pitchFamily="34" charset="0"/>
            </a:endParaRPr>
          </a:p>
        </p:txBody>
      </p:sp>
      <p:sp>
        <p:nvSpPr>
          <p:cNvPr id="7" name="＞形箭號 6"/>
          <p:cNvSpPr/>
          <p:nvPr/>
        </p:nvSpPr>
        <p:spPr>
          <a:xfrm>
            <a:off x="5724456" y="2420888"/>
            <a:ext cx="2952000" cy="2412000"/>
          </a:xfrm>
          <a:prstGeom prst="chevron">
            <a:avLst>
              <a:gd name="adj" fmla="val 17659"/>
            </a:avLst>
          </a:prstGeom>
        </p:spPr>
        <p:style>
          <a:lnRef idx="1">
            <a:schemeClr val="accent1"/>
          </a:lnRef>
          <a:fillRef idx="3">
            <a:schemeClr val="accent1"/>
          </a:fillRef>
          <a:effectRef idx="2">
            <a:schemeClr val="accent1"/>
          </a:effectRef>
          <a:fontRef idx="minor">
            <a:schemeClr val="lt1"/>
          </a:fontRef>
        </p:style>
        <p:txBody>
          <a:bodyPr rIns="36000" rtlCol="0" anchor="t"/>
          <a:lstStyle/>
          <a:p>
            <a:pPr>
              <a:spcAft>
                <a:spcPts val="0"/>
              </a:spcAft>
            </a:pPr>
            <a:endParaRPr lang="en-US" altLang="zh-TW" sz="1200" baseline="0" dirty="0" smtClean="0">
              <a:solidFill>
                <a:srgbClr val="FFFF00"/>
              </a:solidFill>
              <a:latin typeface="微軟正黑體" pitchFamily="34" charset="-120"/>
              <a:ea typeface="微軟正黑體" pitchFamily="34" charset="-120"/>
            </a:endParaRPr>
          </a:p>
          <a:p>
            <a:pPr>
              <a:spcAft>
                <a:spcPts val="600"/>
              </a:spcAft>
            </a:pPr>
            <a:r>
              <a:rPr lang="zh-TW" altLang="en-US" sz="1700" baseline="0" dirty="0" smtClean="0">
                <a:solidFill>
                  <a:srgbClr val="FFFF00"/>
                </a:solidFill>
                <a:latin typeface="微軟正黑體" pitchFamily="34" charset="-120"/>
                <a:ea typeface="微軟正黑體" pitchFamily="34" charset="-120"/>
              </a:rPr>
              <a:t>個資管理與防護</a:t>
            </a:r>
            <a:endParaRPr lang="en-US" altLang="zh-TW" sz="1700" baseline="0" dirty="0" smtClean="0">
              <a:solidFill>
                <a:srgbClr val="FFFF00"/>
              </a:solidFill>
              <a:latin typeface="微軟正黑體" pitchFamily="34" charset="-120"/>
              <a:ea typeface="微軟正黑體" pitchFamily="34" charset="-120"/>
            </a:endParaRPr>
          </a:p>
          <a:p>
            <a:pPr marL="182563" indent="-182563">
              <a:buFont typeface="Arial" pitchFamily="34" charset="0"/>
              <a:buChar char="•"/>
            </a:pPr>
            <a:r>
              <a:rPr lang="zh-TW" altLang="en-US" sz="1300" baseline="0" dirty="0" smtClean="0">
                <a:latin typeface="Calibri" pitchFamily="34" charset="0"/>
                <a:ea typeface="微軟正黑體" pitchFamily="34" charset="-120"/>
                <a:cs typeface="Calibri" pitchFamily="34" charset="0"/>
              </a:rPr>
              <a:t>個人資料保護管理要點</a:t>
            </a:r>
            <a:endParaRPr lang="en-US" altLang="zh-TW" sz="1300" baseline="0" dirty="0">
              <a:latin typeface="Calibri" pitchFamily="34" charset="0"/>
              <a:ea typeface="微軟正黑體" pitchFamily="34" charset="-120"/>
              <a:cs typeface="Calibri" pitchFamily="34" charset="0"/>
            </a:endParaRPr>
          </a:p>
          <a:p>
            <a:pPr marL="182563" indent="-182563">
              <a:buFont typeface="Arial" pitchFamily="34" charset="0"/>
              <a:buChar char="•"/>
            </a:pPr>
            <a:r>
              <a:rPr lang="zh-TW" altLang="en-US" sz="1300" baseline="0" dirty="0" smtClean="0">
                <a:latin typeface="Calibri" pitchFamily="34" charset="0"/>
                <a:ea typeface="微軟正黑體" pitchFamily="34" charset="-120"/>
                <a:cs typeface="Calibri" pitchFamily="34" charset="0"/>
              </a:rPr>
              <a:t>個資保護流程與安全措施</a:t>
            </a:r>
            <a:r>
              <a:rPr lang="en-US" altLang="zh-TW" sz="1300" baseline="0" dirty="0" smtClean="0">
                <a:latin typeface="Calibri" pitchFamily="34" charset="0"/>
                <a:ea typeface="微軟正黑體" pitchFamily="34" charset="-120"/>
                <a:cs typeface="Calibri" pitchFamily="34" charset="0"/>
              </a:rPr>
              <a:t> </a:t>
            </a:r>
          </a:p>
          <a:p>
            <a:pPr marL="355600" lvl="1" indent="-173038">
              <a:buFont typeface="Times New Roman" pitchFamily="18" charset="0"/>
              <a:buChar char="-"/>
            </a:pPr>
            <a:r>
              <a:rPr lang="zh-TW" altLang="en-US" sz="1300" baseline="0" dirty="0">
                <a:latin typeface="Calibri" pitchFamily="34" charset="0"/>
                <a:ea typeface="微軟正黑體" pitchFamily="34" charset="-120"/>
                <a:cs typeface="Calibri" pitchFamily="34" charset="0"/>
              </a:rPr>
              <a:t>個</a:t>
            </a:r>
            <a:r>
              <a:rPr lang="zh-TW" altLang="en-US" sz="1300" baseline="0" dirty="0" smtClean="0">
                <a:latin typeface="Calibri" pitchFamily="34" charset="0"/>
                <a:ea typeface="微軟正黑體" pitchFamily="34" charset="-120"/>
                <a:cs typeface="Calibri" pitchFamily="34" charset="0"/>
              </a:rPr>
              <a:t>資蒐集</a:t>
            </a:r>
            <a:endParaRPr lang="en-US" altLang="zh-TW" sz="1300" baseline="0" dirty="0" smtClean="0">
              <a:latin typeface="Calibri" pitchFamily="34" charset="0"/>
              <a:ea typeface="微軟正黑體" pitchFamily="34" charset="-120"/>
              <a:cs typeface="Calibri" pitchFamily="34" charset="0"/>
            </a:endParaRPr>
          </a:p>
          <a:p>
            <a:pPr marL="355600" lvl="1" indent="-173038">
              <a:buFont typeface="Times New Roman" pitchFamily="18" charset="0"/>
              <a:buChar char="-"/>
            </a:pPr>
            <a:r>
              <a:rPr lang="zh-TW" altLang="en-US" sz="1300" baseline="0" dirty="0">
                <a:latin typeface="Calibri" pitchFamily="34" charset="0"/>
                <a:ea typeface="微軟正黑體" pitchFamily="34" charset="-120"/>
                <a:cs typeface="Calibri" pitchFamily="34" charset="0"/>
              </a:rPr>
              <a:t>個資</a:t>
            </a:r>
            <a:r>
              <a:rPr lang="zh-TW" altLang="en-US" sz="1300" baseline="0" dirty="0" smtClean="0">
                <a:latin typeface="Calibri" pitchFamily="34" charset="0"/>
                <a:ea typeface="微軟正黑體" pitchFamily="34" charset="-120"/>
                <a:cs typeface="Calibri" pitchFamily="34" charset="0"/>
              </a:rPr>
              <a:t>儲存</a:t>
            </a:r>
            <a:endParaRPr lang="en-US" altLang="zh-TW" sz="1300" baseline="0" dirty="0" smtClean="0">
              <a:latin typeface="Calibri" pitchFamily="34" charset="0"/>
              <a:ea typeface="微軟正黑體" pitchFamily="34" charset="-120"/>
              <a:cs typeface="Calibri" pitchFamily="34" charset="0"/>
            </a:endParaRPr>
          </a:p>
          <a:p>
            <a:pPr marL="355600" lvl="1" indent="-173038">
              <a:buFont typeface="Times New Roman" pitchFamily="18" charset="0"/>
              <a:buChar char="-"/>
            </a:pPr>
            <a:r>
              <a:rPr lang="zh-TW" altLang="en-US" sz="1300" baseline="0" dirty="0">
                <a:latin typeface="Calibri" pitchFamily="34" charset="0"/>
                <a:ea typeface="微軟正黑體" pitchFamily="34" charset="-120"/>
                <a:cs typeface="Calibri" pitchFamily="34" charset="0"/>
              </a:rPr>
              <a:t>個資</a:t>
            </a:r>
            <a:r>
              <a:rPr lang="zh-TW" altLang="en-US" sz="1300" baseline="0" dirty="0" smtClean="0">
                <a:latin typeface="Calibri" pitchFamily="34" charset="0"/>
                <a:ea typeface="微軟正黑體" pitchFamily="34" charset="-120"/>
                <a:cs typeface="Calibri" pitchFamily="34" charset="0"/>
              </a:rPr>
              <a:t>處理</a:t>
            </a:r>
            <a:endParaRPr lang="en-US" altLang="zh-TW" sz="1300" baseline="0" dirty="0" smtClean="0">
              <a:latin typeface="Calibri" pitchFamily="34" charset="0"/>
              <a:ea typeface="微軟正黑體" pitchFamily="34" charset="-120"/>
              <a:cs typeface="Calibri" pitchFamily="34" charset="0"/>
            </a:endParaRPr>
          </a:p>
          <a:p>
            <a:pPr marL="355600" lvl="1" indent="-173038">
              <a:buFont typeface="Times New Roman" pitchFamily="18" charset="0"/>
              <a:buChar char="-"/>
            </a:pPr>
            <a:r>
              <a:rPr lang="zh-TW" altLang="en-US" sz="1300" baseline="0" dirty="0">
                <a:latin typeface="Calibri" pitchFamily="34" charset="0"/>
                <a:ea typeface="微軟正黑體" pitchFamily="34" charset="-120"/>
                <a:cs typeface="Calibri" pitchFamily="34" charset="0"/>
              </a:rPr>
              <a:t>個資</a:t>
            </a:r>
            <a:r>
              <a:rPr lang="zh-TW" altLang="en-US" sz="1300" baseline="0" dirty="0" smtClean="0">
                <a:latin typeface="Calibri" pitchFamily="34" charset="0"/>
                <a:ea typeface="微軟正黑體" pitchFamily="34" charset="-120"/>
                <a:cs typeface="Calibri" pitchFamily="34" charset="0"/>
              </a:rPr>
              <a:t>傳輸</a:t>
            </a:r>
            <a:endParaRPr lang="en-US" altLang="zh-TW" sz="1300" baseline="0" dirty="0" smtClean="0">
              <a:latin typeface="Calibri" pitchFamily="34" charset="0"/>
              <a:ea typeface="微軟正黑體" pitchFamily="34" charset="-120"/>
              <a:cs typeface="Calibri" pitchFamily="34" charset="0"/>
            </a:endParaRPr>
          </a:p>
          <a:p>
            <a:pPr marL="355600" lvl="1" indent="-173038">
              <a:buFont typeface="Times New Roman" pitchFamily="18" charset="0"/>
              <a:buChar char="-"/>
            </a:pPr>
            <a:r>
              <a:rPr lang="zh-TW" altLang="en-US" sz="1300" baseline="0" dirty="0">
                <a:latin typeface="Calibri" pitchFamily="34" charset="0"/>
                <a:ea typeface="微軟正黑體" pitchFamily="34" charset="-120"/>
                <a:cs typeface="Calibri" pitchFamily="34" charset="0"/>
              </a:rPr>
              <a:t>個資銷</a:t>
            </a:r>
            <a:r>
              <a:rPr lang="zh-TW" altLang="en-US" sz="1300" baseline="0" dirty="0" smtClean="0">
                <a:latin typeface="Calibri" pitchFamily="34" charset="0"/>
                <a:ea typeface="微軟正黑體" pitchFamily="34" charset="-120"/>
                <a:cs typeface="Calibri" pitchFamily="34" charset="0"/>
              </a:rPr>
              <a:t>燬</a:t>
            </a:r>
            <a:r>
              <a:rPr lang="en-US" altLang="zh-TW" sz="1300" baseline="0" dirty="0" smtClean="0">
                <a:latin typeface="Calibri" pitchFamily="34" charset="0"/>
                <a:ea typeface="微軟正黑體" pitchFamily="34" charset="-120"/>
                <a:cs typeface="Calibri" pitchFamily="34" charset="0"/>
              </a:rPr>
              <a:t>(</a:t>
            </a:r>
            <a:r>
              <a:rPr lang="zh-TW" altLang="en-US" sz="1300" baseline="0" dirty="0" smtClean="0">
                <a:latin typeface="Calibri" pitchFamily="34" charset="0"/>
                <a:ea typeface="微軟正黑體" pitchFamily="34" charset="-120"/>
                <a:cs typeface="Calibri" pitchFamily="34" charset="0"/>
              </a:rPr>
              <a:t>淨化</a:t>
            </a:r>
            <a:r>
              <a:rPr lang="en-US" altLang="zh-TW" sz="1300" baseline="0" dirty="0" smtClean="0">
                <a:latin typeface="Calibri" pitchFamily="34" charset="0"/>
                <a:ea typeface="微軟正黑體" pitchFamily="34" charset="-120"/>
                <a:cs typeface="Calibri" pitchFamily="34" charset="0"/>
              </a:rPr>
              <a:t>)</a:t>
            </a:r>
            <a:endParaRPr lang="en-US" altLang="zh-TW" sz="1300" baseline="0" dirty="0">
              <a:latin typeface="Calibri" pitchFamily="34" charset="0"/>
              <a:ea typeface="微軟正黑體" pitchFamily="34" charset="-120"/>
              <a:cs typeface="Calibri" pitchFamily="34" charset="0"/>
            </a:endParaRPr>
          </a:p>
        </p:txBody>
      </p:sp>
      <p:pic>
        <p:nvPicPr>
          <p:cNvPr id="8" name="Picture 5" descr="C:\Documents and Settings\admin\My Documents\Downloads\20110414052815482_easyicon_cn_128.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108192" y="3717192"/>
            <a:ext cx="1440000" cy="1440000"/>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5" descr="C:\Documents and Settings\admin\My Documents\Downloads\20110414052815482_easyicon_cn_128.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900080" y="3717192"/>
            <a:ext cx="1440000" cy="1440000"/>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5" descr="C:\Documents and Settings\admin\My Documents\Downloads\20110414052815482_easyicon_cn_128.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396024" y="3501168"/>
            <a:ext cx="1440000" cy="1440000"/>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文字方塊 10"/>
          <p:cNvSpPr txBox="1"/>
          <p:nvPr/>
        </p:nvSpPr>
        <p:spPr>
          <a:xfrm>
            <a:off x="827584" y="3573016"/>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出生年月日</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2" name="文字方塊 11"/>
          <p:cNvSpPr txBox="1"/>
          <p:nvPr/>
        </p:nvSpPr>
        <p:spPr>
          <a:xfrm>
            <a:off x="107504" y="4221668"/>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身分證字號</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3" name="文字方塊 12"/>
          <p:cNvSpPr txBox="1"/>
          <p:nvPr/>
        </p:nvSpPr>
        <p:spPr>
          <a:xfrm>
            <a:off x="331912" y="3759003"/>
            <a:ext cx="864096" cy="215444"/>
          </a:xfrm>
          <a:prstGeom prst="rect">
            <a:avLst/>
          </a:prstGeom>
          <a:noFill/>
        </p:spPr>
        <p:txBody>
          <a:bodyPr wrap="square" rtlCol="0">
            <a:spAutoFit/>
          </a:bodyPr>
          <a:lstStyle/>
          <a:p>
            <a:r>
              <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護照</a:t>
            </a:r>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號碼</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4" name="圓角矩形 13"/>
          <p:cNvSpPr/>
          <p:nvPr/>
        </p:nvSpPr>
        <p:spPr>
          <a:xfrm>
            <a:off x="333457" y="2784856"/>
            <a:ext cx="1565133" cy="648072"/>
          </a:xfrm>
          <a:prstGeom prst="roundRect">
            <a:avLst/>
          </a:prstGeom>
        </p:spPr>
        <p:style>
          <a:lnRef idx="2">
            <a:schemeClr val="accent2"/>
          </a:lnRef>
          <a:fillRef idx="1">
            <a:schemeClr val="lt1"/>
          </a:fillRef>
          <a:effectRef idx="0">
            <a:schemeClr val="accent2"/>
          </a:effectRef>
          <a:fontRef idx="minor">
            <a:schemeClr val="dk1"/>
          </a:fontRef>
        </p:style>
        <p:txBody>
          <a:bodyPr lIns="36000" rIns="36000" rtlCol="0" anchor="ctr"/>
          <a:lstStyle/>
          <a:p>
            <a:pPr algn="ctr"/>
            <a:r>
              <a:rPr lang="zh-TW" altLang="en-US" sz="1100" baseline="0" dirty="0">
                <a:latin typeface="Calibri" pitchFamily="34" charset="0"/>
                <a:ea typeface="微軟正黑體" pitchFamily="34" charset="-120"/>
                <a:cs typeface="Calibri" pitchFamily="34" charset="0"/>
              </a:rPr>
              <a:t>可</a:t>
            </a:r>
            <a:r>
              <a:rPr lang="zh-TW" altLang="en-US" sz="1100" baseline="0" dirty="0" smtClean="0">
                <a:latin typeface="Calibri" pitchFamily="34" charset="0"/>
                <a:ea typeface="微軟正黑體" pitchFamily="34" charset="-120"/>
                <a:cs typeface="Calibri" pitchFamily="34" charset="0"/>
              </a:rPr>
              <a:t>識別之個人資料 </a:t>
            </a:r>
            <a:r>
              <a:rPr lang="en-US" altLang="zh-TW" sz="1100" baseline="0" dirty="0" smtClean="0">
                <a:latin typeface="Calibri" pitchFamily="34" charset="0"/>
                <a:ea typeface="微軟正黑體" pitchFamily="34" charset="-120"/>
                <a:cs typeface="Calibri" pitchFamily="34" charset="0"/>
              </a:rPr>
              <a:t>(Personal Identifiable Information, PII)</a:t>
            </a:r>
            <a:endParaRPr lang="zh-TW" altLang="en-US" sz="1100" baseline="0" dirty="0">
              <a:latin typeface="Calibri" pitchFamily="34" charset="0"/>
              <a:ea typeface="微軟正黑體" pitchFamily="34" charset="-120"/>
              <a:cs typeface="Calibri" pitchFamily="34" charset="0"/>
            </a:endParaRPr>
          </a:p>
        </p:txBody>
      </p:sp>
      <p:sp>
        <p:nvSpPr>
          <p:cNvPr id="15" name="文字方塊 14"/>
          <p:cNvSpPr txBox="1"/>
          <p:nvPr/>
        </p:nvSpPr>
        <p:spPr>
          <a:xfrm>
            <a:off x="899592" y="3861048"/>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姓名</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6" name="文字方塊 15"/>
          <p:cNvSpPr txBox="1"/>
          <p:nvPr/>
        </p:nvSpPr>
        <p:spPr>
          <a:xfrm>
            <a:off x="1051992" y="4077652"/>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醫療</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7" name="文字方塊 16"/>
          <p:cNvSpPr txBox="1"/>
          <p:nvPr/>
        </p:nvSpPr>
        <p:spPr>
          <a:xfrm>
            <a:off x="1403648" y="3789040"/>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家庭</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8" name="文字方塊 17"/>
          <p:cNvSpPr txBox="1"/>
          <p:nvPr/>
        </p:nvSpPr>
        <p:spPr>
          <a:xfrm>
            <a:off x="1556048" y="4005064"/>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指紋</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9" name="文字方塊 18"/>
          <p:cNvSpPr txBox="1"/>
          <p:nvPr/>
        </p:nvSpPr>
        <p:spPr>
          <a:xfrm>
            <a:off x="1547664" y="4221088"/>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財務</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0" name="文字方塊 19"/>
          <p:cNvSpPr txBox="1"/>
          <p:nvPr/>
        </p:nvSpPr>
        <p:spPr>
          <a:xfrm>
            <a:off x="1259632" y="4437692"/>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性生活</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1" name="文字方塊 20"/>
          <p:cNvSpPr txBox="1"/>
          <p:nvPr/>
        </p:nvSpPr>
        <p:spPr>
          <a:xfrm>
            <a:off x="1412032" y="4653716"/>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通訊地址</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2" name="文字方塊 21"/>
          <p:cNvSpPr txBox="1"/>
          <p:nvPr/>
        </p:nvSpPr>
        <p:spPr>
          <a:xfrm>
            <a:off x="899592" y="4293096"/>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病歷</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3" name="文字方塊 22"/>
          <p:cNvSpPr txBox="1"/>
          <p:nvPr/>
        </p:nvSpPr>
        <p:spPr>
          <a:xfrm>
            <a:off x="971600" y="4581708"/>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婚姻</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4" name="文字方塊 23"/>
          <p:cNvSpPr txBox="1"/>
          <p:nvPr/>
        </p:nvSpPr>
        <p:spPr>
          <a:xfrm>
            <a:off x="539552" y="4005064"/>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職業</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5" name="文字方塊 24"/>
          <p:cNvSpPr txBox="1"/>
          <p:nvPr/>
        </p:nvSpPr>
        <p:spPr>
          <a:xfrm>
            <a:off x="467544" y="4437112"/>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聯絡電話</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6" name="文字方塊 25"/>
          <p:cNvSpPr txBox="1"/>
          <p:nvPr/>
        </p:nvSpPr>
        <p:spPr>
          <a:xfrm>
            <a:off x="251520" y="4653716"/>
            <a:ext cx="864096" cy="215444"/>
          </a:xfrm>
          <a:prstGeom prst="rect">
            <a:avLst/>
          </a:prstGeom>
          <a:noFill/>
        </p:spPr>
        <p:txBody>
          <a:bodyPr wrap="square" rtlCol="0">
            <a:spAutoFit/>
          </a:bodyPr>
          <a:lstStyle/>
          <a:p>
            <a:r>
              <a:rPr lang="zh-TW" altLang="en-US" sz="800" baseline="0" dirty="0" smtClean="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rPr>
              <a:t>犯罪前科</a:t>
            </a:r>
            <a:endParaRPr lang="zh-TW" altLang="en-US" sz="800" baseline="0" dirty="0">
              <a:solidFill>
                <a:schemeClr val="tx1">
                  <a:lumMod val="65000"/>
                  <a:lumOff val="3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7" name="五邊形 26"/>
          <p:cNvSpPr/>
          <p:nvPr/>
        </p:nvSpPr>
        <p:spPr>
          <a:xfrm rot="16200000">
            <a:off x="2294880" y="4635170"/>
            <a:ext cx="1188000" cy="1800000"/>
          </a:xfrm>
          <a:prstGeom prst="homePlate">
            <a:avLst>
              <a:gd name="adj" fmla="val 13808"/>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zh-TW" altLang="en-US"/>
          </a:p>
        </p:txBody>
      </p:sp>
      <p:sp>
        <p:nvSpPr>
          <p:cNvPr id="28" name="五邊形 27"/>
          <p:cNvSpPr/>
          <p:nvPr/>
        </p:nvSpPr>
        <p:spPr>
          <a:xfrm rot="16200000">
            <a:off x="4374144" y="4635170"/>
            <a:ext cx="1188000" cy="1800000"/>
          </a:xfrm>
          <a:prstGeom prst="homePlate">
            <a:avLst>
              <a:gd name="adj" fmla="val 13808"/>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zh-TW" altLang="en-US"/>
          </a:p>
        </p:txBody>
      </p:sp>
      <p:sp>
        <p:nvSpPr>
          <p:cNvPr id="29" name="五邊形 28"/>
          <p:cNvSpPr/>
          <p:nvPr/>
        </p:nvSpPr>
        <p:spPr>
          <a:xfrm rot="16200000">
            <a:off x="6444307" y="4617100"/>
            <a:ext cx="1188000" cy="1836138"/>
          </a:xfrm>
          <a:prstGeom prst="homePlate">
            <a:avLst>
              <a:gd name="adj" fmla="val 13808"/>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zh-TW" altLang="en-US"/>
          </a:p>
        </p:txBody>
      </p:sp>
      <p:sp>
        <p:nvSpPr>
          <p:cNvPr id="30" name="文字方塊 29"/>
          <p:cNvSpPr txBox="1"/>
          <p:nvPr/>
        </p:nvSpPr>
        <p:spPr>
          <a:xfrm>
            <a:off x="1988880" y="5157192"/>
            <a:ext cx="1800001" cy="892552"/>
          </a:xfrm>
          <a:prstGeom prst="rect">
            <a:avLst/>
          </a:prstGeom>
          <a:noFill/>
        </p:spPr>
        <p:txBody>
          <a:bodyPr wrap="square" rtlCol="0">
            <a:spAutoFit/>
          </a:bodyPr>
          <a:lstStyle/>
          <a:p>
            <a:pPr marL="92075" indent="-92075">
              <a:buFont typeface="Arial" pitchFamily="34" charset="0"/>
              <a:buChar char="•"/>
            </a:pPr>
            <a:r>
              <a:rPr lang="zh-TW" altLang="en-US" sz="1300" baseline="0" dirty="0" smtClean="0">
                <a:latin typeface="微軟正黑體" pitchFamily="34" charset="-120"/>
                <a:ea typeface="微軟正黑體" pitchFamily="34" charset="-120"/>
              </a:rPr>
              <a:t>個人資料保護法</a:t>
            </a:r>
            <a:endParaRPr lang="en-US" altLang="zh-TW" sz="1300" baseline="0" dirty="0" smtClean="0">
              <a:latin typeface="微軟正黑體" pitchFamily="34" charset="-120"/>
              <a:ea typeface="微軟正黑體" pitchFamily="34" charset="-120"/>
            </a:endParaRPr>
          </a:p>
          <a:p>
            <a:pPr marL="92075" indent="-92075">
              <a:buFont typeface="Arial" pitchFamily="34" charset="0"/>
              <a:buChar char="•"/>
            </a:pPr>
            <a:r>
              <a:rPr lang="zh-TW" altLang="en-US" sz="1300" baseline="0" dirty="0">
                <a:latin typeface="微軟正黑體" pitchFamily="34" charset="-120"/>
                <a:ea typeface="微軟正黑體" pitchFamily="34" charset="-120"/>
              </a:rPr>
              <a:t>個資法施行</a:t>
            </a:r>
            <a:r>
              <a:rPr lang="zh-TW" altLang="en-US" sz="1300" baseline="0" dirty="0" smtClean="0">
                <a:latin typeface="微軟正黑體" pitchFamily="34" charset="-120"/>
                <a:ea typeface="微軟正黑體" pitchFamily="34" charset="-120"/>
              </a:rPr>
              <a:t>細則</a:t>
            </a:r>
            <a:endParaRPr lang="en-US" altLang="zh-TW" sz="1300" baseline="0" dirty="0" smtClean="0">
              <a:latin typeface="微軟正黑體" pitchFamily="34" charset="-120"/>
              <a:ea typeface="微軟正黑體" pitchFamily="34" charset="-120"/>
            </a:endParaRPr>
          </a:p>
          <a:p>
            <a:pPr marL="92075" indent="-92075">
              <a:buFont typeface="Arial" pitchFamily="34" charset="0"/>
              <a:buChar char="•"/>
            </a:pPr>
            <a:r>
              <a:rPr lang="zh-TW" altLang="en-US" sz="1300" baseline="0" dirty="0" smtClean="0">
                <a:latin typeface="微軟正黑體" pitchFamily="34" charset="-120"/>
                <a:ea typeface="微軟正黑體" pitchFamily="34" charset="-120"/>
              </a:rPr>
              <a:t>資訊系統分類分級</a:t>
            </a:r>
            <a:r>
              <a:rPr lang="zh-TW" altLang="en-US" sz="1300" baseline="0" dirty="0">
                <a:latin typeface="微軟正黑體" pitchFamily="34" charset="-120"/>
                <a:ea typeface="微軟正黑體" pitchFamily="34" charset="-120"/>
              </a:rPr>
              <a:t>與鑑別機制參考</a:t>
            </a:r>
            <a:r>
              <a:rPr lang="zh-TW" altLang="en-US" sz="1300" baseline="0" dirty="0" smtClean="0">
                <a:latin typeface="微軟正黑體" pitchFamily="34" charset="-120"/>
                <a:ea typeface="微軟正黑體" pitchFamily="34" charset="-120"/>
              </a:rPr>
              <a:t>手冊</a:t>
            </a:r>
            <a:endParaRPr lang="zh-TW" altLang="en-US" sz="1300" baseline="0" dirty="0">
              <a:latin typeface="微軟正黑體" pitchFamily="34" charset="-120"/>
              <a:ea typeface="微軟正黑體" pitchFamily="34" charset="-120"/>
            </a:endParaRPr>
          </a:p>
        </p:txBody>
      </p:sp>
      <p:sp>
        <p:nvSpPr>
          <p:cNvPr id="31" name="文字方塊 30"/>
          <p:cNvSpPr txBox="1"/>
          <p:nvPr/>
        </p:nvSpPr>
        <p:spPr>
          <a:xfrm>
            <a:off x="4068143" y="5157192"/>
            <a:ext cx="1800001" cy="892552"/>
          </a:xfrm>
          <a:prstGeom prst="rect">
            <a:avLst/>
          </a:prstGeom>
          <a:noFill/>
        </p:spPr>
        <p:txBody>
          <a:bodyPr wrap="square" rtlCol="0">
            <a:spAutoFit/>
          </a:bodyPr>
          <a:lstStyle/>
          <a:p>
            <a:pPr marL="92075" indent="-92075">
              <a:buFont typeface="Arial" pitchFamily="34" charset="0"/>
              <a:buChar char="•"/>
            </a:pPr>
            <a:r>
              <a:rPr lang="zh-TW" altLang="en-US" sz="1300" baseline="0" dirty="0" smtClean="0">
                <a:latin typeface="微軟正黑體" pitchFamily="34" charset="-120"/>
                <a:ea typeface="微軟正黑體" pitchFamily="34" charset="-120"/>
              </a:rPr>
              <a:t>個人資料保護法</a:t>
            </a:r>
            <a:endParaRPr lang="en-US" altLang="zh-TW" sz="1300" baseline="0" dirty="0" smtClean="0">
              <a:latin typeface="微軟正黑體" pitchFamily="34" charset="-120"/>
              <a:ea typeface="微軟正黑體" pitchFamily="34" charset="-120"/>
            </a:endParaRPr>
          </a:p>
          <a:p>
            <a:pPr marL="92075" indent="-92075">
              <a:buFont typeface="Arial" pitchFamily="34" charset="0"/>
              <a:buChar char="•"/>
            </a:pPr>
            <a:r>
              <a:rPr lang="zh-TW" altLang="en-US" sz="1300" baseline="0" dirty="0">
                <a:latin typeface="微軟正黑體" pitchFamily="34" charset="-120"/>
                <a:ea typeface="微軟正黑體" pitchFamily="34" charset="-120"/>
              </a:rPr>
              <a:t>個資法施行</a:t>
            </a:r>
            <a:r>
              <a:rPr lang="zh-TW" altLang="en-US" sz="1300" baseline="0" dirty="0" smtClean="0">
                <a:latin typeface="微軟正黑體" pitchFamily="34" charset="-120"/>
                <a:ea typeface="微軟正黑體" pitchFamily="34" charset="-120"/>
              </a:rPr>
              <a:t>細則</a:t>
            </a:r>
            <a:endParaRPr lang="en-US" altLang="zh-TW" sz="1300" baseline="0" dirty="0" smtClean="0">
              <a:latin typeface="微軟正黑體" pitchFamily="34" charset="-120"/>
              <a:ea typeface="微軟正黑體" pitchFamily="34" charset="-120"/>
            </a:endParaRPr>
          </a:p>
          <a:p>
            <a:pPr marL="92075" indent="-92075">
              <a:buFont typeface="Arial" pitchFamily="34" charset="0"/>
              <a:buChar char="•"/>
            </a:pPr>
            <a:r>
              <a:rPr lang="zh-TW" altLang="en-US" sz="1300" baseline="0" dirty="0" smtClean="0">
                <a:latin typeface="微軟正黑體" pitchFamily="34" charset="-120"/>
                <a:ea typeface="微軟正黑體" pitchFamily="34" charset="-120"/>
              </a:rPr>
              <a:t>資訊系統分類分級</a:t>
            </a:r>
            <a:r>
              <a:rPr lang="zh-TW" altLang="en-US" sz="1300" baseline="0" dirty="0">
                <a:latin typeface="微軟正黑體" pitchFamily="34" charset="-120"/>
                <a:ea typeface="微軟正黑體" pitchFamily="34" charset="-120"/>
              </a:rPr>
              <a:t>與鑑別機制參考</a:t>
            </a:r>
            <a:r>
              <a:rPr lang="zh-TW" altLang="en-US" sz="1300" baseline="0" dirty="0" smtClean="0">
                <a:latin typeface="微軟正黑體" pitchFamily="34" charset="-120"/>
                <a:ea typeface="微軟正黑體" pitchFamily="34" charset="-120"/>
              </a:rPr>
              <a:t>手冊</a:t>
            </a:r>
            <a:endParaRPr lang="zh-TW" altLang="en-US" sz="1300" baseline="0" dirty="0">
              <a:latin typeface="微軟正黑體" pitchFamily="34" charset="-120"/>
              <a:ea typeface="微軟正黑體" pitchFamily="34" charset="-120"/>
            </a:endParaRPr>
          </a:p>
        </p:txBody>
      </p:sp>
      <p:sp>
        <p:nvSpPr>
          <p:cNvPr id="32" name="文字方塊 31"/>
          <p:cNvSpPr txBox="1"/>
          <p:nvPr/>
        </p:nvSpPr>
        <p:spPr>
          <a:xfrm>
            <a:off x="6084168" y="5157191"/>
            <a:ext cx="1944000" cy="1080000"/>
          </a:xfrm>
          <a:prstGeom prst="rect">
            <a:avLst/>
          </a:prstGeom>
          <a:noFill/>
        </p:spPr>
        <p:txBody>
          <a:bodyPr wrap="square" rtlCol="0">
            <a:spAutoFit/>
          </a:bodyPr>
          <a:lstStyle/>
          <a:p>
            <a:pPr marL="92075" indent="-92075">
              <a:buFont typeface="Arial" pitchFamily="34" charset="0"/>
              <a:buChar char="•"/>
            </a:pPr>
            <a:r>
              <a:rPr lang="zh-TW" altLang="en-US" sz="1300" baseline="0" dirty="0" smtClean="0">
                <a:latin typeface="微軟正黑體" pitchFamily="34" charset="-120"/>
                <a:ea typeface="微軟正黑體" pitchFamily="34" charset="-120"/>
              </a:rPr>
              <a:t>個</a:t>
            </a:r>
            <a:r>
              <a:rPr lang="zh-TW" altLang="en-US" sz="1300" baseline="0" dirty="0">
                <a:latin typeface="微軟正黑體" pitchFamily="34" charset="-120"/>
                <a:ea typeface="微軟正黑體" pitchFamily="34" charset="-120"/>
              </a:rPr>
              <a:t>資法施行</a:t>
            </a:r>
            <a:r>
              <a:rPr lang="zh-TW" altLang="en-US" sz="1300" baseline="0" dirty="0" smtClean="0">
                <a:latin typeface="微軟正黑體" pitchFamily="34" charset="-120"/>
                <a:ea typeface="微軟正黑體" pitchFamily="34" charset="-120"/>
              </a:rPr>
              <a:t>細則</a:t>
            </a:r>
            <a:endParaRPr lang="en-US" altLang="zh-TW" sz="1300" baseline="0" dirty="0" smtClean="0">
              <a:latin typeface="微軟正黑體" pitchFamily="34" charset="-120"/>
              <a:ea typeface="微軟正黑體" pitchFamily="34" charset="-120"/>
            </a:endParaRPr>
          </a:p>
          <a:p>
            <a:pPr marL="92075" indent="-92075">
              <a:buFont typeface="Arial" pitchFamily="34" charset="0"/>
              <a:buChar char="•"/>
            </a:pPr>
            <a:r>
              <a:rPr lang="zh-TW" altLang="en-US" sz="1300" baseline="0" dirty="0" smtClean="0">
                <a:latin typeface="微軟正黑體" pitchFamily="34" charset="-120"/>
                <a:ea typeface="微軟正黑體" pitchFamily="34" charset="-120"/>
              </a:rPr>
              <a:t>電子資料保護參考指引</a:t>
            </a:r>
            <a:endParaRPr lang="en-US" altLang="zh-TW" sz="1300" baseline="0" dirty="0" smtClean="0">
              <a:latin typeface="微軟正黑體" pitchFamily="34" charset="-120"/>
              <a:ea typeface="微軟正黑體" pitchFamily="34" charset="-120"/>
            </a:endParaRPr>
          </a:p>
          <a:p>
            <a:pPr marL="92075" indent="-92075">
              <a:buFont typeface="Arial" pitchFamily="34" charset="0"/>
              <a:buChar char="•"/>
            </a:pPr>
            <a:r>
              <a:rPr lang="zh-TW" altLang="en-US" sz="1300" baseline="0" dirty="0">
                <a:latin typeface="微軟正黑體" pitchFamily="34" charset="-120"/>
                <a:ea typeface="微軟正黑體" pitchFamily="34" charset="-120"/>
              </a:rPr>
              <a:t>安全控制</a:t>
            </a:r>
            <a:r>
              <a:rPr lang="zh-TW" altLang="en-US" sz="1300" baseline="0" dirty="0" smtClean="0">
                <a:latin typeface="微軟正黑體" pitchFamily="34" charset="-120"/>
                <a:ea typeface="微軟正黑體" pitchFamily="34" charset="-120"/>
              </a:rPr>
              <a:t>措施參考指引</a:t>
            </a:r>
            <a:endParaRPr lang="zh-TW" altLang="en-US" sz="1300" baseline="0" dirty="0">
              <a:latin typeface="微軟正黑體" pitchFamily="34" charset="-120"/>
              <a:ea typeface="微軟正黑體" pitchFamily="34" charset="-120"/>
            </a:endParaRPr>
          </a:p>
        </p:txBody>
      </p:sp>
      <p:sp>
        <p:nvSpPr>
          <p:cNvPr id="33" name="五邊形 32"/>
          <p:cNvSpPr/>
          <p:nvPr/>
        </p:nvSpPr>
        <p:spPr>
          <a:xfrm rot="5400000">
            <a:off x="2447712" y="1016784"/>
            <a:ext cx="864000" cy="1800000"/>
          </a:xfrm>
          <a:prstGeom prst="homePlate">
            <a:avLst>
              <a:gd name="adj" fmla="val 13808"/>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zh-TW" altLang="en-US"/>
          </a:p>
        </p:txBody>
      </p:sp>
      <p:sp>
        <p:nvSpPr>
          <p:cNvPr id="34" name="五邊形 33"/>
          <p:cNvSpPr/>
          <p:nvPr/>
        </p:nvSpPr>
        <p:spPr>
          <a:xfrm rot="5400000">
            <a:off x="4536144" y="1016784"/>
            <a:ext cx="864000" cy="1800000"/>
          </a:xfrm>
          <a:prstGeom prst="homePlate">
            <a:avLst>
              <a:gd name="adj" fmla="val 13808"/>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zh-TW" altLang="en-US"/>
          </a:p>
        </p:txBody>
      </p:sp>
      <p:sp>
        <p:nvSpPr>
          <p:cNvPr id="35" name="五邊形 34"/>
          <p:cNvSpPr/>
          <p:nvPr/>
        </p:nvSpPr>
        <p:spPr>
          <a:xfrm rot="5400000">
            <a:off x="6552168" y="1016784"/>
            <a:ext cx="864000" cy="1800000"/>
          </a:xfrm>
          <a:prstGeom prst="homePlate">
            <a:avLst>
              <a:gd name="adj" fmla="val 13808"/>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zh-TW" altLang="en-US"/>
          </a:p>
        </p:txBody>
      </p:sp>
      <p:sp>
        <p:nvSpPr>
          <p:cNvPr id="36" name="文字方塊 35"/>
          <p:cNvSpPr txBox="1"/>
          <p:nvPr/>
        </p:nvSpPr>
        <p:spPr>
          <a:xfrm>
            <a:off x="290664" y="1609636"/>
            <a:ext cx="1607926" cy="523220"/>
          </a:xfrm>
          <a:prstGeom prst="rect">
            <a:avLst/>
          </a:prstGeom>
          <a:noFill/>
        </p:spPr>
        <p:txBody>
          <a:bodyPr wrap="square" rtlCol="0">
            <a:spAutoFit/>
          </a:bodyPr>
          <a:lstStyle/>
          <a:p>
            <a:r>
              <a:rPr lang="zh-TW" altLang="en-US" sz="1400" b="1" baseline="0" dirty="0" smtClean="0">
                <a:solidFill>
                  <a:schemeClr val="tx2"/>
                </a:solidFill>
                <a:latin typeface="微軟正黑體" pitchFamily="34" charset="-120"/>
                <a:ea typeface="微軟正黑體" pitchFamily="34" charset="-120"/>
              </a:rPr>
              <a:t>國際個資管理發展趨勢、標準、作法</a:t>
            </a:r>
            <a:endParaRPr lang="zh-TW" altLang="en-US" sz="1400" b="1" baseline="0" dirty="0">
              <a:solidFill>
                <a:schemeClr val="tx2"/>
              </a:solidFill>
              <a:latin typeface="微軟正黑體" pitchFamily="34" charset="-120"/>
              <a:ea typeface="微軟正黑體" pitchFamily="34" charset="-120"/>
            </a:endParaRPr>
          </a:p>
        </p:txBody>
      </p:sp>
      <p:sp>
        <p:nvSpPr>
          <p:cNvPr id="37" name="文字方塊 36"/>
          <p:cNvSpPr txBox="1"/>
          <p:nvPr/>
        </p:nvSpPr>
        <p:spPr>
          <a:xfrm>
            <a:off x="308162" y="5354052"/>
            <a:ext cx="1607926" cy="523220"/>
          </a:xfrm>
          <a:prstGeom prst="rect">
            <a:avLst/>
          </a:prstGeom>
          <a:noFill/>
        </p:spPr>
        <p:txBody>
          <a:bodyPr wrap="square" rtlCol="0">
            <a:spAutoFit/>
          </a:bodyPr>
          <a:lstStyle/>
          <a:p>
            <a:r>
              <a:rPr lang="zh-TW" altLang="en-US" sz="1400" b="1" baseline="0" dirty="0" smtClean="0">
                <a:solidFill>
                  <a:schemeClr val="tx2"/>
                </a:solidFill>
                <a:latin typeface="微軟正黑體" pitchFamily="34" charset="-120"/>
                <a:ea typeface="微軟正黑體" pitchFamily="34" charset="-120"/>
              </a:rPr>
              <a:t>國際個資相關法律、規範、標準、指引</a:t>
            </a:r>
            <a:endParaRPr lang="zh-TW" altLang="en-US" sz="1400" b="1" baseline="0" dirty="0">
              <a:solidFill>
                <a:schemeClr val="tx2"/>
              </a:solidFill>
              <a:latin typeface="微軟正黑體" pitchFamily="34" charset="-120"/>
              <a:ea typeface="微軟正黑體" pitchFamily="34" charset="-120"/>
            </a:endParaRPr>
          </a:p>
        </p:txBody>
      </p:sp>
      <p:sp>
        <p:nvSpPr>
          <p:cNvPr id="38" name="文字方塊 37"/>
          <p:cNvSpPr txBox="1"/>
          <p:nvPr/>
        </p:nvSpPr>
        <p:spPr>
          <a:xfrm>
            <a:off x="1979712" y="1556792"/>
            <a:ext cx="1800001" cy="461665"/>
          </a:xfrm>
          <a:prstGeom prst="rect">
            <a:avLst/>
          </a:prstGeom>
          <a:noFill/>
        </p:spPr>
        <p:txBody>
          <a:bodyPr wrap="square" lIns="72000" rIns="36000" rtlCol="0">
            <a:spAutoFit/>
          </a:bodyPr>
          <a:lstStyle/>
          <a:p>
            <a:pPr marL="92075" indent="-92075">
              <a:buFont typeface="Arial" pitchFamily="34" charset="0"/>
              <a:buChar char="•"/>
            </a:pPr>
            <a:r>
              <a:rPr lang="en-US" altLang="zh-TW" sz="1200" baseline="0" dirty="0">
                <a:latin typeface="Calibri" pitchFamily="34" charset="0"/>
                <a:ea typeface="微軟正黑體" pitchFamily="34" charset="-120"/>
                <a:cs typeface="Calibri" pitchFamily="34" charset="0"/>
              </a:rPr>
              <a:t>OECD Guidelines </a:t>
            </a:r>
            <a:endParaRPr lang="en-US" altLang="zh-TW" sz="1200" baseline="0" dirty="0" smtClean="0">
              <a:latin typeface="Calibri" pitchFamily="34" charset="0"/>
              <a:ea typeface="微軟正黑體" pitchFamily="34" charset="-120"/>
              <a:cs typeface="Calibri" pitchFamily="34" charset="0"/>
            </a:endParaRPr>
          </a:p>
          <a:p>
            <a:pPr marL="92075" indent="-92075">
              <a:buFont typeface="Arial" pitchFamily="34" charset="0"/>
              <a:buChar char="•"/>
            </a:pPr>
            <a:r>
              <a:rPr lang="en-US" altLang="zh-TW" sz="1200" baseline="0" dirty="0" smtClean="0">
                <a:latin typeface="Calibri" pitchFamily="34" charset="0"/>
                <a:ea typeface="微軟正黑體" pitchFamily="34" charset="-120"/>
                <a:cs typeface="Calibri" pitchFamily="34" charset="0"/>
              </a:rPr>
              <a:t>APEC </a:t>
            </a:r>
            <a:r>
              <a:rPr lang="en-US" altLang="zh-TW" sz="1200" baseline="0" dirty="0">
                <a:latin typeface="Calibri" pitchFamily="34" charset="0"/>
                <a:ea typeface="微軟正黑體" pitchFamily="34" charset="-120"/>
                <a:cs typeface="Calibri" pitchFamily="34" charset="0"/>
              </a:rPr>
              <a:t>Privacy Principles</a:t>
            </a:r>
            <a:endParaRPr lang="zh-TW" altLang="en-US" sz="1200" baseline="0" dirty="0">
              <a:latin typeface="Calibri" pitchFamily="34" charset="0"/>
              <a:ea typeface="微軟正黑體" pitchFamily="34" charset="-120"/>
              <a:cs typeface="Calibri" pitchFamily="34" charset="0"/>
            </a:endParaRPr>
          </a:p>
        </p:txBody>
      </p:sp>
      <p:sp>
        <p:nvSpPr>
          <p:cNvPr id="39" name="文字方塊 38"/>
          <p:cNvSpPr txBox="1"/>
          <p:nvPr/>
        </p:nvSpPr>
        <p:spPr>
          <a:xfrm>
            <a:off x="4067944" y="1556792"/>
            <a:ext cx="1800001" cy="276999"/>
          </a:xfrm>
          <a:prstGeom prst="rect">
            <a:avLst/>
          </a:prstGeom>
          <a:noFill/>
        </p:spPr>
        <p:txBody>
          <a:bodyPr wrap="square" lIns="72000" rIns="36000" rtlCol="0">
            <a:spAutoFit/>
          </a:bodyPr>
          <a:lstStyle/>
          <a:p>
            <a:pPr marL="92075" indent="-92075">
              <a:buFont typeface="Arial" pitchFamily="34" charset="0"/>
              <a:buChar char="•"/>
            </a:pPr>
            <a:r>
              <a:rPr lang="en-US" altLang="zh-TW" sz="1200" baseline="0" dirty="0" smtClean="0">
                <a:latin typeface="Calibri" pitchFamily="34" charset="0"/>
                <a:ea typeface="微軟正黑體" pitchFamily="34" charset="-120"/>
                <a:cs typeface="Calibri" pitchFamily="34" charset="0"/>
              </a:rPr>
              <a:t>ISO 27001</a:t>
            </a:r>
            <a:endParaRPr lang="zh-TW" altLang="en-US" sz="1200" baseline="0" dirty="0">
              <a:latin typeface="Calibri" pitchFamily="34" charset="0"/>
              <a:ea typeface="微軟正黑體" pitchFamily="34" charset="-120"/>
              <a:cs typeface="Calibri" pitchFamily="34" charset="0"/>
            </a:endParaRPr>
          </a:p>
        </p:txBody>
      </p:sp>
      <p:sp>
        <p:nvSpPr>
          <p:cNvPr id="40" name="文字方塊 39"/>
          <p:cNvSpPr txBox="1"/>
          <p:nvPr/>
        </p:nvSpPr>
        <p:spPr>
          <a:xfrm>
            <a:off x="6084367" y="1556792"/>
            <a:ext cx="1800001" cy="646331"/>
          </a:xfrm>
          <a:prstGeom prst="rect">
            <a:avLst/>
          </a:prstGeom>
          <a:noFill/>
        </p:spPr>
        <p:txBody>
          <a:bodyPr wrap="square" lIns="72000" rIns="36000" rtlCol="0">
            <a:spAutoFit/>
          </a:bodyPr>
          <a:lstStyle/>
          <a:p>
            <a:pPr marL="92075" indent="-92075">
              <a:buFont typeface="Arial" pitchFamily="34" charset="0"/>
              <a:buChar char="•"/>
            </a:pPr>
            <a:r>
              <a:rPr lang="en-US" altLang="zh-TW" sz="1200" baseline="0" dirty="0" smtClean="0">
                <a:latin typeface="Calibri" pitchFamily="34" charset="0"/>
                <a:ea typeface="微軟正黑體" pitchFamily="34" charset="-120"/>
                <a:cs typeface="Calibri" pitchFamily="34" charset="0"/>
              </a:rPr>
              <a:t>ISO 27001</a:t>
            </a:r>
          </a:p>
          <a:p>
            <a:pPr marL="92075" indent="-92075">
              <a:buFont typeface="Arial" pitchFamily="34" charset="0"/>
              <a:buChar char="•"/>
            </a:pPr>
            <a:r>
              <a:rPr lang="en-US" altLang="zh-TW" sz="1200" baseline="0" dirty="0" smtClean="0">
                <a:latin typeface="Calibri" pitchFamily="34" charset="0"/>
                <a:ea typeface="微軟正黑體" pitchFamily="34" charset="-120"/>
                <a:cs typeface="Calibri" pitchFamily="34" charset="0"/>
              </a:rPr>
              <a:t>NIST SP800-122 / 53</a:t>
            </a:r>
          </a:p>
          <a:p>
            <a:pPr marL="92075" indent="-92075">
              <a:buFont typeface="Arial" pitchFamily="34" charset="0"/>
              <a:buChar char="•"/>
            </a:pPr>
            <a:r>
              <a:rPr lang="en-US" altLang="zh-TW" sz="1200" baseline="0" dirty="0" smtClean="0">
                <a:latin typeface="Calibri" pitchFamily="34" charset="0"/>
                <a:ea typeface="微軟正黑體" pitchFamily="34" charset="-120"/>
                <a:cs typeface="Calibri" pitchFamily="34" charset="0"/>
              </a:rPr>
              <a:t>BS 10012</a:t>
            </a:r>
            <a:endParaRPr lang="zh-TW" altLang="en-US" sz="1200" baseline="0" dirty="0">
              <a:latin typeface="Calibri" pitchFamily="34" charset="0"/>
              <a:ea typeface="微軟正黑體" pitchFamily="34" charset="-120"/>
              <a:cs typeface="Calibri" pitchFamily="34" charset="0"/>
            </a:endParaRPr>
          </a:p>
        </p:txBody>
      </p:sp>
    </p:spTree>
    <p:extLst>
      <p:ext uri="{BB962C8B-B14F-4D97-AF65-F5344CB8AC3E}">
        <p14:creationId xmlns:p14="http://schemas.microsoft.com/office/powerpoint/2010/main" xmlns="" val="4174468440"/>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p:nvPr>
        </p:nvSpPr>
        <p:spPr>
          <a:xfrm>
            <a:off x="323528" y="2177480"/>
            <a:ext cx="8208912" cy="4680520"/>
          </a:xfrm>
        </p:spPr>
        <p:txBody>
          <a:bodyPr/>
          <a:lstStyle/>
          <a:p>
            <a:pPr>
              <a:buNone/>
            </a:pPr>
            <a:r>
              <a:rPr lang="en-US" altLang="zh-TW" b="0" dirty="0" smtClean="0"/>
              <a:t>1.</a:t>
            </a:r>
            <a:r>
              <a:rPr lang="zh-TW" altLang="en-US" b="0" dirty="0" smtClean="0"/>
              <a:t>機關</a:t>
            </a:r>
            <a:r>
              <a:rPr lang="zh-TW" altLang="en-US" b="0" dirty="0" smtClean="0"/>
              <a:t>學校應建立個人資料保護管理政策。 </a:t>
            </a:r>
            <a:endParaRPr lang="en-US" altLang="zh-TW" b="0" dirty="0" smtClean="0"/>
          </a:p>
          <a:p>
            <a:pPr>
              <a:buNone/>
            </a:pPr>
            <a:r>
              <a:rPr lang="en-US" altLang="zh-TW" b="0" dirty="0" smtClean="0"/>
              <a:t>2.</a:t>
            </a:r>
            <a:r>
              <a:rPr lang="zh-TW" altLang="en-US" b="0" dirty="0" smtClean="0"/>
              <a:t>機關</a:t>
            </a:r>
            <a:r>
              <a:rPr lang="zh-TW" altLang="en-US" b="0" dirty="0" smtClean="0"/>
              <a:t>學校應建立與維護個人資料檔案清冊並依個資法要求於網站上公布檔案大綱</a:t>
            </a:r>
            <a:r>
              <a:rPr lang="zh-TW" altLang="en-US" b="0" dirty="0" smtClean="0"/>
              <a:t>。</a:t>
            </a:r>
            <a:r>
              <a:rPr lang="en-US" altLang="zh-TW" b="0" dirty="0" smtClean="0"/>
              <a:t>(</a:t>
            </a:r>
            <a:r>
              <a:rPr lang="zh-TW" altLang="en-US" b="0" dirty="0" smtClean="0"/>
              <a:t>如前述</a:t>
            </a:r>
            <a:r>
              <a:rPr lang="en-US" altLang="zh-TW" b="0" dirty="0" smtClean="0"/>
              <a:t>)</a:t>
            </a:r>
            <a:endParaRPr lang="zh-TW" altLang="en-US" b="0" dirty="0" smtClean="0"/>
          </a:p>
          <a:p>
            <a:pPr>
              <a:buNone/>
            </a:pPr>
            <a:r>
              <a:rPr lang="en-US" altLang="zh-TW" b="0" dirty="0" smtClean="0"/>
              <a:t>3.</a:t>
            </a:r>
            <a:r>
              <a:rPr lang="zh-TW" altLang="en-US" b="0" dirty="0" smtClean="0"/>
              <a:t>個人</a:t>
            </a:r>
            <a:r>
              <a:rPr lang="zh-TW" altLang="en-US" b="0" dirty="0" smtClean="0"/>
              <a:t>資料檔案應指定管理者，管理者需評估資料處理流程上的風險，設定資料保護要求。</a:t>
            </a:r>
          </a:p>
          <a:p>
            <a:pPr>
              <a:buNone/>
            </a:pPr>
            <a:endParaRPr lang="zh-TW" altLang="en-US" dirty="0" smtClean="0"/>
          </a:p>
          <a:p>
            <a:pPr>
              <a:buNone/>
            </a:pPr>
            <a:endParaRPr lang="zh-TW" altLang="en-US" dirty="0"/>
          </a:p>
        </p:txBody>
      </p:sp>
      <p:sp>
        <p:nvSpPr>
          <p:cNvPr id="3" name="標題 2"/>
          <p:cNvSpPr>
            <a:spLocks noGrp="1"/>
          </p:cNvSpPr>
          <p:nvPr>
            <p:ph type="title" idx="11"/>
          </p:nvPr>
        </p:nvSpPr>
        <p:spPr>
          <a:xfrm>
            <a:off x="467544" y="476672"/>
            <a:ext cx="7056784" cy="1368152"/>
          </a:xfrm>
        </p:spPr>
        <p:txBody>
          <a:bodyPr/>
          <a:lstStyle/>
          <a:p>
            <a:r>
              <a:rPr lang="zh-TW" altLang="en-US" dirty="0" smtClean="0"/>
              <a:t>教育部</a:t>
            </a:r>
            <a:r>
              <a:rPr lang="en-US" altLang="zh-TW" dirty="0" smtClean="0"/>
              <a:t/>
            </a:r>
            <a:br>
              <a:rPr lang="en-US" altLang="zh-TW" dirty="0" smtClean="0"/>
            </a:br>
            <a:r>
              <a:rPr lang="en-US" altLang="zh-TW" dirty="0" smtClean="0"/>
              <a:t>-</a:t>
            </a:r>
            <a:r>
              <a:rPr lang="zh-TW" altLang="en-US" dirty="0" smtClean="0"/>
              <a:t>個人</a:t>
            </a:r>
            <a:r>
              <a:rPr lang="zh-TW" altLang="en-US" dirty="0" smtClean="0"/>
              <a:t>資料保護持續改善管理流</a:t>
            </a:r>
            <a:r>
              <a:rPr lang="zh-TW" altLang="en-US" dirty="0" smtClean="0"/>
              <a:t>程</a:t>
            </a:r>
            <a:r>
              <a:rPr lang="en-US" altLang="zh-TW" dirty="0" smtClean="0"/>
              <a:t/>
            </a:r>
            <a:br>
              <a:rPr lang="en-US" altLang="zh-TW" dirty="0" smtClean="0"/>
            </a:br>
            <a:r>
              <a:rPr lang="en-US" altLang="zh-TW" dirty="0" smtClean="0"/>
              <a:t>-</a:t>
            </a:r>
            <a:r>
              <a:rPr lang="zh-TW" altLang="en-US" dirty="0" smtClean="0"/>
              <a:t>規劃</a:t>
            </a:r>
            <a:r>
              <a:rPr lang="en-US" altLang="zh-TW" dirty="0" smtClean="0"/>
              <a:t>1</a:t>
            </a:r>
            <a:r>
              <a:rPr lang="zh-TW" altLang="en-US" dirty="0" smtClean="0"/>
              <a:t/>
            </a:r>
            <a:br>
              <a:rPr lang="zh-TW" altLang="en-US" dirty="0" smtClean="0"/>
            </a:br>
            <a:endParaRPr lang="zh-TW" altLang="en-US" dirty="0"/>
          </a:p>
        </p:txBody>
      </p:sp>
      <p:sp>
        <p:nvSpPr>
          <p:cNvPr id="4" name="投影片編號版面配置區 3"/>
          <p:cNvSpPr>
            <a:spLocks noGrp="1"/>
          </p:cNvSpPr>
          <p:nvPr>
            <p:ph type="sldNum" sz="quarter" idx="12"/>
          </p:nvPr>
        </p:nvSpPr>
        <p:spPr/>
        <p:txBody>
          <a:bodyPr/>
          <a:lstStyle/>
          <a:p>
            <a:pPr>
              <a:defRPr/>
            </a:pPr>
            <a:fld id="{F37D2274-2B88-4D95-8819-E0E6ECDB6317}" type="slidenum">
              <a:rPr lang="zh-TW" altLang="en-US" smtClean="0"/>
              <a:pPr>
                <a:defRPr/>
              </a:pPr>
              <a:t>56</a:t>
            </a:fld>
            <a:endParaRPr lang="en-US" altLang="zh-TW"/>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個人資料管理政策</a:t>
            </a:r>
            <a:r>
              <a:rPr lang="en-US" altLang="zh-TW" dirty="0" smtClean="0"/>
              <a:t>-</a:t>
            </a:r>
            <a:r>
              <a:rPr lang="zh-TW" altLang="en-US" dirty="0" smtClean="0"/>
              <a:t>範例</a:t>
            </a:r>
            <a:endParaRPr lang="zh-TW" altLang="en-US" dirty="0"/>
          </a:p>
        </p:txBody>
      </p:sp>
      <p:sp>
        <p:nvSpPr>
          <p:cNvPr id="3" name="內容版面配置區 2"/>
          <p:cNvSpPr>
            <a:spLocks noGrp="1"/>
          </p:cNvSpPr>
          <p:nvPr>
            <p:ph idx="1"/>
          </p:nvPr>
        </p:nvSpPr>
        <p:spPr>
          <a:xfrm>
            <a:off x="251520" y="1484784"/>
            <a:ext cx="8435280" cy="5112568"/>
          </a:xfrm>
        </p:spPr>
        <p:txBody>
          <a:bodyPr/>
          <a:lstStyle/>
          <a:p>
            <a:pPr>
              <a:buNone/>
            </a:pPr>
            <a:r>
              <a:rPr lang="en-US" altLang="zh-TW" sz="1800" b="0" dirty="0" smtClean="0">
                <a:solidFill>
                  <a:srgbClr val="0070C0"/>
                </a:solidFill>
              </a:rPr>
              <a:t>1</a:t>
            </a:r>
            <a:r>
              <a:rPr lang="en-US" altLang="zh-TW" sz="1800" b="0" dirty="0" smtClean="0">
                <a:solidFill>
                  <a:srgbClr val="0070C0"/>
                </a:solidFill>
              </a:rPr>
              <a:t>.</a:t>
            </a:r>
            <a:r>
              <a:rPr lang="zh-TW" altLang="en-US" sz="1800" b="0" dirty="0" smtClean="0">
                <a:solidFill>
                  <a:srgbClr val="0070C0"/>
                </a:solidFill>
              </a:rPr>
              <a:t>本中心應依法定職掌蒐集個人資料，蒐集範圍以能完成法定目的之最少資料為限。</a:t>
            </a:r>
          </a:p>
          <a:p>
            <a:pPr>
              <a:buNone/>
            </a:pPr>
            <a:r>
              <a:rPr lang="en-US" altLang="zh-TW" sz="1800" b="0" dirty="0" smtClean="0">
                <a:solidFill>
                  <a:srgbClr val="0070C0"/>
                </a:solidFill>
              </a:rPr>
              <a:t>2.</a:t>
            </a:r>
            <a:r>
              <a:rPr lang="zh-TW" altLang="en-US" sz="1800" b="0" dirty="0" smtClean="0">
                <a:solidFill>
                  <a:srgbClr val="0070C0"/>
                </a:solidFill>
              </a:rPr>
              <a:t>本中心應鑑別個人資料，依業務需求賦予資料存取權限。</a:t>
            </a:r>
          </a:p>
          <a:p>
            <a:pPr>
              <a:buNone/>
            </a:pPr>
            <a:r>
              <a:rPr lang="en-US" altLang="zh-TW" sz="1800" b="0" dirty="0" smtClean="0">
                <a:solidFill>
                  <a:srgbClr val="0070C0"/>
                </a:solidFill>
              </a:rPr>
              <a:t>3.</a:t>
            </a:r>
            <a:r>
              <a:rPr lang="zh-TW" altLang="en-US" sz="1800" b="0" dirty="0" smtClean="0">
                <a:solidFill>
                  <a:srgbClr val="0070C0"/>
                </a:solidFill>
              </a:rPr>
              <a:t>本中心對個人資料之處理及利用，應於特定目的必要範圍內為之，並確保其正確及完整。</a:t>
            </a:r>
          </a:p>
          <a:p>
            <a:pPr>
              <a:buNone/>
            </a:pPr>
            <a:r>
              <a:rPr lang="en-US" altLang="zh-TW" sz="1800" b="0" dirty="0" smtClean="0">
                <a:solidFill>
                  <a:srgbClr val="0070C0"/>
                </a:solidFill>
              </a:rPr>
              <a:t>4.</a:t>
            </a:r>
            <a:r>
              <a:rPr lang="zh-TW" altLang="en-US" sz="1800" b="0" dirty="0" smtClean="0">
                <a:solidFill>
                  <a:srgbClr val="0070C0"/>
                </a:solidFill>
              </a:rPr>
              <a:t>本中心所持有之個人資料，於依法令提供其他機關使用時，該機關應備具資安規範及保護機制，並依法使用本中心提供之個人資料；該機關並應事先檢具相關文件供本中心核備。</a:t>
            </a:r>
          </a:p>
          <a:p>
            <a:pPr>
              <a:buNone/>
            </a:pPr>
            <a:r>
              <a:rPr lang="en-US" altLang="zh-TW" sz="1800" b="0" dirty="0" smtClean="0">
                <a:solidFill>
                  <a:srgbClr val="0070C0"/>
                </a:solidFill>
              </a:rPr>
              <a:t>5.</a:t>
            </a:r>
            <a:r>
              <a:rPr lang="zh-TW" altLang="en-US" sz="1800" b="0" dirty="0" smtClean="0">
                <a:solidFill>
                  <a:srgbClr val="0070C0"/>
                </a:solidFill>
              </a:rPr>
              <a:t>本中心個人資料於儲存及傳輸時應有適當安控機制，並得以遮罩、縮減、亂碼等方式保護。</a:t>
            </a:r>
          </a:p>
          <a:p>
            <a:pPr>
              <a:buNone/>
            </a:pPr>
            <a:r>
              <a:rPr lang="en-US" altLang="zh-TW" sz="1800" b="0" dirty="0" smtClean="0">
                <a:solidFill>
                  <a:srgbClr val="0070C0"/>
                </a:solidFill>
              </a:rPr>
              <a:t>6.</a:t>
            </a:r>
            <a:r>
              <a:rPr lang="zh-TW" altLang="en-US" sz="1800" b="0" dirty="0" smtClean="0">
                <a:solidFill>
                  <a:srgbClr val="0070C0"/>
                </a:solidFill>
              </a:rPr>
              <a:t>本中心應訂定資料利用之有效期限，並於期限屆滿或目的消失時，主動進行刪除銷毀。</a:t>
            </a:r>
          </a:p>
          <a:p>
            <a:pPr>
              <a:buNone/>
            </a:pPr>
            <a:r>
              <a:rPr lang="en-US" altLang="zh-TW" sz="1800" b="0" dirty="0" smtClean="0">
                <a:solidFill>
                  <a:srgbClr val="0070C0"/>
                </a:solidFill>
              </a:rPr>
              <a:t>7.</a:t>
            </a:r>
            <a:r>
              <a:rPr lang="zh-TW" altLang="en-US" sz="1800" b="0" dirty="0" smtClean="0">
                <a:solidFill>
                  <a:srgbClr val="0070C0"/>
                </a:solidFill>
              </a:rPr>
              <a:t>本中心個人資料遭竊取、竄改、洩漏或其他侵害時，應成立緊急應變小組處理，並於查明後依法通報。</a:t>
            </a:r>
          </a:p>
          <a:p>
            <a:pPr>
              <a:buNone/>
            </a:pPr>
            <a:r>
              <a:rPr lang="en-US" altLang="zh-TW" sz="1800" b="0" dirty="0" smtClean="0">
                <a:solidFill>
                  <a:srgbClr val="0070C0"/>
                </a:solidFill>
              </a:rPr>
              <a:t>8.</a:t>
            </a:r>
            <a:r>
              <a:rPr lang="zh-TW" altLang="en-US" sz="1800" b="0" dirty="0" smtClean="0">
                <a:solidFill>
                  <a:srgbClr val="0070C0"/>
                </a:solidFill>
              </a:rPr>
              <a:t>本中心應分派各專責單位辦理資料維護、管理及安全防護等相關事項。</a:t>
            </a:r>
            <a:endParaRPr lang="en-US" altLang="zh-TW" sz="1800" b="0" dirty="0" smtClean="0">
              <a:solidFill>
                <a:srgbClr val="0070C0"/>
              </a:solidFill>
            </a:endParaRPr>
          </a:p>
          <a:p>
            <a:pPr>
              <a:buNone/>
            </a:pPr>
            <a:endParaRPr lang="zh-TW" altLang="en-US" sz="1800" b="0" dirty="0">
              <a:solidFill>
                <a:srgbClr val="0070C0"/>
              </a:solidFill>
            </a:endParaRPr>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57</a:t>
            </a:fld>
            <a:endParaRPr lang="en-US" altLang="zh-TW"/>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smtClean="0"/>
              <a:t>成立管理組織，配置相當資源</a:t>
            </a:r>
            <a:endParaRPr lang="zh-TW" altLang="en-US" dirty="0"/>
          </a:p>
        </p:txBody>
      </p:sp>
      <p:graphicFrame>
        <p:nvGraphicFramePr>
          <p:cNvPr id="5" name="內容版面配置區 4"/>
          <p:cNvGraphicFramePr>
            <a:graphicFrameLocks noGrp="1"/>
          </p:cNvGraphicFramePr>
          <p:nvPr>
            <p:ph idx="1"/>
          </p:nvPr>
        </p:nvGraphicFramePr>
        <p:xfrm>
          <a:off x="457200" y="1340768"/>
          <a:ext cx="8229600" cy="50405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58</a:t>
            </a:fld>
            <a:endParaRPr lang="zh-TW" altLang="en-US"/>
          </a:p>
        </p:txBody>
      </p:sp>
      <p:sp>
        <p:nvSpPr>
          <p:cNvPr id="6" name="文字方塊 5"/>
          <p:cNvSpPr txBox="1"/>
          <p:nvPr/>
        </p:nvSpPr>
        <p:spPr>
          <a:xfrm>
            <a:off x="0" y="1340768"/>
            <a:ext cx="4248472" cy="2431435"/>
          </a:xfrm>
          <a:prstGeom prst="rect">
            <a:avLst/>
          </a:prstGeom>
          <a:noFill/>
        </p:spPr>
        <p:txBody>
          <a:bodyPr wrap="square" rtlCol="0">
            <a:spAutoFit/>
          </a:bodyPr>
          <a:lstStyle/>
          <a:p>
            <a:r>
              <a:rPr lang="zh-TW" altLang="en-US" dirty="0" smtClean="0"/>
              <a:t>法源要求：「個人資料檔案安全維護計畫</a:t>
            </a:r>
            <a:r>
              <a:rPr lang="en-US" altLang="zh-TW" dirty="0" smtClean="0"/>
              <a:t>(</a:t>
            </a:r>
            <a:r>
              <a:rPr lang="zh-TW" altLang="en-US" dirty="0" smtClean="0"/>
              <a:t>規定</a:t>
            </a:r>
            <a:r>
              <a:rPr lang="en-US" altLang="zh-TW" dirty="0" smtClean="0"/>
              <a:t>)</a:t>
            </a:r>
            <a:r>
              <a:rPr lang="zh-TW" altLang="en-US" dirty="0" smtClean="0"/>
              <a:t>」應訂定程序文件，內容應符合：施行細則第</a:t>
            </a:r>
            <a:r>
              <a:rPr lang="en-US" altLang="zh-TW" dirty="0" smtClean="0"/>
              <a:t>9</a:t>
            </a:r>
            <a:r>
              <a:rPr lang="zh-TW" altLang="en-US" dirty="0" smtClean="0"/>
              <a:t>條：適當安全維護措施：</a:t>
            </a:r>
            <a:endParaRPr lang="en-US" altLang="zh-TW" dirty="0" smtClean="0"/>
          </a:p>
          <a:p>
            <a:r>
              <a:rPr lang="en-US" altLang="zh-TW" dirty="0" smtClean="0"/>
              <a:t>     </a:t>
            </a:r>
            <a:r>
              <a:rPr lang="zh-TW" altLang="en-US" dirty="0" smtClean="0"/>
              <a:t>一、成立管理組織，配置相當資源</a:t>
            </a:r>
            <a:r>
              <a:rPr lang="zh-TW" altLang="en-US" dirty="0" smtClean="0"/>
              <a:t>。</a:t>
            </a:r>
            <a:endParaRPr lang="en-US" altLang="zh-TW" dirty="0" smtClean="0"/>
          </a:p>
          <a:p>
            <a:r>
              <a:rPr lang="zh-TW" altLang="en-US" dirty="0" smtClean="0">
                <a:solidFill>
                  <a:srgbClr val="0070C0"/>
                </a:solidFill>
              </a:rPr>
              <a:t>教育部</a:t>
            </a:r>
            <a:r>
              <a:rPr lang="en-US" altLang="zh-TW" dirty="0" smtClean="0">
                <a:solidFill>
                  <a:srgbClr val="0070C0"/>
                </a:solidFill>
              </a:rPr>
              <a:t>:</a:t>
            </a:r>
            <a:endParaRPr lang="zh-TW" altLang="en-US" baseline="0" dirty="0" smtClean="0">
              <a:solidFill>
                <a:srgbClr val="0070C0"/>
              </a:solidFill>
            </a:endParaRPr>
          </a:p>
          <a:p>
            <a:r>
              <a:rPr lang="zh-TW" altLang="en-US" sz="1600" baseline="0" dirty="0" smtClean="0">
                <a:solidFill>
                  <a:srgbClr val="0070C0"/>
                </a:solidFill>
              </a:rPr>
              <a:t>機關學校應指定單位副首長為機關召集人，統籌決策與執行單位內資訊安全與個資隱私業務之資源整合運用。</a:t>
            </a:r>
          </a:p>
          <a:p>
            <a:endParaRPr lang="en-US" altLang="zh-TW" dirty="0" smtClean="0"/>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認知宣導及教育訓練</a:t>
            </a:r>
            <a:endParaRPr lang="zh-TW" altLang="en-US" dirty="0"/>
          </a:p>
        </p:txBody>
      </p:sp>
      <p:sp>
        <p:nvSpPr>
          <p:cNvPr id="3" name="內容版面配置區 2"/>
          <p:cNvSpPr>
            <a:spLocks noGrp="1"/>
          </p:cNvSpPr>
          <p:nvPr>
            <p:ph idx="1"/>
          </p:nvPr>
        </p:nvSpPr>
        <p:spPr/>
        <p:txBody>
          <a:bodyPr>
            <a:normAutofit lnSpcReduction="10000"/>
          </a:bodyPr>
          <a:lstStyle/>
          <a:p>
            <a:r>
              <a:rPr lang="zh-TW" altLang="en-US" dirty="0" smtClean="0"/>
              <a:t>產出：個資保護認知宣導及教育訓練</a:t>
            </a:r>
            <a:endParaRPr lang="en-US" altLang="zh-TW" dirty="0" smtClean="0"/>
          </a:p>
          <a:p>
            <a:r>
              <a:rPr lang="zh-TW" altLang="en-US" dirty="0" smtClean="0"/>
              <a:t>協助角色：</a:t>
            </a:r>
            <a:r>
              <a:rPr lang="zh-TW" altLang="en-US" dirty="0" smtClean="0">
                <a:solidFill>
                  <a:schemeClr val="dk1"/>
                </a:solidFill>
              </a:rPr>
              <a:t>個資保護工作組長、個資保護專員</a:t>
            </a:r>
            <a:endParaRPr lang="en-US" altLang="zh-TW" dirty="0" smtClean="0"/>
          </a:p>
          <a:p>
            <a:r>
              <a:rPr lang="zh-TW" altLang="en-US" dirty="0" smtClean="0"/>
              <a:t>法源要求：「個人資料檔案安全維護計畫</a:t>
            </a:r>
            <a:r>
              <a:rPr lang="en-US" altLang="zh-TW" dirty="0" smtClean="0"/>
              <a:t>(</a:t>
            </a:r>
            <a:r>
              <a:rPr lang="zh-TW" altLang="en-US" dirty="0" smtClean="0"/>
              <a:t>規定</a:t>
            </a:r>
            <a:r>
              <a:rPr lang="en-US" altLang="zh-TW" dirty="0" smtClean="0"/>
              <a:t>)</a:t>
            </a:r>
            <a:r>
              <a:rPr lang="zh-TW" altLang="en-US" dirty="0" smtClean="0"/>
              <a:t>」應訂定程序文件，內容應符合：</a:t>
            </a:r>
          </a:p>
          <a:p>
            <a:pPr lvl="1"/>
            <a:r>
              <a:rPr lang="zh-TW" altLang="en-US" dirty="0" smtClean="0"/>
              <a:t>施行細則第</a:t>
            </a:r>
            <a:r>
              <a:rPr lang="en-US" altLang="zh-TW" dirty="0" smtClean="0"/>
              <a:t>9</a:t>
            </a:r>
            <a:r>
              <a:rPr lang="zh-TW" altLang="en-US" dirty="0" smtClean="0"/>
              <a:t>條：適當安全維護措施：</a:t>
            </a:r>
            <a:endParaRPr lang="en-US" altLang="zh-TW" dirty="0" smtClean="0"/>
          </a:p>
          <a:p>
            <a:pPr lvl="2"/>
            <a:r>
              <a:rPr lang="zh-TW" altLang="en-US" dirty="0" smtClean="0"/>
              <a:t>七、認知宣導及教育訓練。</a:t>
            </a:r>
            <a:endParaRPr lang="en-US" altLang="zh-TW" dirty="0" smtClean="0"/>
          </a:p>
          <a:p>
            <a:r>
              <a:rPr lang="zh-TW" altLang="en-US" dirty="0" smtClean="0"/>
              <a:t>作業要點：</a:t>
            </a:r>
            <a:endParaRPr lang="en-US" altLang="zh-TW" dirty="0" smtClean="0"/>
          </a:p>
          <a:p>
            <a:pPr lvl="1"/>
            <a:r>
              <a:rPr lang="zh-TW" altLang="en-US" dirty="0" smtClean="0"/>
              <a:t>參與訓練人員：全組織，包含 </a:t>
            </a:r>
            <a:r>
              <a:rPr lang="en-US" altLang="zh-TW" dirty="0" smtClean="0"/>
              <a:t>- </a:t>
            </a:r>
          </a:p>
          <a:p>
            <a:pPr lvl="2"/>
            <a:r>
              <a:rPr lang="zh-TW" altLang="en-US" dirty="0" smtClean="0"/>
              <a:t>組織之代表人、管理人或其他有代表權人</a:t>
            </a:r>
          </a:p>
          <a:p>
            <a:pPr lvl="2"/>
            <a:r>
              <a:rPr lang="zh-TW" altLang="en-US" dirty="0" smtClean="0"/>
              <a:t>組織內負有日常個資保護責任之人</a:t>
            </a:r>
          </a:p>
          <a:p>
            <a:pPr lvl="2"/>
            <a:r>
              <a:rPr lang="zh-TW" altLang="en-US" dirty="0" smtClean="0"/>
              <a:t>依據個資清查結果，保管高衝擊程度個資之人員</a:t>
            </a:r>
            <a:endParaRPr lang="en-US" altLang="zh-TW" dirty="0" smtClean="0"/>
          </a:p>
          <a:p>
            <a:pPr lvl="1"/>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59</a:t>
            </a:fld>
            <a:endParaRPr lang="zh-TW" alt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title"/>
          </p:nvPr>
        </p:nvSpPr>
        <p:spPr/>
        <p:txBody>
          <a:bodyPr/>
          <a:lstStyle/>
          <a:p>
            <a:r>
              <a:rPr lang="zh-TW" altLang="en-US" dirty="0" smtClean="0"/>
              <a:t>先判斷是不是個資</a:t>
            </a:r>
            <a:endParaRPr lang="zh-TW" altLang="en-US" dirty="0"/>
          </a:p>
        </p:txBody>
      </p:sp>
      <p:sp>
        <p:nvSpPr>
          <p:cNvPr id="6" name="文字版面配置區 5"/>
          <p:cNvSpPr>
            <a:spLocks noGrp="1"/>
          </p:cNvSpPr>
          <p:nvPr>
            <p:ph type="body" idx="1"/>
          </p:nvPr>
        </p:nvSpPr>
        <p:spPr/>
        <p:txBody>
          <a:bodyPr/>
          <a:lstStyle/>
          <a:p>
            <a:r>
              <a:rPr lang="zh-TW" altLang="en-US" dirty="0" smtClean="0"/>
              <a:t>綜觀個資法</a:t>
            </a:r>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6</a:t>
            </a:fld>
            <a:endParaRPr lang="zh-TW" altLang="en-US"/>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1520" y="404664"/>
            <a:ext cx="7272808" cy="936104"/>
          </a:xfrm>
        </p:spPr>
        <p:txBody>
          <a:bodyPr/>
          <a:lstStyle/>
          <a:p>
            <a:pPr algn="l"/>
            <a:r>
              <a:rPr lang="zh-TW" altLang="en-US" sz="3200" dirty="0" smtClean="0"/>
              <a:t>教育部</a:t>
            </a:r>
            <a:r>
              <a:rPr lang="en-US" altLang="zh-TW" sz="3200" dirty="0" smtClean="0"/>
              <a:t/>
            </a:r>
            <a:br>
              <a:rPr lang="en-US" altLang="zh-TW" sz="3200" dirty="0" smtClean="0"/>
            </a:br>
            <a:r>
              <a:rPr lang="en-US" altLang="zh-TW" sz="3200" dirty="0" smtClean="0"/>
              <a:t>-</a:t>
            </a:r>
            <a:r>
              <a:rPr lang="zh-TW" altLang="en-US" sz="3200" dirty="0" smtClean="0"/>
              <a:t>個人資料保護持續改善管理流</a:t>
            </a:r>
            <a:r>
              <a:rPr lang="zh-TW" altLang="en-US" sz="3200" dirty="0" smtClean="0"/>
              <a:t>程</a:t>
            </a:r>
            <a:r>
              <a:rPr lang="en-US" altLang="zh-TW" sz="3200" dirty="0" smtClean="0"/>
              <a:t/>
            </a:r>
            <a:br>
              <a:rPr lang="en-US" altLang="zh-TW" sz="3200" dirty="0" smtClean="0"/>
            </a:br>
            <a:r>
              <a:rPr lang="en-US" altLang="zh-TW" sz="3200" dirty="0" smtClean="0"/>
              <a:t>-</a:t>
            </a:r>
            <a:r>
              <a:rPr lang="zh-TW" altLang="en-US" sz="3200" dirty="0" smtClean="0"/>
              <a:t>規畫</a:t>
            </a:r>
            <a:r>
              <a:rPr lang="en-US" altLang="zh-TW" sz="3200" dirty="0" smtClean="0"/>
              <a:t>2</a:t>
            </a:r>
            <a:endParaRPr lang="zh-TW" altLang="en-US" sz="3200" dirty="0"/>
          </a:p>
        </p:txBody>
      </p:sp>
      <p:sp>
        <p:nvSpPr>
          <p:cNvPr id="3" name="內容版面配置區 2"/>
          <p:cNvSpPr>
            <a:spLocks noGrp="1"/>
          </p:cNvSpPr>
          <p:nvPr>
            <p:ph idx="1"/>
          </p:nvPr>
        </p:nvSpPr>
        <p:spPr>
          <a:xfrm>
            <a:off x="251520" y="1124744"/>
            <a:ext cx="8435280" cy="4641379"/>
          </a:xfrm>
        </p:spPr>
        <p:txBody>
          <a:bodyPr/>
          <a:lstStyle/>
          <a:p>
            <a:pPr>
              <a:buNone/>
            </a:pPr>
            <a:endParaRPr lang="zh-TW" altLang="en-US" dirty="0" smtClean="0"/>
          </a:p>
          <a:p>
            <a:pPr>
              <a:buNone/>
            </a:pPr>
            <a:r>
              <a:rPr lang="en-US" altLang="zh-TW" dirty="0" smtClean="0"/>
              <a:t>4</a:t>
            </a:r>
            <a:r>
              <a:rPr lang="en-US" altLang="zh-TW" sz="2400" b="0" dirty="0" smtClean="0"/>
              <a:t>. </a:t>
            </a:r>
            <a:r>
              <a:rPr lang="zh-TW" altLang="en-US" sz="2400" b="0" dirty="0" smtClean="0"/>
              <a:t>機關學校應確認個人資料之蒐集與利用符合法令規定。包含： </a:t>
            </a:r>
          </a:p>
          <a:p>
            <a:pPr marL="514350" indent="-514350">
              <a:buAutoNum type="alphaLcParenBoth"/>
            </a:pPr>
            <a:r>
              <a:rPr lang="zh-TW" altLang="en-US" sz="2400" b="0" dirty="0" smtClean="0"/>
              <a:t>個人</a:t>
            </a:r>
            <a:r>
              <a:rPr lang="zh-TW" altLang="en-US" sz="2400" b="0" dirty="0" smtClean="0"/>
              <a:t>資料之蒐集、處理或利用，應尊重當事人之權益，依誠實及信用方法為之，不得逾越特定目的之必要範圍，並應與蒐集之目的具有正當合理之關聯。 </a:t>
            </a:r>
            <a:endParaRPr lang="en-US" altLang="zh-TW" sz="2400" b="0" dirty="0" smtClean="0"/>
          </a:p>
          <a:p>
            <a:pPr marL="514350" indent="-514350">
              <a:buAutoNum type="alphaLcParenBoth"/>
            </a:pPr>
            <a:r>
              <a:rPr lang="zh-TW" altLang="en-US" sz="2400" b="0" dirty="0" smtClean="0"/>
              <a:t>蒐集</a:t>
            </a:r>
            <a:r>
              <a:rPr lang="zh-TW" altLang="en-US" sz="2400" b="0" dirty="0" smtClean="0"/>
              <a:t>個人資料時，應依法令規定告知當事人蒐集資料之目的、利用範圍等資訊</a:t>
            </a:r>
            <a:r>
              <a:rPr lang="zh-TW" altLang="en-US" sz="2400" b="0" dirty="0" smtClean="0"/>
              <a:t>。</a:t>
            </a:r>
            <a:endParaRPr lang="en-US" altLang="zh-TW" sz="2400" b="0" dirty="0" smtClean="0"/>
          </a:p>
          <a:p>
            <a:pPr marL="514350" indent="-514350">
              <a:buAutoNum type="alphaLcParenBoth"/>
            </a:pPr>
            <a:r>
              <a:rPr lang="zh-TW" altLang="en-US" sz="2400" b="0" dirty="0" smtClean="0"/>
              <a:t>除</a:t>
            </a:r>
            <a:r>
              <a:rPr lang="zh-TW" altLang="en-US" sz="2400" b="0" dirty="0" smtClean="0"/>
              <a:t>符合法令規定外，有關醫療、基因、性生活、健康檢查及犯罪前科之個人資料，不得蒐集、處理或利用</a:t>
            </a:r>
            <a:r>
              <a:rPr lang="zh-TW" altLang="en-US" sz="2400" b="0" dirty="0" smtClean="0"/>
              <a:t>。</a:t>
            </a:r>
            <a:endParaRPr lang="en-US" altLang="zh-TW" sz="2400" b="0" dirty="0" smtClean="0"/>
          </a:p>
          <a:p>
            <a:pPr marL="514350" indent="-514350">
              <a:buAutoNum type="alphaLcParenBoth"/>
            </a:pPr>
            <a:r>
              <a:rPr lang="en-US" altLang="zh-TW" sz="2400" b="0" dirty="0" smtClean="0"/>
              <a:t> </a:t>
            </a:r>
            <a:r>
              <a:rPr lang="zh-TW" altLang="en-US" sz="2400" b="0" dirty="0" smtClean="0"/>
              <a:t>當資料利用範圍超出蒐集的特定目的時，應依個資法規定取得當事人之書面同意。</a:t>
            </a:r>
          </a:p>
          <a:p>
            <a:pPr marL="514350" indent="-514350">
              <a:buAutoNum type="alphaLcParenBoth"/>
            </a:pPr>
            <a:endParaRPr lang="zh-TW" altLang="en-US" dirty="0" smtClean="0"/>
          </a:p>
          <a:p>
            <a:pPr>
              <a:buNone/>
            </a:pPr>
            <a:endParaRPr lang="zh-TW" altLang="en-US"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60</a:t>
            </a:fld>
            <a:endParaRPr lang="en-US" altLang="zh-TW"/>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23528" y="548680"/>
            <a:ext cx="7272808" cy="936104"/>
          </a:xfrm>
        </p:spPr>
        <p:txBody>
          <a:bodyPr/>
          <a:lstStyle/>
          <a:p>
            <a:pPr algn="l"/>
            <a:r>
              <a:rPr lang="zh-TW" altLang="en-US" sz="2800" dirty="0" smtClean="0"/>
              <a:t>教育部</a:t>
            </a:r>
            <a:r>
              <a:rPr lang="en-US" altLang="zh-TW" sz="2800" dirty="0" smtClean="0"/>
              <a:t/>
            </a:r>
            <a:br>
              <a:rPr lang="en-US" altLang="zh-TW" sz="2800" dirty="0" smtClean="0"/>
            </a:br>
            <a:r>
              <a:rPr lang="en-US" altLang="zh-TW" sz="2800" dirty="0" smtClean="0"/>
              <a:t>-</a:t>
            </a:r>
            <a:r>
              <a:rPr lang="zh-TW" altLang="en-US" sz="2800" dirty="0" smtClean="0"/>
              <a:t>個人資料保護持續改善管理流程</a:t>
            </a:r>
            <a:r>
              <a:rPr lang="en-US" altLang="zh-TW" sz="2800" dirty="0" smtClean="0"/>
              <a:t/>
            </a:r>
            <a:br>
              <a:rPr lang="en-US" altLang="zh-TW" sz="2800" dirty="0" smtClean="0"/>
            </a:br>
            <a:r>
              <a:rPr lang="en-US" altLang="zh-TW" sz="2800" dirty="0" smtClean="0"/>
              <a:t>-</a:t>
            </a:r>
            <a:r>
              <a:rPr lang="zh-TW" altLang="en-US" sz="2800" dirty="0" smtClean="0"/>
              <a:t>執行</a:t>
            </a:r>
            <a:br>
              <a:rPr lang="zh-TW" altLang="en-US" sz="2800" dirty="0" smtClean="0"/>
            </a:br>
            <a:endParaRPr lang="zh-TW" altLang="en-US" sz="2800" dirty="0"/>
          </a:p>
        </p:txBody>
      </p:sp>
      <p:sp>
        <p:nvSpPr>
          <p:cNvPr id="3" name="內容版面配置區 2"/>
          <p:cNvSpPr>
            <a:spLocks noGrp="1"/>
          </p:cNvSpPr>
          <p:nvPr>
            <p:ph idx="1"/>
          </p:nvPr>
        </p:nvSpPr>
        <p:spPr>
          <a:xfrm>
            <a:off x="251520" y="1484784"/>
            <a:ext cx="8435280" cy="4641379"/>
          </a:xfrm>
        </p:spPr>
        <p:txBody>
          <a:bodyPr/>
          <a:lstStyle/>
          <a:p>
            <a:pPr>
              <a:buNone/>
            </a:pPr>
            <a:r>
              <a:rPr lang="zh-TW" altLang="en-US" b="0" dirty="0" smtClean="0"/>
              <a:t>機關</a:t>
            </a:r>
            <a:r>
              <a:rPr lang="zh-TW" altLang="en-US" b="0" dirty="0" smtClean="0"/>
              <a:t>學校應依「教育體系資通安全管理規範」或「國中、小學資通安全管理系統實施原則」以及本工作事項之安全原則及參考注意事項實施個人資料相關資訊安全控管措施。</a:t>
            </a:r>
            <a:endParaRPr lang="zh-TW" altLang="en-US" b="0"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61</a:t>
            </a:fld>
            <a:endParaRPr lang="en-US" altLang="zh-TW"/>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idx="11"/>
          </p:nvPr>
        </p:nvSpPr>
        <p:spPr>
          <a:xfrm>
            <a:off x="467544" y="116632"/>
            <a:ext cx="7056784" cy="936104"/>
          </a:xfrm>
        </p:spPr>
        <p:txBody>
          <a:bodyPr/>
          <a:lstStyle/>
          <a:p>
            <a:r>
              <a:rPr lang="zh-TW" altLang="en-US" dirty="0" smtClean="0"/>
              <a:t>擬定個資</a:t>
            </a:r>
            <a:r>
              <a:rPr lang="zh-TW" altLang="en-US" dirty="0" smtClean="0"/>
              <a:t>保護安全控管措施</a:t>
            </a:r>
            <a:r>
              <a:rPr lang="en-US" altLang="zh-TW" dirty="0" smtClean="0"/>
              <a:t>1/2</a:t>
            </a:r>
            <a:endParaRPr lang="zh-TW" altLang="en-US" dirty="0"/>
          </a:p>
        </p:txBody>
      </p:sp>
      <p:sp>
        <p:nvSpPr>
          <p:cNvPr id="4" name="投影片編號版面配置區 3"/>
          <p:cNvSpPr>
            <a:spLocks noGrp="1"/>
          </p:cNvSpPr>
          <p:nvPr>
            <p:ph type="sldNum" sz="quarter" idx="12"/>
          </p:nvPr>
        </p:nvSpPr>
        <p:spPr/>
        <p:txBody>
          <a:bodyPr/>
          <a:lstStyle/>
          <a:p>
            <a:pPr>
              <a:defRPr/>
            </a:pPr>
            <a:fld id="{F37D2274-2B88-4D95-8819-E0E6ECDB6317}" type="slidenum">
              <a:rPr lang="zh-TW" altLang="en-US" smtClean="0"/>
              <a:pPr>
                <a:defRPr/>
              </a:pPr>
              <a:t>62</a:t>
            </a:fld>
            <a:endParaRPr lang="en-US" altLang="zh-TW"/>
          </a:p>
        </p:txBody>
      </p:sp>
      <p:graphicFrame>
        <p:nvGraphicFramePr>
          <p:cNvPr id="5" name="內容版面配置區 4"/>
          <p:cNvGraphicFramePr>
            <a:graphicFrameLocks noGrp="1"/>
          </p:cNvGraphicFramePr>
          <p:nvPr>
            <p:ph/>
            <p:extLst>
              <p:ext uri="{D42A27DB-BD31-4B8C-83A1-F6EECF244321}">
                <p14:modId xmlns:p14="http://schemas.microsoft.com/office/powerpoint/2010/main" xmlns="" val="330651187"/>
              </p:ext>
            </p:extLst>
          </p:nvPr>
        </p:nvGraphicFramePr>
        <p:xfrm>
          <a:off x="468313" y="1484313"/>
          <a:ext cx="8229600" cy="4490720"/>
        </p:xfrm>
        <a:graphic>
          <a:graphicData uri="http://schemas.openxmlformats.org/drawingml/2006/table">
            <a:tbl>
              <a:tblPr firstRow="1" bandRow="1">
                <a:tableStyleId>{5C22544A-7EE6-4342-B048-85BDC9FD1C3A}</a:tableStyleId>
              </a:tblPr>
              <a:tblGrid>
                <a:gridCol w="2098576"/>
                <a:gridCol w="6131024"/>
              </a:tblGrid>
              <a:tr h="370840">
                <a:tc>
                  <a:txBody>
                    <a:bodyPr/>
                    <a:lstStyle/>
                    <a:p>
                      <a:r>
                        <a:rPr lang="zh-TW" altLang="zh-TW" sz="1800" b="1" kern="1200" dirty="0" smtClean="0">
                          <a:solidFill>
                            <a:schemeClr val="lt1"/>
                          </a:solidFill>
                          <a:latin typeface="Calibri" pitchFamily="34" charset="0"/>
                          <a:ea typeface="微軟正黑體" pitchFamily="34" charset="-120"/>
                          <a:cs typeface="Calibri" pitchFamily="34" charset="0"/>
                        </a:rPr>
                        <a:t>原則</a:t>
                      </a:r>
                      <a:endParaRPr lang="zh-TW" altLang="en-US" dirty="0">
                        <a:latin typeface="Calibri" pitchFamily="34" charset="0"/>
                        <a:ea typeface="微軟正黑體" pitchFamily="34" charset="-12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1" kern="1200" dirty="0" smtClean="0">
                          <a:solidFill>
                            <a:schemeClr val="lt1"/>
                          </a:solidFill>
                          <a:latin typeface="Calibri" pitchFamily="34" charset="0"/>
                          <a:ea typeface="微軟正黑體" pitchFamily="34" charset="-120"/>
                          <a:cs typeface="Calibri" pitchFamily="34" charset="0"/>
                        </a:rPr>
                        <a:t>作業</a:t>
                      </a:r>
                      <a:endParaRPr lang="zh-TW" altLang="en-US" dirty="0">
                        <a:latin typeface="Calibri" pitchFamily="34" charset="0"/>
                        <a:ea typeface="微軟正黑體" pitchFamily="34" charset="-120"/>
                        <a:cs typeface="Calibri" pitchFamily="34" charset="0"/>
                      </a:endParaRPr>
                    </a:p>
                  </a:txBody>
                  <a:tcPr/>
                </a:tc>
              </a:tr>
              <a:tr h="370840">
                <a:tc gridSpan="2">
                  <a:txBody>
                    <a:bodyPr/>
                    <a:lstStyle/>
                    <a:p>
                      <a:pPr marL="342900" indent="-342900">
                        <a:buFont typeface="+mj-lt"/>
                        <a:buNone/>
                      </a:pPr>
                      <a:r>
                        <a:rPr lang="zh-TW" altLang="en-US" sz="1800" kern="1200" dirty="0" smtClean="0">
                          <a:solidFill>
                            <a:schemeClr val="dk1"/>
                          </a:solidFill>
                          <a:latin typeface="Calibri" pitchFamily="34" charset="0"/>
                          <a:ea typeface="微軟正黑體" pitchFamily="34" charset="-120"/>
                          <a:cs typeface="Calibri" pitchFamily="34" charset="0"/>
                        </a:rPr>
                        <a:t>一、</a:t>
                      </a:r>
                      <a:r>
                        <a:rPr lang="zh-TW" altLang="zh-TW" sz="1800" kern="1200" dirty="0" smtClean="0">
                          <a:solidFill>
                            <a:schemeClr val="dk1"/>
                          </a:solidFill>
                          <a:latin typeface="Calibri" pitchFamily="34" charset="0"/>
                          <a:ea typeface="微軟正黑體" pitchFamily="34" charset="-120"/>
                          <a:cs typeface="Calibri" pitchFamily="34" charset="0"/>
                        </a:rPr>
                        <a:t>防止訴訟成立</a:t>
                      </a:r>
                      <a:endParaRPr lang="zh-TW" altLang="en-US" dirty="0">
                        <a:latin typeface="Calibri" pitchFamily="34" charset="0"/>
                        <a:ea typeface="微軟正黑體" pitchFamily="34" charset="-120"/>
                        <a:cs typeface="Calibri" pitchFamily="34" charset="0"/>
                      </a:endParaRPr>
                    </a:p>
                  </a:txBody>
                  <a:tcPr/>
                </a:tc>
                <a:tc hMerge="1">
                  <a:txBody>
                    <a:bodyPr/>
                    <a:lstStyle/>
                    <a:p>
                      <a:endParaRPr lang="zh-TW" altLang="en-US"/>
                    </a:p>
                  </a:txBody>
                  <a:tcPr/>
                </a:tc>
              </a:tr>
              <a:tr h="370840">
                <a:tc rowSpan="2">
                  <a:txBody>
                    <a:bodyPr/>
                    <a:lstStyle/>
                    <a:p>
                      <a:pPr marL="342900" indent="-342900">
                        <a:buFont typeface="+mj-lt"/>
                        <a:buNone/>
                      </a:pPr>
                      <a:r>
                        <a:rPr lang="en-US" altLang="zh-TW" sz="1800" kern="1200" dirty="0" smtClean="0">
                          <a:solidFill>
                            <a:schemeClr val="dk1"/>
                          </a:solidFill>
                          <a:latin typeface="Calibri" pitchFamily="34" charset="0"/>
                          <a:ea typeface="微軟正黑體" pitchFamily="34" charset="-120"/>
                          <a:cs typeface="Calibri" pitchFamily="34" charset="0"/>
                        </a:rPr>
                        <a:t>1. </a:t>
                      </a:r>
                      <a:r>
                        <a:rPr lang="zh-TW" altLang="zh-TW" sz="1800" kern="1200" dirty="0" smtClean="0">
                          <a:solidFill>
                            <a:schemeClr val="dk1"/>
                          </a:solidFill>
                          <a:latin typeface="Calibri" pitchFamily="34" charset="0"/>
                          <a:ea typeface="微軟正黑體" pitchFamily="34" charset="-120"/>
                          <a:cs typeface="Calibri" pitchFamily="34" charset="0"/>
                        </a:rPr>
                        <a:t>防止大量個資不當揭露</a:t>
                      </a:r>
                      <a:endParaRPr lang="zh-TW" altLang="en-US" dirty="0">
                        <a:latin typeface="Calibri" pitchFamily="34" charset="0"/>
                        <a:ea typeface="微軟正黑體" pitchFamily="34" charset="-120"/>
                        <a:cs typeface="Calibri" pitchFamily="34" charset="0"/>
                      </a:endParaRPr>
                    </a:p>
                  </a:txBody>
                  <a:tcPr/>
                </a:tc>
                <a:tc>
                  <a:txBody>
                    <a:bodyPr/>
                    <a:lstStyle/>
                    <a:p>
                      <a:pPr marL="285750" indent="-285750">
                        <a:buFont typeface="Arial" pitchFamily="34" charset="0"/>
                        <a:buChar char="•"/>
                      </a:pPr>
                      <a:r>
                        <a:rPr lang="zh-TW" altLang="zh-TW" sz="1800" kern="1200" dirty="0" smtClean="0">
                          <a:solidFill>
                            <a:schemeClr val="dk1"/>
                          </a:solidFill>
                          <a:latin typeface="Calibri" pitchFamily="34" charset="0"/>
                          <a:ea typeface="微軟正黑體" pitchFamily="34" charset="-120"/>
                          <a:cs typeface="Calibri" pitchFamily="34" charset="0"/>
                        </a:rPr>
                        <a:t>個資資料報</a:t>
                      </a:r>
                      <a:r>
                        <a:rPr lang="zh-TW" altLang="en-US" sz="1800" kern="1200" dirty="0" smtClean="0">
                          <a:solidFill>
                            <a:schemeClr val="dk1"/>
                          </a:solidFill>
                          <a:latin typeface="Calibri" pitchFamily="34" charset="0"/>
                          <a:ea typeface="微軟正黑體" pitchFamily="34" charset="-120"/>
                          <a:cs typeface="Calibri" pitchFamily="34" charset="0"/>
                        </a:rPr>
                        <a:t>表</a:t>
                      </a:r>
                      <a:r>
                        <a:rPr lang="zh-TW" altLang="zh-TW" sz="1800" kern="1200" dirty="0" smtClean="0">
                          <a:solidFill>
                            <a:schemeClr val="dk1"/>
                          </a:solidFill>
                          <a:latin typeface="Calibri" pitchFamily="34" charset="0"/>
                          <a:ea typeface="微軟正黑體" pitchFamily="34" charset="-120"/>
                          <a:cs typeface="Calibri" pitchFamily="34" charset="0"/>
                        </a:rPr>
                        <a:t>輸出</a:t>
                      </a:r>
                      <a:r>
                        <a:rPr lang="en-US" altLang="zh-TW" sz="1800" kern="1200" dirty="0" smtClean="0">
                          <a:solidFill>
                            <a:schemeClr val="dk1"/>
                          </a:solidFill>
                          <a:latin typeface="Calibri" pitchFamily="34" charset="0"/>
                          <a:ea typeface="微軟正黑體" pitchFamily="34" charset="-120"/>
                          <a:cs typeface="Calibri" pitchFamily="34" charset="0"/>
                        </a:rPr>
                        <a:t>(</a:t>
                      </a:r>
                      <a:r>
                        <a:rPr lang="zh-TW" altLang="zh-TW" sz="1800" kern="1200" dirty="0" smtClean="0">
                          <a:solidFill>
                            <a:schemeClr val="dk1"/>
                          </a:solidFill>
                          <a:latin typeface="Calibri" pitchFamily="34" charset="0"/>
                          <a:ea typeface="微軟正黑體" pitchFamily="34" charset="-120"/>
                          <a:cs typeface="Calibri" pitchFamily="34" charset="0"/>
                        </a:rPr>
                        <a:t>含網頁、</a:t>
                      </a:r>
                      <a:r>
                        <a:rPr lang="zh-TW" altLang="en-US" sz="1800" kern="1200" dirty="0" smtClean="0">
                          <a:solidFill>
                            <a:schemeClr val="dk1"/>
                          </a:solidFill>
                          <a:latin typeface="Calibri" pitchFamily="34" charset="0"/>
                          <a:ea typeface="微軟正黑體" pitchFamily="34" charset="-120"/>
                          <a:cs typeface="Calibri" pitchFamily="34" charset="0"/>
                        </a:rPr>
                        <a:t>紙本</a:t>
                      </a:r>
                      <a:r>
                        <a:rPr lang="zh-TW" altLang="zh-TW" sz="1800" kern="1200" dirty="0" smtClean="0">
                          <a:solidFill>
                            <a:schemeClr val="dk1"/>
                          </a:solidFill>
                          <a:latin typeface="Calibri" pitchFamily="34" charset="0"/>
                          <a:ea typeface="微軟正黑體" pitchFamily="34" charset="-120"/>
                          <a:cs typeface="Calibri" pitchFamily="34" charset="0"/>
                        </a:rPr>
                        <a:t>等</a:t>
                      </a:r>
                      <a:r>
                        <a:rPr lang="en-US" altLang="zh-TW" sz="1800" kern="1200" dirty="0" smtClean="0">
                          <a:solidFill>
                            <a:schemeClr val="dk1"/>
                          </a:solidFill>
                          <a:latin typeface="Calibri" pitchFamily="34" charset="0"/>
                          <a:ea typeface="微軟正黑體" pitchFamily="34" charset="-120"/>
                          <a:cs typeface="Calibri" pitchFamily="34" charset="0"/>
                        </a:rPr>
                        <a:t>)</a:t>
                      </a:r>
                      <a:r>
                        <a:rPr lang="zh-TW" altLang="zh-TW" sz="1800" kern="1200" dirty="0" smtClean="0">
                          <a:solidFill>
                            <a:schemeClr val="dk1"/>
                          </a:solidFill>
                          <a:latin typeface="Calibri" pitchFamily="34" charset="0"/>
                          <a:ea typeface="微軟正黑體" pitchFamily="34" charset="-120"/>
                          <a:cs typeface="Calibri" pitchFamily="34" charset="0"/>
                        </a:rPr>
                        <a:t>標示使用者代號、輸出時間等內容，並</a:t>
                      </a:r>
                      <a:r>
                        <a:rPr lang="zh-TW" altLang="en-US" sz="1800" kern="1200" dirty="0" smtClean="0">
                          <a:solidFill>
                            <a:schemeClr val="dk1"/>
                          </a:solidFill>
                          <a:latin typeface="Calibri" pitchFamily="34" charset="0"/>
                          <a:ea typeface="微軟正黑體" pitchFamily="34" charset="-120"/>
                          <a:cs typeface="Calibri" pitchFamily="34" charset="0"/>
                        </a:rPr>
                        <a:t>建立</a:t>
                      </a:r>
                      <a:r>
                        <a:rPr lang="zh-TW" altLang="zh-TW" sz="1800" kern="1200" dirty="0" smtClean="0">
                          <a:solidFill>
                            <a:schemeClr val="dk1"/>
                          </a:solidFill>
                          <a:latin typeface="Calibri" pitchFamily="34" charset="0"/>
                          <a:ea typeface="微軟正黑體" pitchFamily="34" charset="-120"/>
                          <a:cs typeface="Calibri" pitchFamily="34" charset="0"/>
                        </a:rPr>
                        <a:t>保護機制，無法任意修改。</a:t>
                      </a:r>
                      <a:endParaRPr lang="zh-TW" altLang="en-US" dirty="0">
                        <a:latin typeface="Calibri" pitchFamily="34" charset="0"/>
                        <a:ea typeface="微軟正黑體" pitchFamily="34" charset="-120"/>
                        <a:cs typeface="Calibri" pitchFamily="34" charset="0"/>
                      </a:endParaRPr>
                    </a:p>
                  </a:txBody>
                  <a:tcPr/>
                </a:tc>
              </a:tr>
              <a:tr h="370840">
                <a:tc vMerge="1">
                  <a:txBody>
                    <a:bodyPr/>
                    <a:lstStyle/>
                    <a:p>
                      <a:endParaRPr lang="zh-TW" altLang="en-US" dirty="0"/>
                    </a:p>
                  </a:txBody>
                  <a:tcPr/>
                </a:tc>
                <a:tc>
                  <a:txBody>
                    <a:bodyPr/>
                    <a:lstStyle/>
                    <a:p>
                      <a:pPr marL="285750" indent="-285750">
                        <a:buFont typeface="Arial" pitchFamily="34" charset="0"/>
                        <a:buChar char="•"/>
                      </a:pPr>
                      <a:r>
                        <a:rPr lang="zh-TW" altLang="zh-TW" sz="1800" kern="1200" dirty="0" smtClean="0">
                          <a:solidFill>
                            <a:schemeClr val="dk1"/>
                          </a:solidFill>
                          <a:latin typeface="Calibri" pitchFamily="34" charset="0"/>
                          <a:ea typeface="微軟正黑體" pitchFamily="34" charset="-120"/>
                          <a:cs typeface="Calibri" pitchFamily="34" charset="0"/>
                        </a:rPr>
                        <a:t>資料轉存於個人電腦之檔案規劃</a:t>
                      </a:r>
                      <a:r>
                        <a:rPr lang="zh-TW" altLang="zh-TW" sz="1800" b="1" kern="1200" dirty="0" smtClean="0">
                          <a:solidFill>
                            <a:schemeClr val="dk1"/>
                          </a:solidFill>
                          <a:latin typeface="Calibri" pitchFamily="34" charset="0"/>
                          <a:ea typeface="微軟正黑體" pitchFamily="34" charset="-120"/>
                          <a:cs typeface="Calibri" pitchFamily="34" charset="0"/>
                        </a:rPr>
                        <a:t>加密儲存、設定密碼</a:t>
                      </a:r>
                      <a:r>
                        <a:rPr lang="zh-TW" altLang="zh-TW" sz="1800" kern="1200" dirty="0" smtClean="0">
                          <a:solidFill>
                            <a:schemeClr val="dk1"/>
                          </a:solidFill>
                          <a:latin typeface="Calibri" pitchFamily="34" charset="0"/>
                          <a:ea typeface="微軟正黑體" pitchFamily="34" charset="-120"/>
                          <a:cs typeface="Calibri" pitchFamily="34" charset="0"/>
                        </a:rPr>
                        <a:t>及留存紀錄等功能，並於檔案或報表中註</a:t>
                      </a:r>
                      <a:r>
                        <a:rPr lang="zh-TW" altLang="en-US" sz="1800" kern="1200" dirty="0" smtClean="0">
                          <a:solidFill>
                            <a:schemeClr val="dk1"/>
                          </a:solidFill>
                          <a:latin typeface="Calibri" pitchFamily="34" charset="0"/>
                          <a:ea typeface="微軟正黑體" pitchFamily="34" charset="-120"/>
                          <a:cs typeface="Calibri" pitchFamily="34" charset="0"/>
                        </a:rPr>
                        <a:t>明轉檔資訊</a:t>
                      </a:r>
                      <a:r>
                        <a:rPr lang="zh-TW" altLang="zh-TW" sz="1800" kern="1200" dirty="0" smtClean="0">
                          <a:solidFill>
                            <a:schemeClr val="dk1"/>
                          </a:solidFill>
                          <a:latin typeface="Calibri" pitchFamily="34" charset="0"/>
                          <a:ea typeface="微軟正黑體" pitchFamily="34" charset="-120"/>
                          <a:cs typeface="Calibri" pitchFamily="34" charset="0"/>
                        </a:rPr>
                        <a:t>。</a:t>
                      </a:r>
                      <a:endParaRPr lang="zh-TW" altLang="en-US" dirty="0">
                        <a:latin typeface="Calibri" pitchFamily="34" charset="0"/>
                        <a:ea typeface="微軟正黑體" pitchFamily="34" charset="-120"/>
                        <a:cs typeface="Calibri" pitchFamily="34" charset="0"/>
                      </a:endParaRPr>
                    </a:p>
                  </a:txBody>
                  <a:tcPr/>
                </a:tc>
              </a:tr>
              <a:tr h="370840">
                <a:tc>
                  <a:txBody>
                    <a:bodyPr/>
                    <a:lstStyle/>
                    <a:p>
                      <a:pPr marL="342900" indent="-342900">
                        <a:buFont typeface="+mj-lt"/>
                        <a:buNone/>
                      </a:pPr>
                      <a:r>
                        <a:rPr lang="en-US" altLang="zh-TW" sz="1800" kern="1200" dirty="0" smtClean="0">
                          <a:solidFill>
                            <a:schemeClr val="dk1"/>
                          </a:solidFill>
                          <a:latin typeface="Calibri" pitchFamily="34" charset="0"/>
                          <a:ea typeface="微軟正黑體" pitchFamily="34" charset="-120"/>
                          <a:cs typeface="Calibri" pitchFamily="34" charset="0"/>
                        </a:rPr>
                        <a:t>2. </a:t>
                      </a:r>
                      <a:r>
                        <a:rPr lang="zh-TW" altLang="zh-TW" sz="1800" kern="1200" dirty="0" smtClean="0">
                          <a:solidFill>
                            <a:schemeClr val="dk1"/>
                          </a:solidFill>
                          <a:latin typeface="Calibri" pitchFamily="34" charset="0"/>
                          <a:ea typeface="微軟正黑體" pitchFamily="34" charset="-120"/>
                          <a:cs typeface="Calibri" pitchFamily="34" charset="0"/>
                        </a:rPr>
                        <a:t>適當遮</a:t>
                      </a:r>
                      <a:r>
                        <a:rPr lang="zh-TW" altLang="en-US" sz="1800" kern="1200" dirty="0" smtClean="0">
                          <a:solidFill>
                            <a:schemeClr val="dk1"/>
                          </a:solidFill>
                          <a:latin typeface="Calibri" pitchFamily="34" charset="0"/>
                          <a:ea typeface="微軟正黑體" pitchFamily="34" charset="-120"/>
                          <a:cs typeface="Calibri" pitchFamily="34" charset="0"/>
                        </a:rPr>
                        <a:t>隱</a:t>
                      </a:r>
                      <a:r>
                        <a:rPr lang="zh-TW" altLang="zh-TW" sz="1800" kern="1200" dirty="0" smtClean="0">
                          <a:solidFill>
                            <a:schemeClr val="dk1"/>
                          </a:solidFill>
                          <a:latin typeface="Calibri" pitchFamily="34" charset="0"/>
                          <a:ea typeface="微軟正黑體" pitchFamily="34" charset="-120"/>
                          <a:cs typeface="Calibri" pitchFamily="34" charset="0"/>
                        </a:rPr>
                        <a:t>確保無法識別</a:t>
                      </a:r>
                      <a:endParaRPr lang="zh-TW" altLang="en-US" dirty="0">
                        <a:latin typeface="Calibri" pitchFamily="34" charset="0"/>
                        <a:ea typeface="微軟正黑體" pitchFamily="34" charset="-120"/>
                        <a:cs typeface="Calibri" pitchFamily="34" charset="0"/>
                      </a:endParaRPr>
                    </a:p>
                  </a:txBody>
                  <a:tcPr/>
                </a:tc>
                <a:tc>
                  <a:txBody>
                    <a:bodyPr/>
                    <a:lstStyle/>
                    <a:p>
                      <a:pPr marL="285750" indent="-285750">
                        <a:buFont typeface="Arial" pitchFamily="34" charset="0"/>
                        <a:buChar char="•"/>
                      </a:pPr>
                      <a:r>
                        <a:rPr lang="zh-TW" altLang="zh-TW" sz="1800" kern="1200" dirty="0" smtClean="0">
                          <a:solidFill>
                            <a:schemeClr val="dk1"/>
                          </a:solidFill>
                          <a:latin typeface="Calibri" pitchFamily="34" charset="0"/>
                          <a:ea typeface="微軟正黑體" pitchFamily="34" charset="-120"/>
                          <a:cs typeface="Calibri" pitchFamily="34" charset="0"/>
                        </a:rPr>
                        <a:t>個資資料輸出（如報表、螢幕及檔案）</a:t>
                      </a:r>
                      <a:r>
                        <a:rPr lang="zh-TW" altLang="en-US" sz="1800" kern="1200" dirty="0" smtClean="0">
                          <a:solidFill>
                            <a:schemeClr val="dk1"/>
                          </a:solidFill>
                          <a:latin typeface="Calibri" pitchFamily="34" charset="0"/>
                          <a:ea typeface="微軟正黑體" pitchFamily="34" charset="-120"/>
                          <a:cs typeface="Calibri" pitchFamily="34" charset="0"/>
                        </a:rPr>
                        <a:t>採</a:t>
                      </a:r>
                      <a:r>
                        <a:rPr lang="zh-TW" altLang="zh-TW" sz="1800" kern="1200" dirty="0" smtClean="0">
                          <a:solidFill>
                            <a:schemeClr val="dk1"/>
                          </a:solidFill>
                          <a:latin typeface="Calibri" pitchFamily="34" charset="0"/>
                          <a:ea typeface="微軟正黑體" pitchFamily="34" charset="-120"/>
                          <a:cs typeface="Calibri" pitchFamily="34" charset="0"/>
                        </a:rPr>
                        <a:t>最小揭露原則，</a:t>
                      </a:r>
                      <a:r>
                        <a:rPr lang="zh-TW" altLang="en-US" sz="1800" kern="1200" dirty="0" smtClean="0">
                          <a:solidFill>
                            <a:schemeClr val="dk1"/>
                          </a:solidFill>
                          <a:latin typeface="Calibri" pitchFamily="34" charset="0"/>
                          <a:ea typeface="微軟正黑體" pitchFamily="34" charset="-120"/>
                          <a:cs typeface="Calibri" pitchFamily="34" charset="0"/>
                        </a:rPr>
                        <a:t>例如</a:t>
                      </a:r>
                      <a:r>
                        <a:rPr lang="zh-TW" altLang="zh-TW" sz="1800" kern="1200" dirty="0" smtClean="0">
                          <a:solidFill>
                            <a:schemeClr val="dk1"/>
                          </a:solidFill>
                          <a:latin typeface="Calibri" pitchFamily="34" charset="0"/>
                          <a:ea typeface="微軟正黑體" pitchFamily="34" charset="-120"/>
                          <a:cs typeface="Calibri" pitchFamily="34" charset="0"/>
                        </a:rPr>
                        <a:t>資料顯示</a:t>
                      </a:r>
                      <a:r>
                        <a:rPr lang="zh-TW" altLang="zh-TW" sz="1800" b="1" kern="1200" dirty="0" smtClean="0">
                          <a:solidFill>
                            <a:schemeClr val="tx1"/>
                          </a:solidFill>
                          <a:latin typeface="Calibri" pitchFamily="34" charset="0"/>
                          <a:ea typeface="微軟正黑體" pitchFamily="34" charset="-120"/>
                          <a:cs typeface="Calibri" pitchFamily="34" charset="0"/>
                        </a:rPr>
                        <a:t>採用遮隱等方式</a:t>
                      </a:r>
                      <a:r>
                        <a:rPr lang="zh-TW" altLang="zh-TW" sz="1800" kern="1200" dirty="0" smtClean="0">
                          <a:solidFill>
                            <a:schemeClr val="dk1"/>
                          </a:solidFill>
                          <a:latin typeface="Calibri" pitchFamily="34" charset="0"/>
                          <a:ea typeface="微軟正黑體" pitchFamily="34" charset="-120"/>
                          <a:cs typeface="Calibri" pitchFamily="34" charset="0"/>
                        </a:rPr>
                        <a:t>，使個人資料不易以直接或間接方式識別。</a:t>
                      </a:r>
                      <a:endParaRPr lang="zh-TW" altLang="en-US" dirty="0">
                        <a:latin typeface="Calibri" pitchFamily="34" charset="0"/>
                        <a:ea typeface="微軟正黑體" pitchFamily="34" charset="-120"/>
                        <a:cs typeface="Calibri" pitchFamily="34" charset="0"/>
                      </a:endParaRPr>
                    </a:p>
                  </a:txBody>
                  <a:tcPr/>
                </a:tc>
              </a:tr>
              <a:tr h="370840">
                <a:tc rowSpan="2">
                  <a:txBody>
                    <a:bodyPr/>
                    <a:lstStyle/>
                    <a:p>
                      <a:pPr marL="342900" indent="-342900">
                        <a:buFont typeface="+mj-lt"/>
                        <a:buNone/>
                      </a:pPr>
                      <a:r>
                        <a:rPr lang="en-US" altLang="zh-TW" sz="1800" kern="1200" dirty="0" smtClean="0">
                          <a:solidFill>
                            <a:schemeClr val="dk1"/>
                          </a:solidFill>
                          <a:latin typeface="Calibri" pitchFamily="34" charset="0"/>
                          <a:ea typeface="微軟正黑體" pitchFamily="34" charset="-120"/>
                          <a:cs typeface="Calibri" pitchFamily="34" charset="0"/>
                        </a:rPr>
                        <a:t>3. </a:t>
                      </a:r>
                      <a:r>
                        <a:rPr lang="zh-TW" altLang="zh-TW" sz="1800" kern="1200" dirty="0" smtClean="0">
                          <a:solidFill>
                            <a:schemeClr val="dk1"/>
                          </a:solidFill>
                          <a:latin typeface="Calibri" pitchFamily="34" charset="0"/>
                          <a:ea typeface="微軟正黑體" pitchFamily="34" charset="-120"/>
                          <a:cs typeface="Calibri" pitchFamily="34" charset="0"/>
                        </a:rPr>
                        <a:t>損害因果推論得不成立</a:t>
                      </a:r>
                      <a:endParaRPr lang="zh-TW" altLang="en-US" dirty="0">
                        <a:latin typeface="Calibri" pitchFamily="34" charset="0"/>
                        <a:ea typeface="微軟正黑體" pitchFamily="34" charset="-120"/>
                        <a:cs typeface="Calibri" pitchFamily="34" charset="0"/>
                      </a:endParaRPr>
                    </a:p>
                  </a:txBody>
                  <a:tcPr/>
                </a:tc>
                <a:tc>
                  <a:txBody>
                    <a:bodyPr/>
                    <a:lstStyle/>
                    <a:p>
                      <a:pPr marL="285750" indent="-285750">
                        <a:buFont typeface="Arial" pitchFamily="34" charset="0"/>
                        <a:buChar char="•"/>
                      </a:pPr>
                      <a:r>
                        <a:rPr lang="zh-TW" altLang="zh-TW" sz="1800" kern="1200" dirty="0" smtClean="0">
                          <a:solidFill>
                            <a:schemeClr val="dk1"/>
                          </a:solidFill>
                          <a:latin typeface="Calibri" pitchFamily="34" charset="0"/>
                          <a:ea typeface="微軟正黑體" pitchFamily="34" charset="-120"/>
                          <a:cs typeface="Calibri" pitchFamily="34" charset="0"/>
                        </a:rPr>
                        <a:t>透過網際網路傳輸個人隱私資料時，建立</a:t>
                      </a:r>
                      <a:r>
                        <a:rPr lang="zh-TW" altLang="zh-TW" sz="1800" b="1" kern="1200" dirty="0" smtClean="0">
                          <a:solidFill>
                            <a:schemeClr val="dk1"/>
                          </a:solidFill>
                          <a:latin typeface="Calibri" pitchFamily="34" charset="0"/>
                          <a:ea typeface="微軟正黑體" pitchFamily="34" charset="-120"/>
                          <a:cs typeface="Calibri" pitchFamily="34" charset="0"/>
                        </a:rPr>
                        <a:t>安全連線傳輸</a:t>
                      </a:r>
                      <a:r>
                        <a:rPr lang="zh-TW" altLang="zh-TW" sz="1800" kern="1200" dirty="0" smtClean="0">
                          <a:solidFill>
                            <a:schemeClr val="dk1"/>
                          </a:solidFill>
                          <a:latin typeface="Calibri" pitchFamily="34" charset="0"/>
                          <a:ea typeface="微軟正黑體" pitchFamily="34" charset="-120"/>
                          <a:cs typeface="Calibri" pitchFamily="34" charset="0"/>
                        </a:rPr>
                        <a:t>機制，使用安全性連線方式傳輸</a:t>
                      </a:r>
                      <a:r>
                        <a:rPr lang="zh-TW" altLang="en-US" sz="1800" kern="1200" dirty="0" smtClean="0">
                          <a:solidFill>
                            <a:schemeClr val="dk1"/>
                          </a:solidFill>
                          <a:latin typeface="Calibri" pitchFamily="34" charset="0"/>
                          <a:ea typeface="微軟正黑體" pitchFamily="34" charset="-120"/>
                          <a:cs typeface="Calibri" pitchFamily="34" charset="0"/>
                        </a:rPr>
                        <a:t>，</a:t>
                      </a:r>
                      <a:r>
                        <a:rPr lang="zh-TW" altLang="zh-TW" sz="1800" kern="1200" dirty="0" smtClean="0">
                          <a:solidFill>
                            <a:schemeClr val="dk1"/>
                          </a:solidFill>
                          <a:latin typeface="Calibri" pitchFamily="34" charset="0"/>
                          <a:ea typeface="微軟正黑體" pitchFamily="34" charset="-120"/>
                          <a:cs typeface="Calibri" pitchFamily="34" charset="0"/>
                        </a:rPr>
                        <a:t>（如：</a:t>
                      </a:r>
                      <a:r>
                        <a:rPr lang="en-US" altLang="zh-TW" sz="1800" kern="1200" dirty="0" smtClean="0">
                          <a:solidFill>
                            <a:schemeClr val="dk1"/>
                          </a:solidFill>
                          <a:latin typeface="Calibri" pitchFamily="34" charset="0"/>
                          <a:ea typeface="微軟正黑體" pitchFamily="34" charset="-120"/>
                          <a:cs typeface="Calibri" pitchFamily="34" charset="0"/>
                        </a:rPr>
                        <a:t>SFTP</a:t>
                      </a:r>
                      <a:r>
                        <a:rPr lang="zh-TW" altLang="zh-TW" sz="1800" kern="1200" dirty="0" smtClean="0">
                          <a:solidFill>
                            <a:schemeClr val="dk1"/>
                          </a:solidFill>
                          <a:latin typeface="Calibri" pitchFamily="34" charset="0"/>
                          <a:ea typeface="微軟正黑體" pitchFamily="34" charset="-120"/>
                          <a:cs typeface="Calibri" pitchFamily="34" charset="0"/>
                        </a:rPr>
                        <a:t>及</a:t>
                      </a:r>
                      <a:r>
                        <a:rPr lang="en-US" altLang="zh-TW" sz="1800" kern="1200" dirty="0" smtClean="0">
                          <a:solidFill>
                            <a:schemeClr val="dk1"/>
                          </a:solidFill>
                          <a:latin typeface="Calibri" pitchFamily="34" charset="0"/>
                          <a:ea typeface="微軟正黑體" pitchFamily="34" charset="-120"/>
                          <a:cs typeface="Calibri" pitchFamily="34" charset="0"/>
                        </a:rPr>
                        <a:t>HTTPS</a:t>
                      </a:r>
                      <a:r>
                        <a:rPr lang="zh-TW" altLang="zh-TW" sz="1800" kern="1200" dirty="0" smtClean="0">
                          <a:solidFill>
                            <a:schemeClr val="dk1"/>
                          </a:solidFill>
                          <a:latin typeface="Calibri" pitchFamily="34" charset="0"/>
                          <a:ea typeface="微軟正黑體" pitchFamily="34" charset="-120"/>
                          <a:cs typeface="Calibri" pitchFamily="34" charset="0"/>
                        </a:rPr>
                        <a:t>）</a:t>
                      </a:r>
                      <a:endParaRPr lang="zh-TW" altLang="en-US" dirty="0">
                        <a:latin typeface="Calibri" pitchFamily="34" charset="0"/>
                        <a:ea typeface="微軟正黑體" pitchFamily="34" charset="-120"/>
                        <a:cs typeface="Calibri" pitchFamily="34" charset="0"/>
                      </a:endParaRPr>
                    </a:p>
                  </a:txBody>
                  <a:tcPr/>
                </a:tc>
              </a:tr>
              <a:tr h="370840">
                <a:tc vMerge="1">
                  <a:txBody>
                    <a:bodyPr/>
                    <a:lstStyle/>
                    <a:p>
                      <a:endParaRPr lang="zh-TW" altLang="en-US" dirty="0"/>
                    </a:p>
                  </a:txBody>
                  <a:tcPr/>
                </a:tc>
                <a:tc>
                  <a:txBody>
                    <a:bodyPr/>
                    <a:lstStyle/>
                    <a:p>
                      <a:pPr marL="285750" indent="-285750">
                        <a:buFont typeface="Arial" pitchFamily="34" charset="0"/>
                        <a:buChar char="•"/>
                      </a:pPr>
                      <a:r>
                        <a:rPr lang="zh-TW" altLang="zh-TW" sz="1800" kern="1200" dirty="0" smtClean="0">
                          <a:solidFill>
                            <a:schemeClr val="dk1"/>
                          </a:solidFill>
                          <a:latin typeface="Calibri" pitchFamily="34" charset="0"/>
                          <a:ea typeface="微軟正黑體" pitchFamily="34" charset="-120"/>
                          <a:cs typeface="Calibri" pitchFamily="34" charset="0"/>
                        </a:rPr>
                        <a:t>傳遞個人隱私資料，運用</a:t>
                      </a:r>
                      <a:r>
                        <a:rPr lang="zh-TW" altLang="zh-TW" sz="1800" b="1" kern="1200" dirty="0" smtClean="0">
                          <a:solidFill>
                            <a:schemeClr val="dk1"/>
                          </a:solidFill>
                          <a:latin typeface="Calibri" pitchFamily="34" charset="0"/>
                          <a:ea typeface="微軟正黑體" pitchFamily="34" charset="-120"/>
                          <a:cs typeface="Calibri" pitchFamily="34" charset="0"/>
                        </a:rPr>
                        <a:t>加解密機制</a:t>
                      </a:r>
                      <a:r>
                        <a:rPr lang="zh-TW" altLang="zh-TW" sz="1800" kern="1200" dirty="0" smtClean="0">
                          <a:solidFill>
                            <a:schemeClr val="dk1"/>
                          </a:solidFill>
                          <a:latin typeface="Calibri" pitchFamily="34" charset="0"/>
                          <a:ea typeface="微軟正黑體" pitchFamily="34" charset="-120"/>
                          <a:cs typeface="Calibri" pitchFamily="34" charset="0"/>
                        </a:rPr>
                        <a:t>，例如使用公開金鑰技術（</a:t>
                      </a:r>
                      <a:r>
                        <a:rPr lang="en-US" altLang="zh-TW" sz="1800" kern="1200" dirty="0" smtClean="0">
                          <a:solidFill>
                            <a:schemeClr val="dk1"/>
                          </a:solidFill>
                          <a:latin typeface="Calibri" pitchFamily="34" charset="0"/>
                          <a:ea typeface="微軟正黑體" pitchFamily="34" charset="-120"/>
                          <a:cs typeface="Calibri" pitchFamily="34" charset="0"/>
                        </a:rPr>
                        <a:t>PKI</a:t>
                      </a:r>
                      <a:r>
                        <a:rPr lang="zh-TW" altLang="zh-TW" sz="1800" kern="1200" dirty="0" smtClean="0">
                          <a:solidFill>
                            <a:schemeClr val="dk1"/>
                          </a:solidFill>
                          <a:latin typeface="Calibri" pitchFamily="34" charset="0"/>
                          <a:ea typeface="微軟正黑體" pitchFamily="34" charset="-120"/>
                          <a:cs typeface="Calibri" pitchFamily="34" charset="0"/>
                        </a:rPr>
                        <a:t>），以憑證的金鑰進行保護，並使用憑證方能解密</a:t>
                      </a:r>
                      <a:r>
                        <a:rPr lang="zh-TW" altLang="en-US" sz="1800" kern="1200" dirty="0" smtClean="0">
                          <a:solidFill>
                            <a:schemeClr val="dk1"/>
                          </a:solidFill>
                          <a:latin typeface="Calibri" pitchFamily="34" charset="0"/>
                          <a:ea typeface="微軟正黑體" pitchFamily="34" charset="-120"/>
                          <a:cs typeface="Calibri" pitchFamily="34" charset="0"/>
                        </a:rPr>
                        <a:t>。</a:t>
                      </a:r>
                      <a:endParaRPr lang="zh-TW" altLang="en-US" dirty="0">
                        <a:latin typeface="Calibri" pitchFamily="34" charset="0"/>
                        <a:ea typeface="微軟正黑體" pitchFamily="34" charset="-120"/>
                        <a:cs typeface="Calibri" pitchFamily="34" charset="0"/>
                      </a:endParaRPr>
                    </a:p>
                  </a:txBody>
                  <a:tcPr/>
                </a:tc>
              </a:tr>
            </a:tbl>
          </a:graphicData>
        </a:graphic>
      </p:graphicFrame>
    </p:spTree>
    <p:extLst>
      <p:ext uri="{BB962C8B-B14F-4D97-AF65-F5344CB8AC3E}">
        <p14:creationId xmlns:p14="http://schemas.microsoft.com/office/powerpoint/2010/main" xmlns="" val="4014185767"/>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p:nvPr>
        </p:nvSpPr>
        <p:spPr/>
        <p:txBody>
          <a:bodyPr/>
          <a:lstStyle/>
          <a:p>
            <a:endParaRPr lang="zh-TW" altLang="en-US" dirty="0"/>
          </a:p>
        </p:txBody>
      </p:sp>
      <p:sp>
        <p:nvSpPr>
          <p:cNvPr id="3" name="標題 2"/>
          <p:cNvSpPr>
            <a:spLocks noGrp="1"/>
          </p:cNvSpPr>
          <p:nvPr>
            <p:ph type="title" idx="11"/>
          </p:nvPr>
        </p:nvSpPr>
        <p:spPr>
          <a:xfrm>
            <a:off x="467544" y="44624"/>
            <a:ext cx="7056784" cy="1080120"/>
          </a:xfrm>
        </p:spPr>
        <p:txBody>
          <a:bodyPr/>
          <a:lstStyle/>
          <a:p>
            <a:r>
              <a:rPr lang="zh-TW" altLang="en-US" dirty="0" smtClean="0"/>
              <a:t>擬定個資</a:t>
            </a:r>
            <a:r>
              <a:rPr lang="zh-TW" altLang="en-US" dirty="0" smtClean="0"/>
              <a:t>保護安全控管措施</a:t>
            </a:r>
            <a:r>
              <a:rPr lang="en-US" altLang="zh-TW" dirty="0" smtClean="0"/>
              <a:t>2/2</a:t>
            </a:r>
            <a:endParaRPr lang="zh-TW" altLang="en-US" dirty="0"/>
          </a:p>
        </p:txBody>
      </p:sp>
      <p:sp>
        <p:nvSpPr>
          <p:cNvPr id="4" name="投影片編號版面配置區 3"/>
          <p:cNvSpPr>
            <a:spLocks noGrp="1"/>
          </p:cNvSpPr>
          <p:nvPr>
            <p:ph type="sldNum" sz="quarter" idx="12"/>
          </p:nvPr>
        </p:nvSpPr>
        <p:spPr/>
        <p:txBody>
          <a:bodyPr/>
          <a:lstStyle/>
          <a:p>
            <a:pPr>
              <a:defRPr/>
            </a:pPr>
            <a:fld id="{F37D2274-2B88-4D95-8819-E0E6ECDB6317}" type="slidenum">
              <a:rPr lang="zh-TW" altLang="en-US" smtClean="0"/>
              <a:pPr>
                <a:defRPr/>
              </a:pPr>
              <a:t>63</a:t>
            </a:fld>
            <a:endParaRPr lang="en-US" altLang="zh-TW"/>
          </a:p>
        </p:txBody>
      </p:sp>
      <p:graphicFrame>
        <p:nvGraphicFramePr>
          <p:cNvPr id="5" name="內容版面配置區 4"/>
          <p:cNvGraphicFramePr>
            <a:graphicFrameLocks/>
          </p:cNvGraphicFramePr>
          <p:nvPr>
            <p:extLst>
              <p:ext uri="{D42A27DB-BD31-4B8C-83A1-F6EECF244321}">
                <p14:modId xmlns:p14="http://schemas.microsoft.com/office/powerpoint/2010/main" xmlns="" val="3054299748"/>
              </p:ext>
            </p:extLst>
          </p:nvPr>
        </p:nvGraphicFramePr>
        <p:xfrm>
          <a:off x="467544" y="1340768"/>
          <a:ext cx="8229600" cy="4587240"/>
        </p:xfrm>
        <a:graphic>
          <a:graphicData uri="http://schemas.openxmlformats.org/drawingml/2006/table">
            <a:tbl>
              <a:tblPr firstRow="1" bandRow="1">
                <a:tableStyleId>{5C22544A-7EE6-4342-B048-85BDC9FD1C3A}</a:tableStyleId>
              </a:tblPr>
              <a:tblGrid>
                <a:gridCol w="2242592"/>
                <a:gridCol w="5987008"/>
              </a:tblGrid>
              <a:tr h="370840">
                <a:tc>
                  <a:txBody>
                    <a:bodyPr/>
                    <a:lstStyle/>
                    <a:p>
                      <a:r>
                        <a:rPr lang="zh-TW" altLang="zh-TW" sz="1800" b="1" kern="1200" dirty="0" smtClean="0">
                          <a:solidFill>
                            <a:schemeClr val="lt1"/>
                          </a:solidFill>
                          <a:latin typeface="Calibri" pitchFamily="34" charset="0"/>
                          <a:ea typeface="微軟正黑體" pitchFamily="34" charset="-120"/>
                          <a:cs typeface="Calibri" pitchFamily="34" charset="0"/>
                        </a:rPr>
                        <a:t>原則</a:t>
                      </a:r>
                      <a:endParaRPr lang="zh-TW" altLang="en-US" dirty="0">
                        <a:latin typeface="Calibri" pitchFamily="34" charset="0"/>
                        <a:ea typeface="微軟正黑體" pitchFamily="34" charset="-12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1" kern="1200" dirty="0" smtClean="0">
                          <a:solidFill>
                            <a:schemeClr val="lt1"/>
                          </a:solidFill>
                          <a:latin typeface="Calibri" pitchFamily="34" charset="0"/>
                          <a:ea typeface="微軟正黑體" pitchFamily="34" charset="-120"/>
                          <a:cs typeface="Calibri" pitchFamily="34" charset="0"/>
                        </a:rPr>
                        <a:t>作業</a:t>
                      </a:r>
                      <a:endParaRPr lang="zh-TW" altLang="en-US" dirty="0">
                        <a:latin typeface="Calibri" pitchFamily="34" charset="0"/>
                        <a:ea typeface="微軟正黑體" pitchFamily="34" charset="-120"/>
                        <a:cs typeface="Calibri" pitchFamily="34" charset="0"/>
                      </a:endParaRPr>
                    </a:p>
                  </a:txBody>
                  <a:tcPr/>
                </a:tc>
              </a:tr>
              <a:tr h="370840">
                <a:tc gridSpan="2">
                  <a:txBody>
                    <a:bodyPr/>
                    <a:lstStyle/>
                    <a:p>
                      <a:r>
                        <a:rPr lang="zh-TW" altLang="en-US" sz="1800" kern="1200" dirty="0" smtClean="0">
                          <a:solidFill>
                            <a:schemeClr val="dk1"/>
                          </a:solidFill>
                          <a:latin typeface="Calibri" pitchFamily="34" charset="0"/>
                          <a:ea typeface="微軟正黑體" pitchFamily="34" charset="-120"/>
                          <a:cs typeface="Calibri" pitchFamily="34" charset="0"/>
                        </a:rPr>
                        <a:t>二、</a:t>
                      </a:r>
                      <a:r>
                        <a:rPr lang="zh-TW" altLang="zh-TW" sz="1800" kern="1200" dirty="0" smtClean="0">
                          <a:solidFill>
                            <a:schemeClr val="dk1"/>
                          </a:solidFill>
                          <a:latin typeface="Calibri" pitchFamily="34" charset="0"/>
                          <a:ea typeface="微軟正黑體" pitchFamily="34" charset="-120"/>
                          <a:cs typeface="Calibri" pitchFamily="34" charset="0"/>
                        </a:rPr>
                        <a:t>降低損害賠償</a:t>
                      </a:r>
                      <a:endParaRPr lang="zh-TW" altLang="en-US" dirty="0">
                        <a:latin typeface="Calibri" pitchFamily="34" charset="0"/>
                        <a:ea typeface="微軟正黑體" pitchFamily="34" charset="-120"/>
                        <a:cs typeface="Calibri" pitchFamily="34" charset="0"/>
                      </a:endParaRPr>
                    </a:p>
                  </a:txBody>
                  <a:tcPr/>
                </a:tc>
                <a:tc hMerge="1">
                  <a:txBody>
                    <a:bodyPr/>
                    <a:lstStyle/>
                    <a:p>
                      <a:endParaRPr lang="zh-TW" altLang="en-US" dirty="0"/>
                    </a:p>
                  </a:txBody>
                  <a:tcPr/>
                </a:tc>
              </a:tr>
              <a:tr h="370840">
                <a:tc rowSpan="2">
                  <a:txBody>
                    <a:bodyPr/>
                    <a:lstStyle/>
                    <a:p>
                      <a:pPr marL="342900" indent="-342900">
                        <a:buFont typeface="+mj-lt"/>
                        <a:buNone/>
                      </a:pPr>
                      <a:r>
                        <a:rPr lang="en-US" altLang="zh-TW" sz="1800" kern="1200" dirty="0" smtClean="0">
                          <a:solidFill>
                            <a:schemeClr val="dk1"/>
                          </a:solidFill>
                          <a:latin typeface="Calibri" pitchFamily="34" charset="0"/>
                          <a:ea typeface="微軟正黑體" pitchFamily="34" charset="-120"/>
                          <a:cs typeface="Calibri" pitchFamily="34" charset="0"/>
                        </a:rPr>
                        <a:t>1. </a:t>
                      </a:r>
                      <a:r>
                        <a:rPr lang="zh-TW" altLang="zh-TW" sz="1800" kern="1200" dirty="0" smtClean="0">
                          <a:solidFill>
                            <a:schemeClr val="dk1"/>
                          </a:solidFill>
                          <a:latin typeface="Calibri" pitchFamily="34" charset="0"/>
                          <a:ea typeface="微軟正黑體" pitchFamily="34" charset="-120"/>
                          <a:cs typeface="Calibri" pitchFamily="34" charset="0"/>
                        </a:rPr>
                        <a:t>採取適當安全維護措施，以盡善良管理之責任</a:t>
                      </a:r>
                      <a:endParaRPr lang="zh-TW" altLang="en-US" dirty="0">
                        <a:latin typeface="Calibri" pitchFamily="34" charset="0"/>
                        <a:ea typeface="微軟正黑體" pitchFamily="34" charset="-120"/>
                        <a:cs typeface="Calibri" pitchFamily="34" charset="0"/>
                      </a:endParaRPr>
                    </a:p>
                  </a:txBody>
                  <a:tcPr/>
                </a:tc>
                <a:tc>
                  <a:txBody>
                    <a:bodyPr/>
                    <a:lstStyle/>
                    <a:p>
                      <a:pPr marL="285750" indent="-285750">
                        <a:buFont typeface="Arial" pitchFamily="34" charset="0"/>
                        <a:buChar char="•"/>
                      </a:pPr>
                      <a:r>
                        <a:rPr lang="zh-TW" altLang="zh-TW" sz="1800" kern="1200" dirty="0" smtClean="0">
                          <a:solidFill>
                            <a:schemeClr val="dk1"/>
                          </a:solidFill>
                          <a:latin typeface="Calibri" pitchFamily="34" charset="0"/>
                          <a:ea typeface="微軟正黑體" pitchFamily="34" charset="-120"/>
                          <a:cs typeface="Calibri" pitchFamily="34" charset="0"/>
                        </a:rPr>
                        <a:t>機密性及敏感性的個人隱私資料，</a:t>
                      </a:r>
                      <a:r>
                        <a:rPr lang="zh-TW" altLang="en-US" sz="1800" kern="1200" dirty="0" smtClean="0">
                          <a:solidFill>
                            <a:schemeClr val="dk1"/>
                          </a:solidFill>
                          <a:latin typeface="Calibri" pitchFamily="34" charset="0"/>
                          <a:ea typeface="微軟正黑體" pitchFamily="34" charset="-120"/>
                          <a:cs typeface="Calibri" pitchFamily="34" charset="0"/>
                        </a:rPr>
                        <a:t>以</a:t>
                      </a:r>
                      <a:r>
                        <a:rPr lang="zh-TW" altLang="en-US" b="1" dirty="0" smtClean="0">
                          <a:latin typeface="Calibri" pitchFamily="34" charset="0"/>
                          <a:ea typeface="微軟正黑體" pitchFamily="34" charset="-120"/>
                          <a:cs typeface="Calibri" pitchFamily="34" charset="0"/>
                        </a:rPr>
                        <a:t>識別與鑑別</a:t>
                      </a:r>
                      <a:r>
                        <a:rPr lang="zh-TW" altLang="en-US" dirty="0" smtClean="0">
                          <a:latin typeface="Calibri" pitchFamily="34" charset="0"/>
                          <a:ea typeface="微軟正黑體" pitchFamily="34" charset="-120"/>
                          <a:cs typeface="Calibri" pitchFamily="34" charset="0"/>
                        </a:rPr>
                        <a:t>控制措施保護，例如多因子驗證技術</a:t>
                      </a:r>
                      <a:r>
                        <a:rPr lang="zh-TW" altLang="en-US" sz="1800" kern="1200" dirty="0" smtClean="0">
                          <a:solidFill>
                            <a:schemeClr val="dk1"/>
                          </a:solidFill>
                          <a:latin typeface="Calibri" pitchFamily="34" charset="0"/>
                          <a:ea typeface="微軟正黑體" pitchFamily="34" charset="-120"/>
                          <a:cs typeface="Calibri" pitchFamily="34" charset="0"/>
                        </a:rPr>
                        <a:t>及遠端連線控制。</a:t>
                      </a:r>
                      <a:endParaRPr lang="zh-TW" altLang="en-US" dirty="0">
                        <a:latin typeface="Calibri" pitchFamily="34" charset="0"/>
                        <a:ea typeface="微軟正黑體" pitchFamily="34" charset="-120"/>
                        <a:cs typeface="Calibri" pitchFamily="34" charset="0"/>
                      </a:endParaRPr>
                    </a:p>
                  </a:txBody>
                  <a:tcPr/>
                </a:tc>
              </a:tr>
              <a:tr h="370840">
                <a:tc vMerge="1">
                  <a:txBody>
                    <a:bodyPr/>
                    <a:lstStyle/>
                    <a:p>
                      <a:endParaRPr lang="zh-TW" altLang="en-US" dirty="0"/>
                    </a:p>
                  </a:txBody>
                  <a:tcPr/>
                </a:tc>
                <a:tc>
                  <a:txBody>
                    <a:bodyPr/>
                    <a:lstStyle/>
                    <a:p>
                      <a:pPr marL="285750" indent="-285750">
                        <a:buFont typeface="Arial" pitchFamily="34" charset="0"/>
                        <a:buChar char="•"/>
                      </a:pPr>
                      <a:r>
                        <a:rPr lang="zh-TW" altLang="zh-TW" sz="1800" kern="1200" dirty="0" smtClean="0">
                          <a:solidFill>
                            <a:schemeClr val="dk1"/>
                          </a:solidFill>
                          <a:latin typeface="Calibri" pitchFamily="34" charset="0"/>
                          <a:ea typeface="微軟正黑體" pitchFamily="34" charset="-120"/>
                          <a:cs typeface="Calibri" pitchFamily="34" charset="0"/>
                        </a:rPr>
                        <a:t>針對個人隱私資料</a:t>
                      </a:r>
                      <a:r>
                        <a:rPr lang="zh-TW" altLang="en-US" sz="1800" kern="1200" dirty="0" smtClean="0">
                          <a:solidFill>
                            <a:schemeClr val="dk1"/>
                          </a:solidFill>
                          <a:latin typeface="Calibri" pitchFamily="34" charset="0"/>
                          <a:ea typeface="微軟正黑體" pitchFamily="34" charset="-120"/>
                          <a:cs typeface="Calibri" pitchFamily="34" charset="0"/>
                        </a:rPr>
                        <a:t>之</a:t>
                      </a:r>
                      <a:r>
                        <a:rPr lang="zh-TW" altLang="zh-TW" sz="1800" b="1" kern="1200" dirty="0" smtClean="0">
                          <a:solidFill>
                            <a:schemeClr val="dk1"/>
                          </a:solidFill>
                          <a:latin typeface="Calibri" pitchFamily="34" charset="0"/>
                          <a:ea typeface="微軟正黑體" pitchFamily="34" charset="-120"/>
                          <a:cs typeface="Calibri" pitchFamily="34" charset="0"/>
                        </a:rPr>
                        <a:t>備份</a:t>
                      </a:r>
                      <a:r>
                        <a:rPr lang="zh-TW" altLang="zh-TW" sz="1800" kern="1200" dirty="0" smtClean="0">
                          <a:solidFill>
                            <a:schemeClr val="dk1"/>
                          </a:solidFill>
                          <a:latin typeface="Calibri" pitchFamily="34" charset="0"/>
                          <a:ea typeface="微軟正黑體" pitchFamily="34" charset="-120"/>
                          <a:cs typeface="Calibri" pitchFamily="34" charset="0"/>
                        </a:rPr>
                        <a:t>，維持與原資料相同的保護等級與方式</a:t>
                      </a:r>
                      <a:r>
                        <a:rPr lang="zh-TW" altLang="en-US" sz="1800" kern="1200" dirty="0" smtClean="0">
                          <a:solidFill>
                            <a:schemeClr val="dk1"/>
                          </a:solidFill>
                          <a:latin typeface="Calibri" pitchFamily="34" charset="0"/>
                          <a:ea typeface="微軟正黑體" pitchFamily="34" charset="-120"/>
                          <a:cs typeface="Calibri" pitchFamily="34" charset="0"/>
                        </a:rPr>
                        <a:t>。</a:t>
                      </a:r>
                      <a:endParaRPr lang="zh-TW" altLang="en-US" dirty="0">
                        <a:latin typeface="Calibri" pitchFamily="34" charset="0"/>
                        <a:ea typeface="微軟正黑體" pitchFamily="34" charset="-120"/>
                        <a:cs typeface="Calibri" pitchFamily="34" charset="0"/>
                      </a:endParaRPr>
                    </a:p>
                  </a:txBody>
                  <a:tcPr/>
                </a:tc>
              </a:tr>
              <a:tr h="370840">
                <a:tc rowSpan="2">
                  <a:txBody>
                    <a:bodyPr/>
                    <a:lstStyle/>
                    <a:p>
                      <a:pPr marL="342900" indent="-342900">
                        <a:buFont typeface="+mj-lt"/>
                        <a:buNone/>
                      </a:pPr>
                      <a:r>
                        <a:rPr lang="en-US" altLang="zh-TW" sz="1800" kern="1200" dirty="0" smtClean="0">
                          <a:solidFill>
                            <a:schemeClr val="dk1"/>
                          </a:solidFill>
                          <a:latin typeface="Calibri" pitchFamily="34" charset="0"/>
                          <a:ea typeface="微軟正黑體" pitchFamily="34" charset="-120"/>
                          <a:cs typeface="Calibri" pitchFamily="34" charset="0"/>
                        </a:rPr>
                        <a:t>2. </a:t>
                      </a:r>
                      <a:r>
                        <a:rPr lang="zh-TW" altLang="zh-TW" sz="1800" kern="1200" dirty="0" smtClean="0">
                          <a:solidFill>
                            <a:schemeClr val="dk1"/>
                          </a:solidFill>
                          <a:latin typeface="Calibri" pitchFamily="34" charset="0"/>
                          <a:ea typeface="微軟正黑體" pitchFamily="34" charset="-120"/>
                          <a:cs typeface="Calibri" pitchFamily="34" charset="0"/>
                        </a:rPr>
                        <a:t>擬定軌跡資料蒐集之範圍與內容</a:t>
                      </a:r>
                      <a:endParaRPr lang="zh-TW" altLang="en-US" dirty="0">
                        <a:latin typeface="Calibri" pitchFamily="34" charset="0"/>
                        <a:ea typeface="微軟正黑體" pitchFamily="34" charset="-120"/>
                        <a:cs typeface="Calibri" pitchFamily="34" charset="0"/>
                      </a:endParaRPr>
                    </a:p>
                  </a:txBody>
                  <a:tcPr/>
                </a:tc>
                <a:tc>
                  <a:txBody>
                    <a:bodyPr/>
                    <a:lstStyle/>
                    <a:p>
                      <a:pPr marL="285750" indent="-285750">
                        <a:buFont typeface="Arial" pitchFamily="34" charset="0"/>
                        <a:buChar char="•"/>
                      </a:pPr>
                      <a:r>
                        <a:rPr lang="zh-TW" altLang="zh-TW" sz="1800" kern="1200" dirty="0" smtClean="0">
                          <a:solidFill>
                            <a:schemeClr val="dk1"/>
                          </a:solidFill>
                          <a:latin typeface="Calibri" pitchFamily="34" charset="0"/>
                          <a:ea typeface="微軟正黑體" pitchFamily="34" charset="-120"/>
                          <a:cs typeface="Calibri" pitchFamily="34" charset="0"/>
                        </a:rPr>
                        <a:t>系統能</a:t>
                      </a:r>
                      <a:r>
                        <a:rPr lang="zh-TW" altLang="zh-TW" sz="1800" b="1" kern="1200" dirty="0" smtClean="0">
                          <a:solidFill>
                            <a:schemeClr val="tx1"/>
                          </a:solidFill>
                          <a:latin typeface="Calibri" pitchFamily="34" charset="0"/>
                          <a:ea typeface="微軟正黑體" pitchFamily="34" charset="-120"/>
                          <a:cs typeface="Calibri" pitchFamily="34" charset="0"/>
                        </a:rPr>
                        <a:t>完整記錄</a:t>
                      </a:r>
                      <a:r>
                        <a:rPr lang="zh-TW" altLang="zh-TW" sz="1800" kern="1200" dirty="0" smtClean="0">
                          <a:solidFill>
                            <a:schemeClr val="dk1"/>
                          </a:solidFill>
                          <a:latin typeface="Calibri" pitchFamily="34" charset="0"/>
                          <a:ea typeface="微軟正黑體" pitchFamily="34" charset="-120"/>
                          <a:cs typeface="Calibri" pitchFamily="34" charset="0"/>
                        </a:rPr>
                        <a:t>資料異動之軌跡</a:t>
                      </a:r>
                      <a:r>
                        <a:rPr lang="zh-TW" altLang="en-US" sz="1800" kern="1200" dirty="0" smtClean="0">
                          <a:solidFill>
                            <a:schemeClr val="dk1"/>
                          </a:solidFill>
                          <a:latin typeface="Calibri" pitchFamily="34" charset="0"/>
                          <a:ea typeface="微軟正黑體" pitchFamily="34" charset="-120"/>
                          <a:cs typeface="Calibri" pitchFamily="34" charset="0"/>
                        </a:rPr>
                        <a:t>，以因應</a:t>
                      </a:r>
                      <a:r>
                        <a:rPr lang="zh-TW" altLang="zh-TW" sz="1800" kern="1200" dirty="0" smtClean="0">
                          <a:solidFill>
                            <a:schemeClr val="dk1"/>
                          </a:solidFill>
                          <a:latin typeface="Calibri" pitchFamily="34" charset="0"/>
                          <a:ea typeface="微軟正黑體" pitchFamily="34" charset="-120"/>
                          <a:cs typeface="Calibri" pitchFamily="34" charset="0"/>
                        </a:rPr>
                        <a:t>當事人提出有正確性爭議時，予以更正或註記爭議功能。</a:t>
                      </a:r>
                      <a:endParaRPr lang="zh-TW" altLang="en-US" dirty="0">
                        <a:latin typeface="Calibri" pitchFamily="34" charset="0"/>
                        <a:ea typeface="微軟正黑體" pitchFamily="34" charset="-120"/>
                        <a:cs typeface="Calibri" pitchFamily="34" charset="0"/>
                      </a:endParaRPr>
                    </a:p>
                  </a:txBody>
                  <a:tcPr/>
                </a:tc>
              </a:tr>
              <a:tr h="370840">
                <a:tc vMerge="1">
                  <a:txBody>
                    <a:bodyPr/>
                    <a:lstStyle/>
                    <a:p>
                      <a:endParaRPr lang="zh-TW" altLang="en-US" dirty="0"/>
                    </a:p>
                  </a:txBody>
                  <a:tcPr/>
                </a:tc>
                <a:tc>
                  <a:txBody>
                    <a:bodyPr/>
                    <a:lstStyle/>
                    <a:p>
                      <a:pPr marL="285750" indent="-285750">
                        <a:buFont typeface="Arial" pitchFamily="34" charset="0"/>
                        <a:buChar char="•"/>
                      </a:pPr>
                      <a:r>
                        <a:rPr lang="zh-TW" altLang="zh-TW" sz="1800" kern="1200" dirty="0" smtClean="0">
                          <a:solidFill>
                            <a:schemeClr val="dk1"/>
                          </a:solidFill>
                          <a:latin typeface="Calibri" pitchFamily="34" charset="0"/>
                          <a:ea typeface="微軟正黑體" pitchFamily="34" charset="-120"/>
                          <a:cs typeface="Calibri" pitchFamily="34" charset="0"/>
                        </a:rPr>
                        <a:t>個人隱私資料之上傳、下載、新增、修改、刪除、列印等處理，記錄「人、事、時、地、物」之</a:t>
                      </a:r>
                      <a:r>
                        <a:rPr lang="zh-TW" altLang="zh-TW" sz="1800" b="1" kern="1200" dirty="0" smtClean="0">
                          <a:solidFill>
                            <a:schemeClr val="dk1"/>
                          </a:solidFill>
                          <a:latin typeface="Calibri" pitchFamily="34" charset="0"/>
                          <a:ea typeface="微軟正黑體" pitchFamily="34" charset="-120"/>
                          <a:cs typeface="Calibri" pitchFamily="34" charset="0"/>
                        </a:rPr>
                        <a:t>稽核軌跡紀錄</a:t>
                      </a:r>
                      <a:r>
                        <a:rPr lang="zh-TW" altLang="en-US" sz="1800" kern="1200" dirty="0" smtClean="0">
                          <a:solidFill>
                            <a:schemeClr val="dk1"/>
                          </a:solidFill>
                          <a:latin typeface="Calibri" pitchFamily="34" charset="0"/>
                          <a:ea typeface="微軟正黑體" pitchFamily="34" charset="-120"/>
                          <a:cs typeface="Calibri" pitchFamily="34" charset="0"/>
                        </a:rPr>
                        <a:t>。</a:t>
                      </a:r>
                      <a:endParaRPr lang="zh-TW" altLang="en-US" dirty="0">
                        <a:latin typeface="Calibri" pitchFamily="34" charset="0"/>
                        <a:ea typeface="微軟正黑體" pitchFamily="34" charset="-120"/>
                        <a:cs typeface="Calibri" pitchFamily="34" charset="0"/>
                      </a:endParaRPr>
                    </a:p>
                  </a:txBody>
                  <a:tcPr/>
                </a:tc>
              </a:tr>
              <a:tr h="370840">
                <a:tc gridSpan="2">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Calibri" pitchFamily="34" charset="0"/>
                          <a:ea typeface="微軟正黑體" pitchFamily="34" charset="-120"/>
                          <a:cs typeface="Calibri" pitchFamily="34" charset="0"/>
                        </a:rPr>
                        <a:t>三、最小化原則</a:t>
                      </a:r>
                      <a:endParaRPr lang="en-US" altLang="zh-TW" dirty="0" smtClean="0">
                        <a:latin typeface="Calibri" pitchFamily="34" charset="0"/>
                        <a:ea typeface="微軟正黑體" pitchFamily="34" charset="-120"/>
                        <a:cs typeface="Calibri" pitchFamily="34" charset="0"/>
                      </a:endParaRPr>
                    </a:p>
                  </a:txBody>
                  <a:tcPr/>
                </a:tc>
                <a:tc hMerge="1">
                  <a:txBody>
                    <a:bodyPr/>
                    <a:lstStyle/>
                    <a:p>
                      <a:endParaRPr lang="zh-TW" altLang="en-US" dirty="0"/>
                    </a:p>
                  </a:txBody>
                  <a:tcPr/>
                </a:tc>
              </a:tr>
              <a:tr h="370840">
                <a:tc>
                  <a:txBody>
                    <a:bodyPr/>
                    <a:lstStyle/>
                    <a:p>
                      <a:pPr marL="342900" indent="-342900">
                        <a:buFont typeface="+mj-lt"/>
                        <a:buNone/>
                      </a:pPr>
                      <a:r>
                        <a:rPr lang="en-US" altLang="zh-TW" sz="1800" kern="1200" dirty="0" smtClean="0">
                          <a:solidFill>
                            <a:schemeClr val="dk1"/>
                          </a:solidFill>
                          <a:latin typeface="Calibri" pitchFamily="34" charset="0"/>
                          <a:ea typeface="微軟正黑體" pitchFamily="34" charset="-120"/>
                          <a:cs typeface="Calibri" pitchFamily="34" charset="0"/>
                        </a:rPr>
                        <a:t>1. </a:t>
                      </a:r>
                      <a:r>
                        <a:rPr lang="zh-TW" altLang="zh-TW" sz="1800" kern="1200" dirty="0" smtClean="0">
                          <a:solidFill>
                            <a:schemeClr val="dk1"/>
                          </a:solidFill>
                          <a:latin typeface="Calibri" pitchFamily="34" charset="0"/>
                          <a:ea typeface="微軟正黑體" pitchFamily="34" charset="-120"/>
                          <a:cs typeface="Calibri" pitchFamily="34" charset="0"/>
                        </a:rPr>
                        <a:t>個人資料之蒐集、利用及保存最小化原則</a:t>
                      </a:r>
                      <a:endParaRPr lang="zh-TW" altLang="en-US" dirty="0">
                        <a:latin typeface="Calibri" pitchFamily="34" charset="0"/>
                        <a:ea typeface="微軟正黑體" pitchFamily="34" charset="-120"/>
                        <a:cs typeface="Calibri" pitchFamily="34" charset="0"/>
                      </a:endParaRPr>
                    </a:p>
                  </a:txBody>
                  <a:tcPr/>
                </a:tc>
                <a:tc>
                  <a:txBody>
                    <a:bodyPr/>
                    <a:lstStyle/>
                    <a:p>
                      <a:pPr marL="285750" indent="-285750">
                        <a:buFont typeface="Arial" pitchFamily="34" charset="0"/>
                        <a:buChar char="•"/>
                      </a:pPr>
                      <a:r>
                        <a:rPr lang="zh-TW" altLang="zh-TW" sz="1800" kern="1200" dirty="0" smtClean="0">
                          <a:solidFill>
                            <a:schemeClr val="dk1"/>
                          </a:solidFill>
                          <a:latin typeface="Calibri" pitchFamily="34" charset="0"/>
                          <a:ea typeface="微軟正黑體" pitchFamily="34" charset="-120"/>
                          <a:cs typeface="Calibri" pitchFamily="34" charset="0"/>
                        </a:rPr>
                        <a:t>外部機關</a:t>
                      </a:r>
                      <a:r>
                        <a:rPr lang="en-US" altLang="zh-TW" sz="1800" kern="1200" dirty="0" smtClean="0">
                          <a:solidFill>
                            <a:schemeClr val="dk1"/>
                          </a:solidFill>
                          <a:latin typeface="Calibri" pitchFamily="34" charset="0"/>
                          <a:ea typeface="微軟正黑體" pitchFamily="34" charset="-120"/>
                          <a:cs typeface="Calibri" pitchFamily="34" charset="0"/>
                        </a:rPr>
                        <a:t>/</a:t>
                      </a:r>
                      <a:r>
                        <a:rPr lang="zh-TW" altLang="zh-TW" sz="1800" kern="1200" dirty="0" smtClean="0">
                          <a:solidFill>
                            <a:schemeClr val="dk1"/>
                          </a:solidFill>
                          <a:latin typeface="Calibri" pitchFamily="34" charset="0"/>
                          <a:ea typeface="微軟正黑體" pitchFamily="34" charset="-120"/>
                          <a:cs typeface="Calibri" pitchFamily="34" charset="0"/>
                        </a:rPr>
                        <a:t>系統使用本系統之個人隱私資料，</a:t>
                      </a:r>
                      <a:r>
                        <a:rPr lang="zh-TW" altLang="en-US" sz="1800" kern="1200" dirty="0" smtClean="0">
                          <a:solidFill>
                            <a:schemeClr val="dk1"/>
                          </a:solidFill>
                          <a:latin typeface="Calibri" pitchFamily="34" charset="0"/>
                          <a:ea typeface="微軟正黑體" pitchFamily="34" charset="-120"/>
                          <a:cs typeface="Calibri" pitchFamily="34" charset="0"/>
                        </a:rPr>
                        <a:t>確保</a:t>
                      </a:r>
                      <a:r>
                        <a:rPr lang="zh-TW" altLang="zh-TW" sz="1800" kern="1200" dirty="0" smtClean="0">
                          <a:solidFill>
                            <a:schemeClr val="dk1"/>
                          </a:solidFill>
                          <a:latin typeface="Calibri" pitchFamily="34" charset="0"/>
                          <a:ea typeface="微軟正黑體" pitchFamily="34" charset="-120"/>
                          <a:cs typeface="Calibri" pitchFamily="34" charset="0"/>
                        </a:rPr>
                        <a:t>有法令依據或主管機關核准</a:t>
                      </a:r>
                      <a:r>
                        <a:rPr lang="zh-TW" altLang="en-US" sz="1800" kern="1200" dirty="0" smtClean="0">
                          <a:solidFill>
                            <a:schemeClr val="dk1"/>
                          </a:solidFill>
                          <a:latin typeface="Calibri" pitchFamily="34" charset="0"/>
                          <a:ea typeface="微軟正黑體" pitchFamily="34" charset="-120"/>
                          <a:cs typeface="Calibri" pitchFamily="34" charset="0"/>
                        </a:rPr>
                        <a:t>。</a:t>
                      </a:r>
                      <a:endParaRPr lang="zh-TW" altLang="en-US" dirty="0">
                        <a:latin typeface="Calibri" pitchFamily="34" charset="0"/>
                        <a:ea typeface="微軟正黑體" pitchFamily="34" charset="-120"/>
                        <a:cs typeface="Calibri" pitchFamily="34" charset="0"/>
                      </a:endParaRPr>
                    </a:p>
                  </a:txBody>
                  <a:tcPr/>
                </a:tc>
              </a:tr>
            </a:tbl>
          </a:graphicData>
        </a:graphic>
      </p:graphicFrame>
    </p:spTree>
    <p:extLst>
      <p:ext uri="{BB962C8B-B14F-4D97-AF65-F5344CB8AC3E}">
        <p14:creationId xmlns:p14="http://schemas.microsoft.com/office/powerpoint/2010/main" xmlns="" val="2744081595"/>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資料安全管理及人員管理</a:t>
            </a:r>
            <a:endParaRPr lang="zh-TW" altLang="en-US" dirty="0"/>
          </a:p>
        </p:txBody>
      </p:sp>
      <p:sp>
        <p:nvSpPr>
          <p:cNvPr id="3" name="內容版面配置區 2"/>
          <p:cNvSpPr>
            <a:spLocks noGrp="1"/>
          </p:cNvSpPr>
          <p:nvPr>
            <p:ph idx="1"/>
          </p:nvPr>
        </p:nvSpPr>
        <p:spPr/>
        <p:txBody>
          <a:bodyPr>
            <a:normAutofit fontScale="92500" lnSpcReduction="20000"/>
          </a:bodyPr>
          <a:lstStyle/>
          <a:p>
            <a:r>
              <a:rPr lang="zh-TW" altLang="en-US" dirty="0" smtClean="0"/>
              <a:t>產出物說明：</a:t>
            </a:r>
            <a:endParaRPr lang="en-US" altLang="zh-TW" dirty="0" smtClean="0"/>
          </a:p>
          <a:p>
            <a:pPr marL="971550" lvl="1" indent="-514350">
              <a:buFont typeface="+mj-lt"/>
              <a:buAutoNum type="arabicPeriod"/>
            </a:pPr>
            <a:r>
              <a:rPr lang="zh-TW" altLang="en-US" dirty="0" smtClean="0"/>
              <a:t>媒體標記</a:t>
            </a:r>
            <a:endParaRPr lang="en-US" altLang="zh-TW" dirty="0" smtClean="0"/>
          </a:p>
          <a:p>
            <a:pPr marL="971550" lvl="1" indent="-514350">
              <a:buFont typeface="+mj-lt"/>
              <a:buAutoNum type="arabicPeriod"/>
            </a:pPr>
            <a:r>
              <a:rPr lang="zh-TW" altLang="en-US" dirty="0" smtClean="0"/>
              <a:t>強化之資訊系統</a:t>
            </a:r>
            <a:endParaRPr lang="en-US" altLang="zh-TW" dirty="0" smtClean="0"/>
          </a:p>
          <a:p>
            <a:pPr marL="971550" lvl="1" indent="-514350">
              <a:buFont typeface="+mj-lt"/>
              <a:buAutoNum type="arabicPeriod"/>
            </a:pPr>
            <a:r>
              <a:rPr lang="zh-TW" altLang="en-US" dirty="0" smtClean="0"/>
              <a:t>可供查驗之資訊系統</a:t>
            </a:r>
            <a:endParaRPr lang="en-US" altLang="zh-TW" dirty="0" smtClean="0"/>
          </a:p>
          <a:p>
            <a:pPr marL="971550" lvl="1" indent="-514350">
              <a:buFont typeface="+mj-lt"/>
              <a:buAutoNum type="arabicPeriod"/>
            </a:pPr>
            <a:r>
              <a:rPr lang="zh-TW" altLang="en-US" dirty="0" smtClean="0"/>
              <a:t>強化之媒體保護系統</a:t>
            </a:r>
            <a:endParaRPr lang="en-US" altLang="zh-TW" dirty="0" smtClean="0"/>
          </a:p>
          <a:p>
            <a:pPr marL="971550" lvl="1" indent="-514350">
              <a:buFont typeface="+mj-lt"/>
              <a:buAutoNum type="arabicPeriod"/>
            </a:pPr>
            <a:r>
              <a:rPr lang="zh-TW" altLang="en-US" dirty="0" smtClean="0"/>
              <a:t>強化之媒體傳輸保護系統</a:t>
            </a:r>
            <a:endParaRPr lang="en-US" altLang="zh-TW" dirty="0" smtClean="0"/>
          </a:p>
          <a:p>
            <a:pPr marL="971550" lvl="1" indent="-514350">
              <a:buFont typeface="+mj-lt"/>
              <a:buAutoNum type="arabicPeriod"/>
            </a:pPr>
            <a:r>
              <a:rPr lang="zh-TW" altLang="en-US" dirty="0" smtClean="0"/>
              <a:t>識別與鑑別系統</a:t>
            </a:r>
            <a:endParaRPr lang="en-US" altLang="zh-TW" dirty="0" smtClean="0"/>
          </a:p>
          <a:p>
            <a:pPr marL="971550" lvl="1" indent="-514350">
              <a:buFont typeface="+mj-lt"/>
              <a:buAutoNum type="arabicPeriod"/>
            </a:pPr>
            <a:r>
              <a:rPr lang="zh-TW" altLang="en-US" dirty="0" smtClean="0"/>
              <a:t>強化之存取控制系統</a:t>
            </a:r>
            <a:endParaRPr lang="en-US" altLang="zh-TW" dirty="0" smtClean="0"/>
          </a:p>
          <a:p>
            <a:pPr marL="971550" lvl="1" indent="-514350">
              <a:buFont typeface="+mj-lt"/>
              <a:buAutoNum type="arabicPeriod"/>
            </a:pPr>
            <a:r>
              <a:rPr lang="zh-TW" altLang="en-US" dirty="0" smtClean="0"/>
              <a:t>強化之通訊系統與加密保護</a:t>
            </a:r>
            <a:endParaRPr lang="en-US" altLang="zh-TW" dirty="0" smtClean="0"/>
          </a:p>
          <a:p>
            <a:pPr marL="971550" lvl="1" indent="-514350">
              <a:buFont typeface="+mj-lt"/>
              <a:buAutoNum type="arabicPeriod"/>
            </a:pPr>
            <a:r>
              <a:rPr lang="zh-TW" altLang="en-US" dirty="0" smtClean="0"/>
              <a:t>強化實體環境保護</a:t>
            </a:r>
            <a:endParaRPr lang="en-US" altLang="zh-TW" dirty="0" smtClean="0"/>
          </a:p>
          <a:p>
            <a:pPr marL="971550" lvl="1" indent="-514350">
              <a:buFont typeface="+mj-lt"/>
              <a:buAutoNum type="arabicPeriod"/>
            </a:pPr>
            <a:r>
              <a:rPr lang="zh-TW" altLang="en-US" dirty="0" smtClean="0"/>
              <a:t>人員安全管理程序</a:t>
            </a:r>
            <a:endParaRPr lang="en-US" altLang="zh-TW" dirty="0" smtClean="0"/>
          </a:p>
          <a:p>
            <a:pPr marL="971550" lvl="1" indent="-514350">
              <a:buFont typeface="+mj-lt"/>
              <a:buAutoNum type="arabicPeriod"/>
            </a:pPr>
            <a:r>
              <a:rPr lang="zh-TW" altLang="en-US" dirty="0" smtClean="0"/>
              <a:t>強化之監視系統</a:t>
            </a:r>
            <a:endParaRPr lang="en-US" altLang="zh-TW" dirty="0" smtClean="0"/>
          </a:p>
          <a:p>
            <a:pPr marL="971550" lvl="1" indent="-514350">
              <a:buFont typeface="+mj-lt"/>
              <a:buAutoNum type="arabicPeriod"/>
            </a:pPr>
            <a:r>
              <a:rPr lang="zh-TW" altLang="en-US" dirty="0" smtClean="0"/>
              <a:t>稽核紀錄的監控、分析及報告系統</a:t>
            </a:r>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64</a:t>
            </a:fld>
            <a:endParaRPr lang="zh-TW" altLang="en-US"/>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a:r>
              <a:rPr lang="zh-TW" altLang="en-US" sz="2800" dirty="0" smtClean="0"/>
              <a:t>教育部</a:t>
            </a:r>
            <a:r>
              <a:rPr lang="en-US" altLang="zh-TW" sz="2800" dirty="0" smtClean="0"/>
              <a:t/>
            </a:r>
            <a:br>
              <a:rPr lang="en-US" altLang="zh-TW" sz="2800" dirty="0" smtClean="0"/>
            </a:br>
            <a:r>
              <a:rPr lang="en-US" altLang="zh-TW" sz="2800" dirty="0" smtClean="0"/>
              <a:t>-</a:t>
            </a:r>
            <a:r>
              <a:rPr lang="zh-TW" altLang="en-US" sz="2800" dirty="0" smtClean="0"/>
              <a:t>個人資料保護持續改善管理流程</a:t>
            </a:r>
            <a:r>
              <a:rPr lang="en-US" altLang="zh-TW" sz="2800" dirty="0" smtClean="0"/>
              <a:t/>
            </a:r>
            <a:br>
              <a:rPr lang="en-US" altLang="zh-TW" sz="2800" dirty="0" smtClean="0"/>
            </a:br>
            <a:r>
              <a:rPr lang="en-US" altLang="zh-TW" sz="2800" dirty="0" smtClean="0"/>
              <a:t>-</a:t>
            </a:r>
            <a:r>
              <a:rPr lang="zh-TW" altLang="en-US" sz="2800" dirty="0" smtClean="0"/>
              <a:t>檢查</a:t>
            </a:r>
            <a:endParaRPr lang="zh-TW" altLang="en-US" sz="2800" dirty="0"/>
          </a:p>
        </p:txBody>
      </p:sp>
      <p:sp>
        <p:nvSpPr>
          <p:cNvPr id="3" name="內容版面配置區 2"/>
          <p:cNvSpPr>
            <a:spLocks noGrp="1"/>
          </p:cNvSpPr>
          <p:nvPr>
            <p:ph idx="1"/>
          </p:nvPr>
        </p:nvSpPr>
        <p:spPr/>
        <p:txBody>
          <a:bodyPr/>
          <a:lstStyle/>
          <a:p>
            <a:pPr>
              <a:buNone/>
            </a:pPr>
            <a:r>
              <a:rPr lang="zh-TW" altLang="en-US" b="0" dirty="0" smtClean="0"/>
              <a:t>機關</a:t>
            </a:r>
            <a:r>
              <a:rPr lang="zh-TW" altLang="en-US" b="0" dirty="0" smtClean="0"/>
              <a:t>學校應定期執行稽核作業，以確保相關管理措施之有效性</a:t>
            </a:r>
            <a:r>
              <a:rPr lang="zh-TW" altLang="en-US" b="0" dirty="0" smtClean="0"/>
              <a:t>。</a:t>
            </a:r>
            <a:endParaRPr lang="en-US" altLang="zh-TW" b="0" dirty="0" smtClean="0"/>
          </a:p>
          <a:p>
            <a:pPr>
              <a:buNone/>
            </a:pPr>
            <a:endParaRPr lang="en-US" altLang="zh-TW" b="0" dirty="0" smtClean="0"/>
          </a:p>
          <a:p>
            <a:pPr>
              <a:buNone/>
            </a:pPr>
            <a:r>
              <a:rPr lang="zh-TW" altLang="en-US" b="0" dirty="0" smtClean="0"/>
              <a:t>實務</a:t>
            </a:r>
            <a:r>
              <a:rPr lang="en-US" altLang="zh-TW" b="0" dirty="0" smtClean="0"/>
              <a:t>:</a:t>
            </a:r>
          </a:p>
          <a:p>
            <a:pPr>
              <a:buNone/>
            </a:pPr>
            <a:r>
              <a:rPr lang="en-US" altLang="zh-TW" b="0" dirty="0" smtClean="0"/>
              <a:t>1.</a:t>
            </a:r>
            <a:r>
              <a:rPr lang="zh-TW" altLang="en-US" b="0" dirty="0" smtClean="0"/>
              <a:t>定期舉辦個資保護會議</a:t>
            </a:r>
            <a:r>
              <a:rPr lang="en-US" altLang="zh-TW" b="0" dirty="0" smtClean="0"/>
              <a:t>,</a:t>
            </a:r>
            <a:r>
              <a:rPr lang="zh-TW" altLang="en-US" b="0" dirty="0" smtClean="0"/>
              <a:t>監督與審查個資管理人員的觀念與執行成效</a:t>
            </a:r>
            <a:endParaRPr lang="en-US" altLang="zh-TW" b="0" dirty="0" smtClean="0"/>
          </a:p>
          <a:p>
            <a:pPr>
              <a:buNone/>
            </a:pPr>
            <a:r>
              <a:rPr lang="en-US" altLang="zh-TW" b="0" dirty="0" smtClean="0"/>
              <a:t>2.</a:t>
            </a:r>
            <a:r>
              <a:rPr lang="zh-TW" altLang="en-US" b="0" dirty="0" smtClean="0"/>
              <a:t>定期檢查</a:t>
            </a:r>
            <a:r>
              <a:rPr lang="en-US" altLang="zh-TW" b="0" dirty="0" smtClean="0"/>
              <a:t>Log</a:t>
            </a:r>
            <a:r>
              <a:rPr lang="zh-TW" altLang="en-US" b="0" dirty="0" smtClean="0"/>
              <a:t>與軌跡資料之保存</a:t>
            </a:r>
            <a:endParaRPr lang="en-US" altLang="zh-TW" b="0" dirty="0" smtClean="0"/>
          </a:p>
          <a:p>
            <a:pPr>
              <a:buNone/>
            </a:pPr>
            <a:r>
              <a:rPr lang="en-US" altLang="zh-TW" b="0" dirty="0" smtClean="0"/>
              <a:t>3.</a:t>
            </a:r>
            <a:r>
              <a:rPr lang="zh-TW" altLang="en-US" b="0" dirty="0" smtClean="0"/>
              <a:t>定期檢驗相關系統之安全性與更新</a:t>
            </a:r>
            <a:endParaRPr lang="en-US" altLang="zh-TW" b="0" dirty="0" smtClean="0"/>
          </a:p>
          <a:p>
            <a:pPr>
              <a:buNone/>
            </a:pPr>
            <a:r>
              <a:rPr lang="en-US" altLang="zh-TW" b="0" dirty="0" smtClean="0"/>
              <a:t>4.</a:t>
            </a:r>
            <a:r>
              <a:rPr lang="zh-TW" altLang="en-US" b="0" dirty="0" smtClean="0"/>
              <a:t>個</a:t>
            </a:r>
            <a:r>
              <a:rPr lang="zh-TW" altLang="en-US" b="0" dirty="0" smtClean="0"/>
              <a:t>資事件演練</a:t>
            </a:r>
            <a:endParaRPr lang="zh-TW" altLang="en-US" b="0" dirty="0" smtClean="0"/>
          </a:p>
          <a:p>
            <a:pPr>
              <a:buNone/>
            </a:pPr>
            <a:endParaRPr lang="zh-TW" altLang="en-US"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65</a:t>
            </a:fld>
            <a:endParaRPr lang="en-US" altLang="zh-TW"/>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a:r>
              <a:rPr lang="zh-TW" altLang="en-US" sz="2800" dirty="0" smtClean="0"/>
              <a:t>教育部</a:t>
            </a:r>
            <a:r>
              <a:rPr lang="en-US" altLang="zh-TW" sz="2800" dirty="0" smtClean="0"/>
              <a:t/>
            </a:r>
            <a:br>
              <a:rPr lang="en-US" altLang="zh-TW" sz="2800" dirty="0" smtClean="0"/>
            </a:br>
            <a:r>
              <a:rPr lang="en-US" altLang="zh-TW" sz="2800" dirty="0" smtClean="0"/>
              <a:t>-</a:t>
            </a:r>
            <a:r>
              <a:rPr lang="zh-TW" altLang="en-US" sz="2800" dirty="0" smtClean="0"/>
              <a:t>個人資料保護持續改善管理流程</a:t>
            </a:r>
            <a:r>
              <a:rPr lang="en-US" altLang="zh-TW" sz="2800" dirty="0" smtClean="0"/>
              <a:t/>
            </a:r>
            <a:br>
              <a:rPr lang="en-US" altLang="zh-TW" sz="2800" dirty="0" smtClean="0"/>
            </a:br>
            <a:r>
              <a:rPr lang="en-US" altLang="zh-TW" sz="2800" dirty="0" smtClean="0"/>
              <a:t>-</a:t>
            </a:r>
            <a:r>
              <a:rPr lang="zh-TW" altLang="en-US" sz="2800" dirty="0" smtClean="0"/>
              <a:t>改善行動</a:t>
            </a:r>
            <a:endParaRPr lang="zh-TW" altLang="en-US" sz="2800" dirty="0"/>
          </a:p>
        </p:txBody>
      </p:sp>
      <p:sp>
        <p:nvSpPr>
          <p:cNvPr id="3" name="內容版面配置區 2"/>
          <p:cNvSpPr>
            <a:spLocks noGrp="1"/>
          </p:cNvSpPr>
          <p:nvPr>
            <p:ph idx="1"/>
          </p:nvPr>
        </p:nvSpPr>
        <p:spPr/>
        <p:txBody>
          <a:bodyPr/>
          <a:lstStyle/>
          <a:p>
            <a:pPr>
              <a:buNone/>
            </a:pPr>
            <a:r>
              <a:rPr lang="en-US" altLang="zh-TW" b="0" dirty="0" smtClean="0"/>
              <a:t>1.</a:t>
            </a:r>
            <a:r>
              <a:rPr lang="zh-TW" altLang="en-US" b="0" dirty="0" smtClean="0"/>
              <a:t>機關</a:t>
            </a:r>
            <a:r>
              <a:rPr lang="zh-TW" altLang="en-US" b="0" dirty="0" smtClean="0"/>
              <a:t>學校應訂定個人資料資訊安全事件處理程序。 </a:t>
            </a:r>
            <a:endParaRPr lang="en-US" altLang="zh-TW" b="0" dirty="0" smtClean="0"/>
          </a:p>
          <a:p>
            <a:pPr>
              <a:buNone/>
            </a:pPr>
            <a:r>
              <a:rPr lang="en-US" altLang="zh-TW" b="0" dirty="0" smtClean="0"/>
              <a:t>2.</a:t>
            </a:r>
            <a:r>
              <a:rPr lang="zh-TW" altLang="en-US" b="0" dirty="0" smtClean="0"/>
              <a:t>針對</a:t>
            </a:r>
            <a:r>
              <a:rPr lang="zh-TW" altLang="en-US" b="0" dirty="0" smtClean="0"/>
              <a:t>資訊安全事件及稽核缺失應訂定改善行動或預防措施，以減低事件再次發生機會</a:t>
            </a:r>
            <a:r>
              <a:rPr lang="zh-TW" altLang="en-US" b="0" dirty="0" smtClean="0"/>
              <a:t>。</a:t>
            </a:r>
            <a:endParaRPr lang="en-US" altLang="zh-TW" b="0" dirty="0" smtClean="0"/>
          </a:p>
          <a:p>
            <a:pPr>
              <a:buNone/>
            </a:pPr>
            <a:endParaRPr lang="en-US" altLang="zh-TW" b="0" dirty="0" smtClean="0"/>
          </a:p>
          <a:p>
            <a:pPr>
              <a:buNone/>
            </a:pPr>
            <a:r>
              <a:rPr lang="zh-TW" altLang="en-US" b="0" dirty="0" smtClean="0"/>
              <a:t>實務</a:t>
            </a:r>
            <a:r>
              <a:rPr lang="en-US" altLang="zh-TW" b="0" dirty="0" smtClean="0"/>
              <a:t>:</a:t>
            </a:r>
          </a:p>
          <a:p>
            <a:pPr>
              <a:buNone/>
            </a:pPr>
            <a:r>
              <a:rPr lang="en-US" altLang="zh-TW" b="0" dirty="0" smtClean="0"/>
              <a:t>1.</a:t>
            </a:r>
            <a:r>
              <a:rPr lang="zh-TW" altLang="en-US" b="0" dirty="0" smtClean="0"/>
              <a:t>個資事件查證後</a:t>
            </a:r>
            <a:r>
              <a:rPr lang="en-US" altLang="zh-TW" b="0" dirty="0" smtClean="0"/>
              <a:t>,</a:t>
            </a:r>
            <a:r>
              <a:rPr lang="zh-TW" altLang="en-US" b="0" dirty="0" smtClean="0"/>
              <a:t>請教法務後</a:t>
            </a:r>
            <a:r>
              <a:rPr lang="en-US" altLang="zh-TW" b="0" dirty="0" smtClean="0"/>
              <a:t>,</a:t>
            </a:r>
            <a:r>
              <a:rPr lang="zh-TW" altLang="en-US" b="0" dirty="0" smtClean="0"/>
              <a:t>再做發布與通知</a:t>
            </a:r>
            <a:endParaRPr lang="en-US" altLang="zh-TW" b="0" dirty="0" smtClean="0"/>
          </a:p>
          <a:p>
            <a:pPr>
              <a:buNone/>
            </a:pPr>
            <a:r>
              <a:rPr lang="en-US" altLang="zh-TW" b="0" dirty="0" smtClean="0"/>
              <a:t>2.</a:t>
            </a:r>
            <a:r>
              <a:rPr lang="zh-TW" altLang="en-US" b="0" dirty="0" smtClean="0"/>
              <a:t>個資</a:t>
            </a:r>
            <a:r>
              <a:rPr lang="zh-TW" altLang="en-US" b="0" dirty="0" smtClean="0"/>
              <a:t>流程問題之發現與改善</a:t>
            </a:r>
            <a:endParaRPr lang="zh-TW" altLang="en-US" b="0" dirty="0" smtClean="0"/>
          </a:p>
          <a:p>
            <a:pPr>
              <a:buNone/>
            </a:pPr>
            <a:endParaRPr lang="zh-TW" altLang="en-US" b="0" dirty="0" smtClean="0"/>
          </a:p>
          <a:p>
            <a:pPr>
              <a:buNone/>
            </a:pPr>
            <a:endParaRPr lang="zh-TW" altLang="en-US" dirty="0"/>
          </a:p>
        </p:txBody>
      </p:sp>
      <p:sp>
        <p:nvSpPr>
          <p:cNvPr id="4" name="投影片編號版面配置區 3"/>
          <p:cNvSpPr>
            <a:spLocks noGrp="1"/>
          </p:cNvSpPr>
          <p:nvPr>
            <p:ph type="sldNum" sz="quarter" idx="10"/>
          </p:nvPr>
        </p:nvSpPr>
        <p:spPr/>
        <p:txBody>
          <a:bodyPr/>
          <a:lstStyle/>
          <a:p>
            <a:pPr>
              <a:defRPr/>
            </a:pPr>
            <a:fld id="{081DDB34-43F2-4FA4-97AE-C28BE7D621EA}" type="slidenum">
              <a:rPr lang="zh-TW" altLang="en-US" smtClean="0"/>
              <a:pPr>
                <a:defRPr/>
              </a:pPr>
              <a:t>66</a:t>
            </a:fld>
            <a:endParaRPr lang="en-US" altLang="zh-TW"/>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p:nvPr>
        </p:nvSpPr>
        <p:spPr>
          <a:xfrm>
            <a:off x="467544" y="1412776"/>
            <a:ext cx="8208912" cy="5256584"/>
          </a:xfrm>
          <a:noFill/>
        </p:spPr>
        <p:txBody>
          <a:bodyPr/>
          <a:lstStyle/>
          <a:p>
            <a:r>
              <a:rPr lang="zh-TW" altLang="en-US" sz="2400" dirty="0"/>
              <a:t>不要讓訟訴發生 </a:t>
            </a:r>
            <a:r>
              <a:rPr lang="en-US" altLang="zh-TW" sz="2400" dirty="0"/>
              <a:t>-- </a:t>
            </a:r>
            <a:r>
              <a:rPr lang="zh-TW" altLang="en-US" sz="2400" dirty="0"/>
              <a:t>高築牆 </a:t>
            </a:r>
            <a:endParaRPr lang="en-US" altLang="zh-TW" sz="2400" dirty="0"/>
          </a:p>
          <a:p>
            <a:pPr lvl="1"/>
            <a:r>
              <a:rPr lang="zh-TW" altLang="en-US" sz="1800" dirty="0"/>
              <a:t>提升內部管理能力，導入管理系統</a:t>
            </a:r>
            <a:endParaRPr lang="en-US" altLang="zh-TW" sz="1800" dirty="0"/>
          </a:p>
          <a:p>
            <a:pPr lvl="2"/>
            <a:r>
              <a:rPr lang="zh-TW" altLang="en-US" sz="1600" dirty="0"/>
              <a:t>避免人為問題，如</a:t>
            </a:r>
            <a:r>
              <a:rPr lang="en-US" altLang="zh-TW" sz="1600" dirty="0"/>
              <a:t>:</a:t>
            </a:r>
            <a:r>
              <a:rPr lang="zh-TW" altLang="en-US" sz="1600" dirty="0"/>
              <a:t>故意</a:t>
            </a:r>
            <a:r>
              <a:rPr lang="en-US" altLang="zh-TW" sz="1600" dirty="0"/>
              <a:t>(</a:t>
            </a:r>
            <a:r>
              <a:rPr lang="zh-TW" altLang="en-US" sz="1600" dirty="0"/>
              <a:t>刑事、民事</a:t>
            </a:r>
            <a:r>
              <a:rPr lang="en-US" altLang="zh-TW" sz="1600" dirty="0"/>
              <a:t>)</a:t>
            </a:r>
            <a:r>
              <a:rPr lang="zh-TW" altLang="en-US" sz="1600" dirty="0"/>
              <a:t>、過失</a:t>
            </a:r>
            <a:r>
              <a:rPr lang="en-US" altLang="zh-TW" sz="1600" dirty="0"/>
              <a:t>(</a:t>
            </a:r>
            <a:r>
              <a:rPr lang="zh-TW" altLang="en-US" sz="1600" dirty="0"/>
              <a:t>民事</a:t>
            </a:r>
            <a:r>
              <a:rPr lang="en-US" altLang="zh-TW" sz="1600" dirty="0"/>
              <a:t>)</a:t>
            </a:r>
          </a:p>
          <a:p>
            <a:pPr lvl="1"/>
            <a:r>
              <a:rPr lang="zh-TW" altLang="en-US" sz="1800" dirty="0"/>
              <a:t>轉嫁風險</a:t>
            </a:r>
            <a:endParaRPr lang="en-US" altLang="zh-TW" sz="1800" dirty="0"/>
          </a:p>
          <a:p>
            <a:r>
              <a:rPr lang="zh-TW" altLang="en-US" sz="2400" dirty="0" smtClean="0">
                <a:solidFill>
                  <a:srgbClr val="FF0000"/>
                </a:solidFill>
              </a:rPr>
              <a:t>為訴訟發生準備</a:t>
            </a:r>
            <a:r>
              <a:rPr lang="zh-TW" altLang="en-US" sz="2400" dirty="0" smtClean="0"/>
              <a:t>；如果訟訴發生</a:t>
            </a:r>
            <a:r>
              <a:rPr lang="zh-TW" altLang="en-US" sz="2400" dirty="0"/>
              <a:t>，想辦法贏得訟訴或想辦法將損失降至最低 </a:t>
            </a:r>
            <a:r>
              <a:rPr lang="en-US" altLang="zh-TW" sz="2400" dirty="0"/>
              <a:t>-- </a:t>
            </a:r>
            <a:r>
              <a:rPr lang="zh-TW" altLang="en-US" sz="2400" dirty="0"/>
              <a:t>廣積糧</a:t>
            </a:r>
            <a:endParaRPr lang="en-US" altLang="zh-TW" sz="2400" dirty="0"/>
          </a:p>
          <a:p>
            <a:pPr lvl="1"/>
            <a:r>
              <a:rPr lang="zh-TW" altLang="en-US" sz="1800" dirty="0"/>
              <a:t>拼舉證能力，證明無過失</a:t>
            </a:r>
            <a:endParaRPr lang="en-US" altLang="zh-TW" sz="1800" dirty="0"/>
          </a:p>
          <a:p>
            <a:pPr lvl="1"/>
            <a:r>
              <a:rPr lang="zh-TW" altLang="en-US" sz="1800" dirty="0"/>
              <a:t>自動化系統設備</a:t>
            </a:r>
            <a:endParaRPr lang="en-US" altLang="zh-TW" sz="1800" dirty="0"/>
          </a:p>
          <a:p>
            <a:pPr lvl="2"/>
            <a:r>
              <a:rPr lang="zh-TW" altLang="en-US" sz="1600" dirty="0"/>
              <a:t>避免技術漏洞，如</a:t>
            </a:r>
            <a:r>
              <a:rPr lang="en-US" altLang="zh-TW" sz="1600" dirty="0"/>
              <a:t>:</a:t>
            </a:r>
            <a:r>
              <a:rPr lang="zh-TW" altLang="en-US" sz="1600" dirty="0"/>
              <a:t>應補強未補強</a:t>
            </a:r>
            <a:r>
              <a:rPr lang="en-US" altLang="zh-TW" sz="1600" dirty="0"/>
              <a:t>(</a:t>
            </a:r>
            <a:r>
              <a:rPr lang="zh-TW" altLang="en-US" sz="1600" dirty="0"/>
              <a:t>民事</a:t>
            </a:r>
            <a:r>
              <a:rPr lang="en-US" altLang="zh-TW" sz="1600" dirty="0"/>
              <a:t>)</a:t>
            </a:r>
            <a:r>
              <a:rPr lang="zh-TW" altLang="en-US" sz="1600" dirty="0"/>
              <a:t>、</a:t>
            </a:r>
            <a:r>
              <a:rPr lang="en-US" altLang="zh-TW" sz="1600" dirty="0"/>
              <a:t>(</a:t>
            </a:r>
            <a:r>
              <a:rPr lang="zh-TW" altLang="en-US" sz="1600" dirty="0"/>
              <a:t>當時科技</a:t>
            </a:r>
            <a:r>
              <a:rPr lang="en-US" altLang="zh-TW" sz="1600" dirty="0"/>
              <a:t>)</a:t>
            </a:r>
            <a:r>
              <a:rPr lang="zh-TW" altLang="en-US" sz="1600" dirty="0"/>
              <a:t>未能補強</a:t>
            </a:r>
            <a:r>
              <a:rPr lang="en-US" altLang="zh-TW" sz="1600" dirty="0"/>
              <a:t>(</a:t>
            </a:r>
            <a:r>
              <a:rPr lang="zh-TW" altLang="en-US" sz="1600" dirty="0"/>
              <a:t>拼主張免責</a:t>
            </a:r>
            <a:r>
              <a:rPr lang="en-US" altLang="zh-TW" sz="1600" dirty="0"/>
              <a:t>)</a:t>
            </a:r>
          </a:p>
          <a:p>
            <a:r>
              <a:rPr lang="zh-TW" altLang="en-US" sz="2400" dirty="0"/>
              <a:t>如果有個資事件發生，不可未經法務</a:t>
            </a:r>
            <a:r>
              <a:rPr lang="zh-TW" altLang="en-US" sz="2400" dirty="0" smtClean="0"/>
              <a:t>咨詢擅自</a:t>
            </a:r>
            <a:r>
              <a:rPr lang="zh-TW" altLang="en-US" sz="2400" dirty="0"/>
              <a:t>對外發表聲明 </a:t>
            </a:r>
            <a:r>
              <a:rPr lang="en-US" altLang="zh-TW" sz="2400" dirty="0"/>
              <a:t>-- </a:t>
            </a:r>
            <a:r>
              <a:rPr lang="zh-TW" altLang="en-US" sz="2400" dirty="0">
                <a:solidFill>
                  <a:srgbClr val="FF0000"/>
                </a:solidFill>
              </a:rPr>
              <a:t>緩稱王</a:t>
            </a:r>
            <a:endParaRPr lang="en-US" altLang="zh-TW" sz="2400" dirty="0">
              <a:solidFill>
                <a:srgbClr val="FF0000"/>
              </a:solidFill>
            </a:endParaRPr>
          </a:p>
          <a:p>
            <a:pPr lvl="1"/>
            <a:r>
              <a:rPr lang="zh-TW" altLang="en-US" sz="1800" dirty="0"/>
              <a:t>應查明後以適當方式通知當事人（個資法第 </a:t>
            </a:r>
            <a:r>
              <a:rPr lang="en-US" altLang="zh-TW" sz="1800" dirty="0"/>
              <a:t>12 </a:t>
            </a:r>
            <a:r>
              <a:rPr lang="zh-TW" altLang="en-US" sz="1800" dirty="0"/>
              <a:t>條 ）</a:t>
            </a:r>
            <a:endParaRPr lang="en-US" altLang="zh-TW" sz="1800" dirty="0"/>
          </a:p>
          <a:p>
            <a:pPr lvl="2"/>
            <a:r>
              <a:rPr lang="zh-TW" altLang="en-US" sz="1600" dirty="0"/>
              <a:t>施行細則第</a:t>
            </a:r>
            <a:r>
              <a:rPr lang="en-US" altLang="zh-TW" sz="1600" dirty="0"/>
              <a:t>18</a:t>
            </a:r>
            <a:r>
              <a:rPr lang="zh-TW" altLang="en-US" sz="1600" dirty="0"/>
              <a:t>條 </a:t>
            </a:r>
            <a:r>
              <a:rPr lang="en-US" altLang="zh-TW" sz="1600" dirty="0"/>
              <a:t>- </a:t>
            </a:r>
            <a:r>
              <a:rPr lang="zh-TW" altLang="en-US" sz="1600" dirty="0"/>
              <a:t>依本法第十二條通知當事人，其內容應包括個人資料被侵害之事實及已採取之因應措施</a:t>
            </a:r>
            <a:r>
              <a:rPr lang="zh-TW" altLang="en-US" sz="1600" dirty="0" smtClean="0"/>
              <a:t>。</a:t>
            </a:r>
            <a:endParaRPr lang="en-US" altLang="zh-TW" sz="1600" dirty="0"/>
          </a:p>
        </p:txBody>
      </p:sp>
      <p:sp>
        <p:nvSpPr>
          <p:cNvPr id="3" name="標題 2"/>
          <p:cNvSpPr>
            <a:spLocks noGrp="1"/>
          </p:cNvSpPr>
          <p:nvPr>
            <p:ph type="title" idx="11"/>
          </p:nvPr>
        </p:nvSpPr>
        <p:spPr/>
        <p:txBody>
          <a:bodyPr/>
          <a:lstStyle/>
          <a:p>
            <a:r>
              <a:rPr lang="zh-TW" altLang="en-US" dirty="0"/>
              <a:t>組織機關對於個資保護的因應之道</a:t>
            </a:r>
          </a:p>
        </p:txBody>
      </p:sp>
      <p:sp>
        <p:nvSpPr>
          <p:cNvPr id="4" name="投影片編號版面配置區 3"/>
          <p:cNvSpPr>
            <a:spLocks noGrp="1"/>
          </p:cNvSpPr>
          <p:nvPr>
            <p:ph type="sldNum" sz="quarter" idx="12"/>
          </p:nvPr>
        </p:nvSpPr>
        <p:spPr/>
        <p:txBody>
          <a:bodyPr/>
          <a:lstStyle/>
          <a:p>
            <a:pPr>
              <a:defRPr/>
            </a:pPr>
            <a:fld id="{F37D2274-2B88-4D95-8819-E0E6ECDB6317}" type="slidenum">
              <a:rPr lang="zh-TW" altLang="en-US" smtClean="0"/>
              <a:pPr>
                <a:defRPr/>
              </a:pPr>
              <a:t>67</a:t>
            </a:fld>
            <a:endParaRPr lang="en-US" altLang="zh-TW" dirty="0"/>
          </a:p>
        </p:txBody>
      </p:sp>
    </p:spTree>
    <p:extLst>
      <p:ext uri="{BB962C8B-B14F-4D97-AF65-F5344CB8AC3E}">
        <p14:creationId xmlns="" xmlns:p14="http://schemas.microsoft.com/office/powerpoint/2010/main" val="2436079352"/>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他山之石</a:t>
            </a:r>
            <a:endParaRPr lang="zh-TW" altLang="en-US" dirty="0"/>
          </a:p>
        </p:txBody>
      </p:sp>
      <p:sp>
        <p:nvSpPr>
          <p:cNvPr id="3" name="文字版面配置區 2"/>
          <p:cNvSpPr>
            <a:spLocks noGrp="1"/>
          </p:cNvSpPr>
          <p:nvPr>
            <p:ph type="body" idx="1"/>
          </p:nvPr>
        </p:nvSpPr>
        <p:spPr/>
        <p:txBody>
          <a:bodyPr/>
          <a:lstStyle/>
          <a:p>
            <a:r>
              <a:rPr lang="zh-TW" altLang="en-US" dirty="0" smtClean="0"/>
              <a:t>以日本為例，日本在</a:t>
            </a:r>
            <a:r>
              <a:rPr lang="en-US" altLang="zh-TW" dirty="0" smtClean="0"/>
              <a:t>2003</a:t>
            </a:r>
            <a:r>
              <a:rPr lang="zh-TW" altLang="en-US" dirty="0" smtClean="0"/>
              <a:t>年立法，</a:t>
            </a:r>
            <a:r>
              <a:rPr lang="en-US" altLang="zh-TW" dirty="0" smtClean="0"/>
              <a:t>2005</a:t>
            </a:r>
            <a:r>
              <a:rPr lang="zh-TW" altLang="en-US" dirty="0" smtClean="0"/>
              <a:t>年實施個資法。</a:t>
            </a:r>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68</a:t>
            </a:fld>
            <a:endParaRPr lang="zh-TW" altLang="en-US"/>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t>洩漏的人數與大量案件數目</a:t>
            </a:r>
            <a:endParaRPr lang="zh-TW" altLang="en-US" dirty="0"/>
          </a:p>
        </p:txBody>
      </p:sp>
      <p:graphicFrame>
        <p:nvGraphicFramePr>
          <p:cNvPr id="4" name="內容版面配置區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投影片編號版面配置區 4"/>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69</a:t>
            </a:fld>
            <a:endParaRPr lang="zh-TW" alt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p:nvPr>
        </p:nvSpPr>
        <p:spPr>
          <a:xfrm>
            <a:off x="467544" y="1484784"/>
            <a:ext cx="2961448" cy="4680520"/>
          </a:xfrm>
        </p:spPr>
        <p:txBody>
          <a:bodyPr/>
          <a:lstStyle/>
          <a:p>
            <a:pPr marL="0" indent="0" algn="just">
              <a:buNone/>
            </a:pPr>
            <a:endParaRPr lang="en-US" altLang="zh-TW" sz="2400" b="0" dirty="0" smtClean="0"/>
          </a:p>
          <a:p>
            <a:pPr marL="0" indent="0" algn="just">
              <a:buNone/>
            </a:pPr>
            <a:r>
              <a:rPr lang="en-US" altLang="zh-TW" sz="2400" b="0" dirty="0" smtClean="0">
                <a:latin typeface="微軟正黑體" pitchFamily="34" charset="-120"/>
              </a:rPr>
              <a:t>1.</a:t>
            </a:r>
            <a:r>
              <a:rPr lang="zh-TW" altLang="en-US" sz="2400" b="0" dirty="0" smtClean="0">
                <a:latin typeface="微軟正黑體" pitchFamily="34" charset="-120"/>
              </a:rPr>
              <a:t>車牌</a:t>
            </a:r>
            <a:r>
              <a:rPr lang="en-US" altLang="zh-TW" sz="2400" b="0" dirty="0" smtClean="0">
                <a:latin typeface="微軟正黑體" pitchFamily="34" charset="-120"/>
              </a:rPr>
              <a:t>?</a:t>
            </a:r>
          </a:p>
          <a:p>
            <a:pPr marL="0" indent="0" algn="just">
              <a:buNone/>
            </a:pPr>
            <a:r>
              <a:rPr lang="en-US" altLang="zh-TW" sz="2400" b="0" dirty="0" smtClean="0">
                <a:latin typeface="微軟正黑體" pitchFamily="34" charset="-120"/>
              </a:rPr>
              <a:t>2.</a:t>
            </a:r>
            <a:r>
              <a:rPr lang="zh-TW" altLang="en-US" sz="2400" b="0" dirty="0" smtClean="0">
                <a:latin typeface="微軟正黑體" pitchFamily="34" charset="-120"/>
              </a:rPr>
              <a:t>企業負責人資料</a:t>
            </a:r>
            <a:r>
              <a:rPr lang="en-US" altLang="zh-TW" sz="2400" b="0" dirty="0" smtClean="0">
                <a:latin typeface="微軟正黑體" pitchFamily="34" charset="-120"/>
              </a:rPr>
              <a:t>?</a:t>
            </a:r>
          </a:p>
          <a:p>
            <a:pPr marL="0" indent="0" algn="just">
              <a:buNone/>
            </a:pPr>
            <a:r>
              <a:rPr lang="en-US" altLang="zh-TW" sz="2400" b="0" dirty="0" smtClean="0">
                <a:latin typeface="微軟正黑體" pitchFamily="34" charset="-120"/>
              </a:rPr>
              <a:t>3.</a:t>
            </a:r>
            <a:r>
              <a:rPr lang="zh-TW" altLang="en-US" sz="2400" b="0" dirty="0" smtClean="0">
                <a:latin typeface="微軟正黑體" pitchFamily="34" charset="-120"/>
              </a:rPr>
              <a:t>機關聯絡人職能</a:t>
            </a:r>
            <a:r>
              <a:rPr lang="en-US" altLang="zh-TW" sz="2400" b="0" dirty="0" smtClean="0">
                <a:latin typeface="微軟正黑體" pitchFamily="34" charset="-120"/>
              </a:rPr>
              <a:t>?</a:t>
            </a:r>
          </a:p>
          <a:p>
            <a:pPr marL="0" indent="0" algn="just">
              <a:buNone/>
            </a:pPr>
            <a:r>
              <a:rPr lang="en-US" altLang="zh-TW" sz="2400" b="0" dirty="0" smtClean="0">
                <a:latin typeface="微軟正黑體" pitchFamily="34" charset="-120"/>
              </a:rPr>
              <a:t>4.</a:t>
            </a:r>
            <a:r>
              <a:rPr lang="zh-TW" altLang="en-US" sz="2400" b="0" dirty="0" smtClean="0">
                <a:latin typeface="微軟正黑體" pitchFamily="34" charset="-120"/>
              </a:rPr>
              <a:t>名片交換</a:t>
            </a:r>
            <a:r>
              <a:rPr lang="en-US" altLang="zh-TW" sz="2400" b="0" dirty="0" smtClean="0">
                <a:latin typeface="微軟正黑體" pitchFamily="34" charset="-120"/>
              </a:rPr>
              <a:t>?</a:t>
            </a:r>
          </a:p>
          <a:p>
            <a:pPr marL="0" indent="0" algn="just">
              <a:buNone/>
            </a:pPr>
            <a:r>
              <a:rPr lang="en-US" altLang="zh-TW" sz="2400" b="0" dirty="0" smtClean="0">
                <a:latin typeface="微軟正黑體" pitchFamily="34" charset="-120"/>
              </a:rPr>
              <a:t>5.IP?</a:t>
            </a:r>
          </a:p>
          <a:p>
            <a:pPr marL="0" indent="0" algn="just">
              <a:buNone/>
            </a:pPr>
            <a:r>
              <a:rPr lang="en-US" altLang="zh-TW" sz="2400" b="0" dirty="0" smtClean="0">
                <a:latin typeface="微軟正黑體" pitchFamily="34" charset="-120"/>
              </a:rPr>
              <a:t>6.eMail?</a:t>
            </a:r>
          </a:p>
          <a:p>
            <a:pPr marL="0" indent="0" algn="just">
              <a:buNone/>
            </a:pPr>
            <a:endParaRPr lang="en-US" altLang="zh-TW" sz="2400" b="0" dirty="0" smtClean="0"/>
          </a:p>
        </p:txBody>
      </p:sp>
      <p:sp>
        <p:nvSpPr>
          <p:cNvPr id="3" name="標題 2"/>
          <p:cNvSpPr>
            <a:spLocks noGrp="1"/>
          </p:cNvSpPr>
          <p:nvPr>
            <p:ph type="title" idx="11"/>
          </p:nvPr>
        </p:nvSpPr>
        <p:spPr/>
        <p:txBody>
          <a:bodyPr/>
          <a:lstStyle/>
          <a:p>
            <a:r>
              <a:rPr lang="zh-TW" altLang="en-US" dirty="0" smtClean="0"/>
              <a:t>什麼是個資？</a:t>
            </a:r>
            <a:endParaRPr lang="zh-TW" altLang="en-US" dirty="0"/>
          </a:p>
        </p:txBody>
      </p:sp>
      <p:sp>
        <p:nvSpPr>
          <p:cNvPr id="4" name="投影片編號版面配置區 3"/>
          <p:cNvSpPr>
            <a:spLocks noGrp="1"/>
          </p:cNvSpPr>
          <p:nvPr>
            <p:ph type="sldNum" sz="quarter" idx="12"/>
          </p:nvPr>
        </p:nvSpPr>
        <p:spPr/>
        <p:txBody>
          <a:bodyPr/>
          <a:lstStyle/>
          <a:p>
            <a:pPr>
              <a:defRPr/>
            </a:pPr>
            <a:fld id="{F37D2274-2B88-4D95-8819-E0E6ECDB6317}" type="slidenum">
              <a:rPr lang="zh-TW" altLang="en-US" smtClean="0"/>
              <a:pPr>
                <a:defRPr/>
              </a:pPr>
              <a:t>7</a:t>
            </a:fld>
            <a:endParaRPr lang="en-US" altLang="zh-TW"/>
          </a:p>
        </p:txBody>
      </p:sp>
      <p:pic>
        <p:nvPicPr>
          <p:cNvPr id="6" name="圖片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949076" y="1341312"/>
            <a:ext cx="5943404" cy="4896000"/>
          </a:xfrm>
          <a:prstGeom prst="rect">
            <a:avLst/>
          </a:prstGeom>
        </p:spPr>
      </p:pic>
    </p:spTree>
    <p:extLst>
      <p:ext uri="{BB962C8B-B14F-4D97-AF65-F5344CB8AC3E}">
        <p14:creationId xmlns="" xmlns:p14="http://schemas.microsoft.com/office/powerpoint/2010/main" val="536309548"/>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normAutofit fontScale="90000"/>
          </a:bodyPr>
          <a:lstStyle/>
          <a:p>
            <a:r>
              <a:rPr lang="zh-TW" altLang="en-US" dirty="0" smtClean="0"/>
              <a:t>洩漏的人數與損害賠償總金額</a:t>
            </a:r>
            <a:endParaRPr lang="zh-TW" altLang="en-US" dirty="0"/>
          </a:p>
        </p:txBody>
      </p:sp>
      <p:graphicFrame>
        <p:nvGraphicFramePr>
          <p:cNvPr id="6" name="內容版面配置區 5"/>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投影片編號版面配置區 4"/>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70</a:t>
            </a:fld>
            <a:endParaRPr lang="zh-TW" altLang="en-US"/>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smtClean="0"/>
              <a:t>日本洩漏事件分析及</a:t>
            </a:r>
            <a:r>
              <a:rPr lang="en-US" altLang="zh-TW" dirty="0" smtClean="0"/>
              <a:t/>
            </a:r>
            <a:br>
              <a:rPr lang="en-US" altLang="zh-TW" dirty="0" smtClean="0"/>
            </a:br>
            <a:r>
              <a:rPr lang="zh-TW" altLang="en-US" dirty="0" smtClean="0"/>
              <a:t>台灣個資法趨勢預測</a:t>
            </a:r>
            <a:endParaRPr lang="zh-TW" altLang="en-US" dirty="0"/>
          </a:p>
        </p:txBody>
      </p:sp>
      <p:sp>
        <p:nvSpPr>
          <p:cNvPr id="3" name="內容版面配置區 2"/>
          <p:cNvSpPr>
            <a:spLocks noGrp="1"/>
          </p:cNvSpPr>
          <p:nvPr>
            <p:ph idx="1"/>
          </p:nvPr>
        </p:nvSpPr>
        <p:spPr/>
        <p:txBody>
          <a:bodyPr>
            <a:normAutofit/>
          </a:bodyPr>
          <a:lstStyle/>
          <a:p>
            <a:r>
              <a:rPr lang="zh-TW" altLang="en-US" dirty="0" smtClean="0"/>
              <a:t>日本洩漏事件分析</a:t>
            </a:r>
            <a:endParaRPr lang="en-US" altLang="zh-TW" dirty="0" smtClean="0"/>
          </a:p>
          <a:p>
            <a:pPr lvl="1"/>
            <a:r>
              <a:rPr lang="zh-TW" altLang="en-US" dirty="0" smtClean="0"/>
              <a:t>行業別</a:t>
            </a:r>
            <a:endParaRPr lang="en-US" altLang="zh-TW" dirty="0" smtClean="0"/>
          </a:p>
          <a:p>
            <a:pPr lvl="2"/>
            <a:r>
              <a:rPr lang="zh-TW" altLang="en-US" dirty="0" smtClean="0"/>
              <a:t>以金融業最多，再來是資訊及通訊科技業，及學術研究</a:t>
            </a:r>
            <a:r>
              <a:rPr lang="en-US" altLang="zh-TW" dirty="0" smtClean="0"/>
              <a:t>/</a:t>
            </a:r>
            <a:r>
              <a:rPr lang="zh-TW" altLang="en-US" dirty="0" smtClean="0"/>
              <a:t>專門技術服務業</a:t>
            </a:r>
            <a:endParaRPr lang="en-US" altLang="zh-TW" dirty="0" smtClean="0"/>
          </a:p>
          <a:p>
            <a:pPr lvl="1"/>
            <a:r>
              <a:rPr lang="zh-TW" altLang="en-US" dirty="0" smtClean="0"/>
              <a:t>原因</a:t>
            </a:r>
            <a:endParaRPr lang="en-US" altLang="zh-TW" dirty="0" smtClean="0"/>
          </a:p>
          <a:p>
            <a:pPr lvl="2"/>
            <a:r>
              <a:rPr lang="zh-TW" altLang="en-US" dirty="0" smtClean="0"/>
              <a:t>以管理不善最多</a:t>
            </a:r>
            <a:endParaRPr lang="en-US" altLang="zh-TW" dirty="0" smtClean="0"/>
          </a:p>
          <a:p>
            <a:r>
              <a:rPr lang="zh-TW" altLang="en-US" dirty="0" smtClean="0"/>
              <a:t>台灣個資法趨勢預測</a:t>
            </a:r>
            <a:endParaRPr lang="en-US" altLang="zh-TW" dirty="0" smtClean="0"/>
          </a:p>
          <a:p>
            <a:pPr lvl="1"/>
            <a:r>
              <a:rPr lang="zh-TW" altLang="en-US" dirty="0" smtClean="0"/>
              <a:t>如果實施日期在</a:t>
            </a:r>
            <a:r>
              <a:rPr lang="en-US" altLang="zh-TW" dirty="0" smtClean="0"/>
              <a:t>2012</a:t>
            </a:r>
            <a:r>
              <a:rPr lang="zh-TW" altLang="en-US" dirty="0" smtClean="0"/>
              <a:t>年下旬，預計求償高峰在</a:t>
            </a:r>
            <a:r>
              <a:rPr lang="en-US" altLang="zh-TW" dirty="0" smtClean="0"/>
              <a:t>2014 – 2015</a:t>
            </a:r>
            <a:r>
              <a:rPr lang="zh-TW" altLang="en-US" dirty="0" smtClean="0"/>
              <a:t>年出現</a:t>
            </a:r>
            <a:endParaRPr lang="en-US" altLang="zh-TW" dirty="0" smtClean="0"/>
          </a:p>
          <a:p>
            <a:pPr lvl="1"/>
            <a:r>
              <a:rPr lang="zh-TW" altLang="en-US" dirty="0" smtClean="0"/>
              <a:t>初估</a:t>
            </a:r>
            <a:r>
              <a:rPr lang="en-US" altLang="zh-TW" dirty="0" smtClean="0"/>
              <a:t>2013</a:t>
            </a:r>
            <a:r>
              <a:rPr lang="zh-TW" altLang="en-US" dirty="0" smtClean="0"/>
              <a:t>年個資求償訴訟標目可達</a:t>
            </a:r>
            <a:r>
              <a:rPr lang="en-US" altLang="zh-TW" dirty="0" smtClean="0"/>
              <a:t>100</a:t>
            </a:r>
            <a:r>
              <a:rPr lang="zh-TW" altLang="en-US" dirty="0" smtClean="0"/>
              <a:t>億，最高峰可達</a:t>
            </a:r>
            <a:r>
              <a:rPr lang="en-US" altLang="zh-TW" dirty="0" smtClean="0"/>
              <a:t>300 – 500</a:t>
            </a:r>
            <a:r>
              <a:rPr lang="zh-TW" altLang="en-US" dirty="0" smtClean="0"/>
              <a:t>億。</a:t>
            </a:r>
            <a:endParaRPr lang="zh-TW" altLang="en-US" dirty="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71</a:t>
            </a:fld>
            <a:endParaRPr lang="zh-TW" altLang="en-US"/>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idx="11"/>
          </p:nvPr>
        </p:nvSpPr>
        <p:spPr/>
        <p:txBody>
          <a:bodyPr/>
          <a:lstStyle/>
          <a:p>
            <a:r>
              <a:rPr lang="zh-TW" altLang="en-US" dirty="0" smtClean="0"/>
              <a:t>整體</a:t>
            </a:r>
            <a:r>
              <a:rPr altLang="en-US" dirty="0" smtClean="0"/>
              <a:t>個</a:t>
            </a:r>
            <a:r>
              <a:rPr lang="zh-TW" altLang="en-US" dirty="0" smtClean="0"/>
              <a:t>資</a:t>
            </a:r>
            <a:r>
              <a:rPr altLang="en-US" dirty="0" smtClean="0"/>
              <a:t>保</a:t>
            </a:r>
            <a:r>
              <a:rPr lang="zh-TW" altLang="en-US" dirty="0" smtClean="0"/>
              <a:t>護架構</a:t>
            </a:r>
            <a:r>
              <a:rPr lang="en-US" altLang="zh-TW" dirty="0" smtClean="0"/>
              <a:t>(§9)</a:t>
            </a:r>
            <a:endParaRPr lang="zh-TW" altLang="en-US" dirty="0"/>
          </a:p>
        </p:txBody>
      </p:sp>
      <p:sp>
        <p:nvSpPr>
          <p:cNvPr id="4" name="投影片編號版面配置區 3"/>
          <p:cNvSpPr>
            <a:spLocks noGrp="1"/>
          </p:cNvSpPr>
          <p:nvPr>
            <p:ph type="sldNum" sz="quarter" idx="12"/>
          </p:nvPr>
        </p:nvSpPr>
        <p:spPr/>
        <p:txBody>
          <a:bodyPr/>
          <a:lstStyle/>
          <a:p>
            <a:pPr>
              <a:defRPr/>
            </a:pPr>
            <a:fld id="{F37D2274-2B88-4D95-8819-E0E6ECDB6317}" type="slidenum">
              <a:rPr lang="zh-TW" altLang="en-US" smtClean="0"/>
              <a:pPr>
                <a:defRPr/>
              </a:pPr>
              <a:t>72</a:t>
            </a:fld>
            <a:endParaRPr lang="en-US" altLang="zh-TW" dirty="0"/>
          </a:p>
        </p:txBody>
      </p:sp>
      <p:pic>
        <p:nvPicPr>
          <p:cNvPr id="5" name="Picture 3" descr="C:\Documents and Settings\admin\My Documents\Downloads\20110414052815482_easyicon_cn_128.png"/>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 xmlns:a14="http://schemas.microsoft.com/office/drawing/2010/main">
                  <a14:imgLayer r:embed="rId3">
                    <a14:imgEffect>
                      <a14:saturation sat="400000"/>
                    </a14:imgEffect>
                  </a14:imgLayer>
                </a14:imgProps>
              </a:ext>
              <a:ext uri="{28A0092B-C50C-407E-A947-70E740481C1C}">
                <a14:useLocalDpi xmlns="" xmlns:a14="http://schemas.microsoft.com/office/drawing/2010/main" val="0"/>
              </a:ext>
            </a:extLst>
          </a:blip>
          <a:srcRect/>
          <a:stretch>
            <a:fillRect/>
          </a:stretch>
        </p:blipFill>
        <p:spPr bwMode="auto">
          <a:xfrm>
            <a:off x="971600" y="2997136"/>
            <a:ext cx="1219200" cy="1219200"/>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10" descr="J:\Dropbox\101-美術設計\101-中國成功案例圖\reicon\HG-機器-1.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918707" y="3342161"/>
            <a:ext cx="1023541" cy="23085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12" descr="J:\Dropbox\101-美術設計\101-中國成功案例圖\reicon\HG-機器-2.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948264" y="3342616"/>
            <a:ext cx="1021523" cy="230400"/>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13" descr="J:\Dropbox\101-美術設計\101-中國成功案例圖\Internet Icons\1335432259_iPhone_front_white.pn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2391048" y="3068960"/>
            <a:ext cx="812800" cy="812800"/>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15" descr="J:\Dropbox\101-美術設計\101-中國成功案例圖\Internet Icons\1340036767_screen_on.pn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860631" y="2997136"/>
            <a:ext cx="609601" cy="609600"/>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16" descr="J:\Dropbox\101-美術設計\101-中國成功案例圖\Internet Icons\1340036622_Laptop.pn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1819310" y="3474273"/>
            <a:ext cx="692241" cy="692241"/>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五邊形 10"/>
          <p:cNvSpPr/>
          <p:nvPr/>
        </p:nvSpPr>
        <p:spPr>
          <a:xfrm rot="5400000">
            <a:off x="-607363" y="2302114"/>
            <a:ext cx="2340000" cy="576000"/>
          </a:xfrm>
          <a:prstGeom prst="homePlate">
            <a:avLst/>
          </a:prstGeom>
          <a:gradFill flip="none"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3500000" scaled="1"/>
            <a:tileRect/>
          </a:gradFill>
          <a:ln/>
        </p:spPr>
        <p:style>
          <a:lnRef idx="1">
            <a:schemeClr val="accent1"/>
          </a:lnRef>
          <a:fillRef idx="3">
            <a:schemeClr val="accent1"/>
          </a:fillRef>
          <a:effectRef idx="2">
            <a:schemeClr val="accent1"/>
          </a:effectRef>
          <a:fontRef idx="minor">
            <a:schemeClr val="lt1"/>
          </a:fontRef>
        </p:style>
        <p:txBody>
          <a:bodyPr vert="vert270" wrap="square" rtlCol="0" anchor="ctr"/>
          <a:lstStyle/>
          <a:p>
            <a:pPr algn="ctr"/>
            <a:r>
              <a:rPr lang="zh-TW" altLang="en-US" sz="2800" dirty="0" smtClean="0">
                <a:effectLst>
                  <a:outerShdw blurRad="38100" dist="38100" dir="2700000" algn="tl">
                    <a:srgbClr val="000000">
                      <a:alpha val="43137"/>
                    </a:srgbClr>
                  </a:outerShdw>
                </a:effectLst>
                <a:latin typeface="微軟正黑體" pitchFamily="34" charset="-120"/>
                <a:ea typeface="微軟正黑體" pitchFamily="34" charset="-120"/>
              </a:rPr>
              <a:t>資安</a:t>
            </a:r>
            <a:r>
              <a:rPr lang="zh-TW" altLang="en-US" sz="2800" dirty="0">
                <a:effectLst>
                  <a:outerShdw blurRad="38100" dist="38100" dir="2700000" algn="tl">
                    <a:srgbClr val="000000">
                      <a:alpha val="43137"/>
                    </a:srgbClr>
                  </a:outerShdw>
                </a:effectLst>
                <a:latin typeface="微軟正黑體" pitchFamily="34" charset="-120"/>
                <a:ea typeface="微軟正黑體" pitchFamily="34" charset="-120"/>
              </a:rPr>
              <a:t>防護建置</a:t>
            </a:r>
          </a:p>
        </p:txBody>
      </p:sp>
      <p:sp>
        <p:nvSpPr>
          <p:cNvPr id="12" name="＞形箭號 11"/>
          <p:cNvSpPr/>
          <p:nvPr/>
        </p:nvSpPr>
        <p:spPr>
          <a:xfrm rot="5400000">
            <a:off x="-193363" y="3969008"/>
            <a:ext cx="1512000" cy="576000"/>
          </a:xfrm>
          <a:prstGeom prst="chevron">
            <a:avLst/>
          </a:prstGeom>
          <a:gradFill flip="none"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3500000" scaled="1"/>
            <a:tileRect/>
          </a:gradFill>
          <a:ln/>
        </p:spPr>
        <p:style>
          <a:lnRef idx="1">
            <a:schemeClr val="accent1"/>
          </a:lnRef>
          <a:fillRef idx="3">
            <a:schemeClr val="accent1"/>
          </a:fillRef>
          <a:effectRef idx="2">
            <a:schemeClr val="accent1"/>
          </a:effectRef>
          <a:fontRef idx="minor">
            <a:schemeClr val="lt1"/>
          </a:fontRef>
        </p:style>
        <p:txBody>
          <a:bodyPr vert="vert270" wrap="square" rtlCol="0" anchor="ctr"/>
          <a:lstStyle/>
          <a:p>
            <a:pPr algn="ctr"/>
            <a:r>
              <a:rPr lang="zh-TW" altLang="en-US" sz="2800" dirty="0" smtClean="0">
                <a:effectLst>
                  <a:outerShdw blurRad="38100" dist="38100" dir="2700000" algn="tl">
                    <a:srgbClr val="000000">
                      <a:alpha val="43137"/>
                    </a:srgbClr>
                  </a:outerShdw>
                </a:effectLst>
                <a:latin typeface="微軟正黑體" pitchFamily="34" charset="-120"/>
                <a:ea typeface="微軟正黑體" pitchFamily="34" charset="-120"/>
              </a:rPr>
              <a:t>資安服務管理</a:t>
            </a:r>
            <a:endParaRPr lang="zh-TW" altLang="en-US" sz="2800"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3" name="＞形箭號 12"/>
          <p:cNvSpPr/>
          <p:nvPr/>
        </p:nvSpPr>
        <p:spPr>
          <a:xfrm rot="5400000">
            <a:off x="-193363" y="5229292"/>
            <a:ext cx="1512000" cy="576000"/>
          </a:xfrm>
          <a:prstGeom prst="chevron">
            <a:avLst/>
          </a:prstGeom>
          <a:gradFill flip="none"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3500000" scaled="1"/>
            <a:tileRect/>
          </a:gradFill>
          <a:ln/>
        </p:spPr>
        <p:style>
          <a:lnRef idx="1">
            <a:schemeClr val="accent1"/>
          </a:lnRef>
          <a:fillRef idx="3">
            <a:schemeClr val="accent1"/>
          </a:fillRef>
          <a:effectRef idx="2">
            <a:schemeClr val="accent1"/>
          </a:effectRef>
          <a:fontRef idx="minor">
            <a:schemeClr val="lt1"/>
          </a:fontRef>
        </p:style>
        <p:txBody>
          <a:bodyPr vert="vert270" wrap="square" rtlCol="0" anchor="ctr"/>
          <a:lstStyle/>
          <a:p>
            <a:pPr algn="ctr"/>
            <a:r>
              <a:rPr lang="zh-TW" altLang="en-US" sz="2800" dirty="0" smtClean="0">
                <a:effectLst>
                  <a:outerShdw blurRad="38100" dist="38100" dir="2700000" algn="tl">
                    <a:srgbClr val="000000">
                      <a:alpha val="43137"/>
                    </a:srgbClr>
                  </a:outerShdw>
                </a:effectLst>
                <a:latin typeface="微軟正黑體" pitchFamily="34" charset="-120"/>
                <a:ea typeface="微軟正黑體" pitchFamily="34" charset="-120"/>
              </a:rPr>
              <a:t>資安治理</a:t>
            </a:r>
            <a:endParaRPr lang="zh-TW" altLang="en-US" sz="2800"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4" name="矩形 13"/>
          <p:cNvSpPr/>
          <p:nvPr/>
        </p:nvSpPr>
        <p:spPr>
          <a:xfrm>
            <a:off x="1187624" y="1420114"/>
            <a:ext cx="2376000" cy="1368000"/>
          </a:xfrm>
          <a:prstGeom prst="rect">
            <a:avLst/>
          </a:prstGeom>
        </p:spPr>
        <p:style>
          <a:lnRef idx="2">
            <a:schemeClr val="accent1"/>
          </a:lnRef>
          <a:fillRef idx="1">
            <a:schemeClr val="lt1"/>
          </a:fillRef>
          <a:effectRef idx="0">
            <a:schemeClr val="accent1"/>
          </a:effectRef>
          <a:fontRef idx="minor">
            <a:schemeClr val="dk1"/>
          </a:fontRef>
        </p:style>
        <p:txBody>
          <a:bodyPr lIns="180000" tIns="396000" rIns="108000" rtlCol="0" anchor="ctr"/>
          <a:lstStyle/>
          <a:p>
            <a:pPr marL="182563" indent="-182563">
              <a:buFont typeface="+mj-lt"/>
              <a:buAutoNum type="arabicPeriod"/>
            </a:pPr>
            <a:r>
              <a:rPr lang="zh-TW" altLang="en-US" sz="1200" baseline="0" dirty="0" smtClean="0">
                <a:latin typeface="Calibri" pitchFamily="34" charset="0"/>
                <a:ea typeface="微軟正黑體" pitchFamily="34" charset="-120"/>
              </a:rPr>
              <a:t>個人電腦安控軟體</a:t>
            </a:r>
            <a:endParaRPr lang="en-US" altLang="zh-TW" sz="1200" baseline="0" dirty="0" smtClean="0">
              <a:latin typeface="Calibri" pitchFamily="34" charset="0"/>
              <a:ea typeface="微軟正黑體" pitchFamily="34" charset="-120"/>
            </a:endParaRPr>
          </a:p>
          <a:p>
            <a:pPr marL="182563" indent="-182563">
              <a:buFont typeface="+mj-lt"/>
              <a:buAutoNum type="arabicPeriod"/>
            </a:pPr>
            <a:r>
              <a:rPr lang="zh-TW" altLang="en-US" sz="1200" baseline="0" dirty="0">
                <a:latin typeface="Calibri" pitchFamily="34" charset="0"/>
                <a:ea typeface="微軟正黑體" pitchFamily="34" charset="-120"/>
              </a:rPr>
              <a:t>安裝防毒</a:t>
            </a:r>
            <a:r>
              <a:rPr lang="zh-TW" altLang="en-US" sz="1200" baseline="0" dirty="0" smtClean="0">
                <a:latin typeface="Calibri" pitchFamily="34" charset="0"/>
                <a:ea typeface="微軟正黑體" pitchFamily="34" charset="-120"/>
              </a:rPr>
              <a:t>軟體</a:t>
            </a:r>
            <a:endParaRPr lang="en-US" altLang="zh-TW" sz="1200" baseline="0" dirty="0" smtClean="0">
              <a:latin typeface="Calibri" pitchFamily="34" charset="0"/>
              <a:ea typeface="微軟正黑體" pitchFamily="34" charset="-120"/>
            </a:endParaRPr>
          </a:p>
          <a:p>
            <a:pPr marL="182563" indent="-182563">
              <a:buFont typeface="+mj-lt"/>
              <a:buAutoNum type="arabicPeriod"/>
            </a:pPr>
            <a:r>
              <a:rPr lang="zh-TW" altLang="en-US" sz="1200" baseline="0" dirty="0" smtClean="0">
                <a:latin typeface="Calibri" pitchFamily="34" charset="0"/>
                <a:ea typeface="微軟正黑體" pitchFamily="34" charset="-120"/>
              </a:rPr>
              <a:t>弱點之安全性更新</a:t>
            </a:r>
            <a:endParaRPr lang="en-US" altLang="zh-TW" sz="1200" baseline="0" dirty="0" smtClean="0">
              <a:latin typeface="Calibri" pitchFamily="34" charset="0"/>
              <a:ea typeface="微軟正黑體" pitchFamily="34" charset="-120"/>
            </a:endParaRPr>
          </a:p>
          <a:p>
            <a:pPr marL="182563" indent="-182563">
              <a:buFont typeface="+mj-lt"/>
              <a:buAutoNum type="arabicPeriod"/>
            </a:pPr>
            <a:r>
              <a:rPr lang="zh-TW" altLang="en-US" sz="1200" baseline="0" dirty="0">
                <a:latin typeface="Calibri" pitchFamily="34" charset="0"/>
                <a:ea typeface="微軟正黑體" pitchFamily="34" charset="-120"/>
              </a:rPr>
              <a:t>電子郵件之垃圾信</a:t>
            </a:r>
            <a:r>
              <a:rPr lang="zh-TW" altLang="en-US" sz="1200" baseline="0" dirty="0" smtClean="0">
                <a:latin typeface="Calibri" pitchFamily="34" charset="0"/>
                <a:ea typeface="微軟正黑體" pitchFamily="34" charset="-120"/>
              </a:rPr>
              <a:t>、病毒過濾、警覺性測試</a:t>
            </a:r>
            <a:endParaRPr lang="zh-TW" altLang="en-US" sz="1200" baseline="0" dirty="0">
              <a:latin typeface="Calibri" pitchFamily="34" charset="0"/>
              <a:ea typeface="微軟正黑體" pitchFamily="34" charset="-120"/>
            </a:endParaRPr>
          </a:p>
        </p:txBody>
      </p:sp>
      <p:sp>
        <p:nvSpPr>
          <p:cNvPr id="15" name="矩形 14"/>
          <p:cNvSpPr/>
          <p:nvPr/>
        </p:nvSpPr>
        <p:spPr>
          <a:xfrm>
            <a:off x="1187624" y="1420114"/>
            <a:ext cx="2376000" cy="36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800" baseline="0" dirty="0" smtClean="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rPr>
              <a:t>端點及周邊設備安全</a:t>
            </a:r>
            <a:endParaRPr lang="zh-TW" altLang="en-US" sz="1800" baseline="0" dirty="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6" name="矩形 15"/>
          <p:cNvSpPr/>
          <p:nvPr/>
        </p:nvSpPr>
        <p:spPr>
          <a:xfrm>
            <a:off x="3851920" y="1420114"/>
            <a:ext cx="2376000" cy="1368000"/>
          </a:xfrm>
          <a:prstGeom prst="rect">
            <a:avLst/>
          </a:prstGeom>
        </p:spPr>
        <p:style>
          <a:lnRef idx="2">
            <a:schemeClr val="accent1"/>
          </a:lnRef>
          <a:fillRef idx="1">
            <a:schemeClr val="lt1"/>
          </a:fillRef>
          <a:effectRef idx="0">
            <a:schemeClr val="accent1"/>
          </a:effectRef>
          <a:fontRef idx="minor">
            <a:schemeClr val="dk1"/>
          </a:fontRef>
        </p:style>
        <p:txBody>
          <a:bodyPr lIns="180000" tIns="396000" rIns="108000" rtlCol="0" anchor="ctr"/>
          <a:lstStyle/>
          <a:p>
            <a:pPr marL="182563" indent="-182563">
              <a:buFont typeface="+mj-lt"/>
              <a:buAutoNum type="arabicPeriod"/>
            </a:pPr>
            <a:r>
              <a:rPr lang="zh-TW" altLang="en-US" sz="1200" baseline="0" dirty="0" smtClean="0">
                <a:latin typeface="Calibri" pitchFamily="34" charset="0"/>
                <a:ea typeface="微軟正黑體" pitchFamily="34" charset="-120"/>
              </a:rPr>
              <a:t>內外網實體隔離</a:t>
            </a:r>
            <a:endParaRPr lang="en-US" altLang="zh-TW" sz="1200" baseline="0" dirty="0" smtClean="0">
              <a:latin typeface="Calibri" pitchFamily="34" charset="0"/>
              <a:ea typeface="微軟正黑體" pitchFamily="34" charset="-120"/>
            </a:endParaRPr>
          </a:p>
          <a:p>
            <a:pPr marL="182563" indent="-182563">
              <a:buFont typeface="+mj-lt"/>
              <a:buAutoNum type="arabicPeriod"/>
            </a:pPr>
            <a:r>
              <a:rPr lang="zh-TW" altLang="en-US" sz="1200" baseline="0" dirty="0" smtClean="0">
                <a:latin typeface="Calibri" pitchFamily="34" charset="0"/>
                <a:ea typeface="微軟正黑體" pitchFamily="34" charset="-120"/>
              </a:rPr>
              <a:t>部署多層次資安設備</a:t>
            </a:r>
            <a:endParaRPr lang="en-US" altLang="zh-TW" sz="1200" baseline="0" dirty="0" smtClean="0">
              <a:latin typeface="Calibri" pitchFamily="34" charset="0"/>
              <a:ea typeface="微軟正黑體" pitchFamily="34" charset="-120"/>
            </a:endParaRPr>
          </a:p>
          <a:p>
            <a:pPr marL="182563" indent="-182563">
              <a:buFont typeface="+mj-lt"/>
              <a:buAutoNum type="arabicPeriod"/>
            </a:pPr>
            <a:r>
              <a:rPr lang="zh-TW" altLang="en-US" sz="1200" baseline="0" dirty="0" smtClean="0">
                <a:latin typeface="Calibri" pitchFamily="34" charset="0"/>
                <a:ea typeface="微軟正黑體" pitchFamily="34" charset="-120"/>
              </a:rPr>
              <a:t>部署網站應用程式防火牆</a:t>
            </a:r>
            <a:endParaRPr lang="en-US" altLang="zh-TW" sz="1200" baseline="0" dirty="0" smtClean="0">
              <a:latin typeface="Calibri" pitchFamily="34" charset="0"/>
              <a:ea typeface="微軟正黑體" pitchFamily="34" charset="-120"/>
            </a:endParaRPr>
          </a:p>
          <a:p>
            <a:pPr marL="182563" indent="-182563">
              <a:buFont typeface="+mj-lt"/>
              <a:buAutoNum type="arabicPeriod"/>
            </a:pPr>
            <a:r>
              <a:rPr lang="zh-TW" altLang="en-US" sz="1200" baseline="0" dirty="0">
                <a:latin typeface="Calibri" pitchFamily="34" charset="0"/>
                <a:ea typeface="微軟正黑體" pitchFamily="34" charset="-120"/>
              </a:rPr>
              <a:t>建置分散式</a:t>
            </a:r>
            <a:r>
              <a:rPr lang="zh-TW" altLang="en-US" sz="1200" baseline="0" dirty="0" smtClean="0">
                <a:latin typeface="Calibri" pitchFamily="34" charset="0"/>
                <a:ea typeface="微軟正黑體" pitchFamily="34" charset="-120"/>
              </a:rPr>
              <a:t>阻斷攻擊防護</a:t>
            </a:r>
            <a:endParaRPr lang="en-US" altLang="zh-TW" sz="1200" baseline="0" dirty="0" smtClean="0">
              <a:latin typeface="Calibri" pitchFamily="34" charset="0"/>
              <a:ea typeface="微軟正黑體" pitchFamily="34" charset="-120"/>
            </a:endParaRPr>
          </a:p>
          <a:p>
            <a:pPr marL="182563" indent="-182563">
              <a:buFont typeface="+mj-lt"/>
              <a:buAutoNum type="arabicPeriod"/>
            </a:pPr>
            <a:r>
              <a:rPr lang="zh-TW" altLang="en-US" sz="1200" baseline="0" dirty="0">
                <a:latin typeface="Calibri" pitchFamily="34" charset="0"/>
                <a:ea typeface="微軟正黑體" pitchFamily="34" charset="-120"/>
              </a:rPr>
              <a:t>定期安全檢測與</a:t>
            </a:r>
            <a:r>
              <a:rPr lang="zh-TW" altLang="en-US" sz="1200" baseline="0" dirty="0" smtClean="0">
                <a:latin typeface="Calibri" pitchFamily="34" charset="0"/>
                <a:ea typeface="微軟正黑體" pitchFamily="34" charset="-120"/>
              </a:rPr>
              <a:t>弱點掃描</a:t>
            </a:r>
            <a:endParaRPr lang="zh-TW" altLang="en-US" sz="1200" baseline="0" dirty="0">
              <a:latin typeface="Calibri" pitchFamily="34" charset="0"/>
              <a:ea typeface="微軟正黑體" pitchFamily="34" charset="-120"/>
            </a:endParaRPr>
          </a:p>
        </p:txBody>
      </p:sp>
      <p:sp>
        <p:nvSpPr>
          <p:cNvPr id="17" name="矩形 16"/>
          <p:cNvSpPr/>
          <p:nvPr/>
        </p:nvSpPr>
        <p:spPr>
          <a:xfrm>
            <a:off x="3851920" y="1420114"/>
            <a:ext cx="2376000" cy="36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800" baseline="0" dirty="0" smtClean="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rPr>
              <a:t>網路及系統安全</a:t>
            </a:r>
            <a:endParaRPr lang="zh-TW" altLang="en-US" sz="1800" baseline="0" dirty="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8" name="矩形 17"/>
          <p:cNvSpPr/>
          <p:nvPr/>
        </p:nvSpPr>
        <p:spPr>
          <a:xfrm>
            <a:off x="6516216" y="1412776"/>
            <a:ext cx="2376000" cy="1368000"/>
          </a:xfrm>
          <a:prstGeom prst="rect">
            <a:avLst/>
          </a:prstGeom>
        </p:spPr>
        <p:style>
          <a:lnRef idx="2">
            <a:schemeClr val="accent1"/>
          </a:lnRef>
          <a:fillRef idx="1">
            <a:schemeClr val="lt1"/>
          </a:fillRef>
          <a:effectRef idx="0">
            <a:schemeClr val="accent1"/>
          </a:effectRef>
          <a:fontRef idx="minor">
            <a:schemeClr val="dk1"/>
          </a:fontRef>
        </p:style>
        <p:txBody>
          <a:bodyPr lIns="180000" tIns="396000" rIns="108000" rtlCol="0" anchor="ctr"/>
          <a:lstStyle/>
          <a:p>
            <a:pPr marL="182563" indent="-182563">
              <a:buFont typeface="+mj-lt"/>
              <a:buAutoNum type="arabicPeriod"/>
            </a:pPr>
            <a:r>
              <a:rPr lang="zh-TW" altLang="en-US" sz="1200" baseline="0" dirty="0" smtClean="0">
                <a:latin typeface="Calibri" pitchFamily="34" charset="0"/>
                <a:ea typeface="微軟正黑體" pitchFamily="34" charset="-120"/>
              </a:rPr>
              <a:t>原碼檢測與黑箱測試</a:t>
            </a:r>
            <a:endParaRPr lang="en-US" altLang="zh-TW" sz="1200" baseline="0" dirty="0" smtClean="0">
              <a:latin typeface="Calibri" pitchFamily="34" charset="0"/>
              <a:ea typeface="微軟正黑體" pitchFamily="34" charset="-120"/>
            </a:endParaRPr>
          </a:p>
          <a:p>
            <a:pPr marL="182563" indent="-182563">
              <a:buFont typeface="+mj-lt"/>
              <a:buAutoNum type="arabicPeriod"/>
            </a:pPr>
            <a:r>
              <a:rPr lang="zh-TW" altLang="en-US" sz="1200" baseline="0" dirty="0">
                <a:latin typeface="Calibri" pitchFamily="34" charset="0"/>
                <a:ea typeface="微軟正黑體" pitchFamily="34" charset="-120"/>
              </a:rPr>
              <a:t>資料交換傳輸加</a:t>
            </a:r>
            <a:r>
              <a:rPr lang="zh-TW" altLang="en-US" sz="1200" baseline="0" dirty="0" smtClean="0">
                <a:latin typeface="Calibri" pitchFamily="34" charset="0"/>
                <a:ea typeface="微軟正黑體" pitchFamily="34" charset="-120"/>
              </a:rPr>
              <a:t>密</a:t>
            </a:r>
            <a:endParaRPr lang="en-US" altLang="zh-TW" sz="1200" baseline="0" dirty="0" smtClean="0">
              <a:latin typeface="Calibri" pitchFamily="34" charset="0"/>
              <a:ea typeface="微軟正黑體" pitchFamily="34" charset="-120"/>
            </a:endParaRPr>
          </a:p>
          <a:p>
            <a:pPr marL="182563" indent="-182563">
              <a:buFont typeface="+mj-lt"/>
              <a:buAutoNum type="arabicPeriod"/>
            </a:pPr>
            <a:r>
              <a:rPr lang="zh-TW" altLang="en-US" sz="1200" baseline="0" dirty="0">
                <a:latin typeface="Calibri" pitchFamily="34" charset="0"/>
                <a:ea typeface="微軟正黑體" pitchFamily="34" charset="-120"/>
              </a:rPr>
              <a:t>帳號權限控管與隱私</a:t>
            </a:r>
            <a:r>
              <a:rPr lang="zh-TW" altLang="en-US" sz="1200" baseline="0" dirty="0" smtClean="0">
                <a:latin typeface="Calibri" pitchFamily="34" charset="0"/>
                <a:ea typeface="微軟正黑體" pitchFamily="34" charset="-120"/>
              </a:rPr>
              <a:t>遮罩</a:t>
            </a:r>
            <a:endParaRPr lang="en-US" altLang="zh-TW" sz="1200" baseline="0" dirty="0" smtClean="0">
              <a:latin typeface="Calibri" pitchFamily="34" charset="0"/>
              <a:ea typeface="微軟正黑體" pitchFamily="34" charset="-120"/>
            </a:endParaRPr>
          </a:p>
          <a:p>
            <a:pPr marL="182563" indent="-182563">
              <a:buFont typeface="+mj-lt"/>
              <a:buAutoNum type="arabicPeriod"/>
            </a:pPr>
            <a:r>
              <a:rPr lang="zh-TW" altLang="en-US" sz="1200" baseline="0" dirty="0">
                <a:latin typeface="Calibri" pitchFamily="34" charset="0"/>
                <a:ea typeface="微軟正黑體" pitchFamily="34" charset="-120"/>
              </a:rPr>
              <a:t>稽核紀錄</a:t>
            </a:r>
            <a:r>
              <a:rPr lang="zh-TW" altLang="en-US" sz="1200" baseline="0" dirty="0" smtClean="0">
                <a:latin typeface="Calibri" pitchFamily="34" charset="0"/>
                <a:ea typeface="微軟正黑體" pitchFamily="34" charset="-120"/>
              </a:rPr>
              <a:t>收集、稽核</a:t>
            </a:r>
            <a:r>
              <a:rPr lang="zh-TW" altLang="en-US" sz="1200" baseline="0" dirty="0">
                <a:latin typeface="Calibri" pitchFamily="34" charset="0"/>
                <a:ea typeface="微軟正黑體" pitchFamily="34" charset="-120"/>
              </a:rPr>
              <a:t>風險</a:t>
            </a:r>
            <a:r>
              <a:rPr lang="zh-TW" altLang="en-US" sz="1200" baseline="0" dirty="0" smtClean="0">
                <a:latin typeface="Calibri" pitchFamily="34" charset="0"/>
                <a:ea typeface="微軟正黑體" pitchFamily="34" charset="-120"/>
              </a:rPr>
              <a:t>事件告警與查核</a:t>
            </a:r>
            <a:endParaRPr lang="zh-TW" altLang="en-US" sz="1200" baseline="0" dirty="0">
              <a:latin typeface="Calibri" pitchFamily="34" charset="0"/>
              <a:ea typeface="微軟正黑體" pitchFamily="34" charset="-120"/>
            </a:endParaRPr>
          </a:p>
        </p:txBody>
      </p:sp>
      <p:sp>
        <p:nvSpPr>
          <p:cNvPr id="19" name="矩形 18"/>
          <p:cNvSpPr/>
          <p:nvPr/>
        </p:nvSpPr>
        <p:spPr>
          <a:xfrm>
            <a:off x="6516216" y="1412776"/>
            <a:ext cx="2376000" cy="36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800" baseline="0" dirty="0" smtClean="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rPr>
              <a:t>程式與資料安全</a:t>
            </a:r>
            <a:endParaRPr lang="zh-TW" altLang="en-US" sz="1800" baseline="0" dirty="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0" name="矩形 19"/>
          <p:cNvSpPr/>
          <p:nvPr/>
        </p:nvSpPr>
        <p:spPr>
          <a:xfrm>
            <a:off x="1187624" y="4437152"/>
            <a:ext cx="5977264" cy="360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TW" altLang="en-US" sz="1800" baseline="0" dirty="0" smtClean="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rPr>
              <a:t>安全監控與處理</a:t>
            </a:r>
            <a:r>
              <a:rPr lang="zh-TW" altLang="en-US" sz="1800" baseline="0" dirty="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rPr>
              <a:t> </a:t>
            </a:r>
            <a:r>
              <a:rPr lang="en-US" altLang="zh-TW" sz="1800" baseline="0" dirty="0" smtClean="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rPr>
              <a:t>/</a:t>
            </a:r>
            <a:r>
              <a:rPr lang="zh-TW" altLang="en-US" sz="1800" baseline="0" dirty="0" smtClean="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rPr>
              <a:t> 日誌管理與稽核</a:t>
            </a:r>
            <a:endParaRPr lang="zh-TW" altLang="en-US" sz="1800" baseline="0" dirty="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1" name="向右箭號 20"/>
          <p:cNvSpPr/>
          <p:nvPr/>
        </p:nvSpPr>
        <p:spPr>
          <a:xfrm>
            <a:off x="3131840" y="3251264"/>
            <a:ext cx="720080" cy="393760"/>
          </a:xfrm>
          <a:prstGeom prst="rightArrow">
            <a:avLst/>
          </a:prstGeom>
          <a:solidFill>
            <a:srgbClr val="4BACC6">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TW" altLang="en-US"/>
          </a:p>
        </p:txBody>
      </p:sp>
      <p:pic>
        <p:nvPicPr>
          <p:cNvPr id="22" name="Picture 10" descr="J:\Dropbox\101-美術設計\101-中國成功案例圖\reicon\HG-機器-1.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004048" y="3342161"/>
            <a:ext cx="1023541" cy="230855"/>
          </a:xfrm>
          <a:prstGeom prst="rect">
            <a:avLst/>
          </a:prstGeom>
          <a:noFill/>
          <a:extLst>
            <a:ext uri="{909E8E84-426E-40DD-AFC4-6F175D3DCCD1}">
              <a14:hiddenFill xmlns="" xmlns:a14="http://schemas.microsoft.com/office/drawing/2010/main">
                <a:solidFill>
                  <a:srgbClr val="FFFFFF"/>
                </a:solidFill>
              </a14:hiddenFill>
            </a:ext>
          </a:extLst>
        </p:spPr>
      </p:pic>
      <p:sp>
        <p:nvSpPr>
          <p:cNvPr id="23" name="文字方塊 22"/>
          <p:cNvSpPr txBox="1"/>
          <p:nvPr/>
        </p:nvSpPr>
        <p:spPr>
          <a:xfrm>
            <a:off x="3882835" y="3573016"/>
            <a:ext cx="1121213" cy="276999"/>
          </a:xfrm>
          <a:prstGeom prst="rect">
            <a:avLst/>
          </a:prstGeom>
          <a:noFill/>
        </p:spPr>
        <p:txBody>
          <a:bodyPr wrap="square" rtlCol="0">
            <a:spAutoFit/>
          </a:bodyPr>
          <a:lstStyle/>
          <a:p>
            <a:pPr algn="ctr"/>
            <a:r>
              <a:rPr lang="en-US" altLang="zh-TW" sz="1200" baseline="0" dirty="0" smtClean="0">
                <a:latin typeface="Calibri" pitchFamily="34" charset="0"/>
                <a:cs typeface="Calibri" pitchFamily="34" charset="0"/>
              </a:rPr>
              <a:t>Firewall</a:t>
            </a:r>
            <a:endParaRPr lang="zh-TW" altLang="en-US" sz="1200" baseline="0" dirty="0">
              <a:latin typeface="Calibri" pitchFamily="34" charset="0"/>
              <a:cs typeface="Calibri" pitchFamily="34" charset="0"/>
            </a:endParaRPr>
          </a:p>
        </p:txBody>
      </p:sp>
      <p:sp>
        <p:nvSpPr>
          <p:cNvPr id="24" name="文字方塊 23"/>
          <p:cNvSpPr txBox="1"/>
          <p:nvPr/>
        </p:nvSpPr>
        <p:spPr>
          <a:xfrm>
            <a:off x="4962955" y="3584049"/>
            <a:ext cx="1121213" cy="276999"/>
          </a:xfrm>
          <a:prstGeom prst="rect">
            <a:avLst/>
          </a:prstGeom>
          <a:noFill/>
        </p:spPr>
        <p:txBody>
          <a:bodyPr wrap="square" rtlCol="0">
            <a:spAutoFit/>
          </a:bodyPr>
          <a:lstStyle/>
          <a:p>
            <a:pPr algn="ctr"/>
            <a:r>
              <a:rPr lang="en-US" altLang="zh-TW" sz="1200" baseline="0" dirty="0" smtClean="0">
                <a:latin typeface="Calibri" pitchFamily="34" charset="0"/>
                <a:cs typeface="Calibri" pitchFamily="34" charset="0"/>
              </a:rPr>
              <a:t>Email Gateway</a:t>
            </a:r>
            <a:endParaRPr lang="zh-TW" altLang="en-US" sz="1200" baseline="0" dirty="0">
              <a:latin typeface="Calibri" pitchFamily="34" charset="0"/>
              <a:cs typeface="Calibri" pitchFamily="34" charset="0"/>
            </a:endParaRPr>
          </a:p>
        </p:txBody>
      </p:sp>
      <p:sp>
        <p:nvSpPr>
          <p:cNvPr id="25" name="向右箭號 24"/>
          <p:cNvSpPr/>
          <p:nvPr/>
        </p:nvSpPr>
        <p:spPr>
          <a:xfrm>
            <a:off x="6149441" y="3251264"/>
            <a:ext cx="720080" cy="393760"/>
          </a:xfrm>
          <a:prstGeom prst="rightArrow">
            <a:avLst/>
          </a:prstGeom>
          <a:solidFill>
            <a:srgbClr val="4BACC6">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TW" altLang="en-US"/>
          </a:p>
        </p:txBody>
      </p:sp>
      <p:pic>
        <p:nvPicPr>
          <p:cNvPr id="26" name="Picture 12" descr="J:\Dropbox\101-美術設計\101-中國成功案例圖\reicon\HG-機器-2.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948264" y="3628096"/>
            <a:ext cx="1021523" cy="230400"/>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3" descr="J:\Dropbox\101-美術設計\101-中國成功案例圖\Hgiga Icons\PowerWAF_1.png"/>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8038495" y="3330376"/>
            <a:ext cx="925993" cy="216000"/>
          </a:xfrm>
          <a:prstGeom prst="rect">
            <a:avLst/>
          </a:prstGeom>
          <a:noFill/>
          <a:extLst>
            <a:ext uri="{909E8E84-426E-40DD-AFC4-6F175D3DCCD1}">
              <a14:hiddenFill xmlns="" xmlns:a14="http://schemas.microsoft.com/office/drawing/2010/main">
                <a:solidFill>
                  <a:srgbClr val="FFFFFF"/>
                </a:solidFill>
              </a14:hiddenFill>
            </a:ext>
          </a:extLst>
        </p:spPr>
      </p:pic>
      <p:pic>
        <p:nvPicPr>
          <p:cNvPr id="28" name="Picture 4" descr="J:\Hgiga\98-Hgiga Marketing Data\產品簡介\參考圖檔\SherlockLOGO\20090319_MSL_logo_01.png"/>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5013487" y="3035570"/>
            <a:ext cx="1138066" cy="252000"/>
          </a:xfrm>
          <a:prstGeom prst="rect">
            <a:avLst/>
          </a:prstGeom>
          <a:noFill/>
          <a:extLst>
            <a:ext uri="{909E8E84-426E-40DD-AFC4-6F175D3DCCD1}">
              <a14:hiddenFill xmlns="" xmlns:a14="http://schemas.microsoft.com/office/drawing/2010/main">
                <a:solidFill>
                  <a:srgbClr val="FFFFFF"/>
                </a:solidFill>
              </a14:hiddenFill>
            </a:ext>
          </a:extLst>
        </p:spPr>
      </p:pic>
      <p:pic>
        <p:nvPicPr>
          <p:cNvPr id="29" name="Picture 5" descr="J:\Dropbox\101-美術設計\101-中國成功案例圖\Hgiga Icons\PowerStation_1.png"/>
          <p:cNvPicPr>
            <a:picLocks noChangeAspect="1" noChangeArrowheads="1"/>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3885094" y="3032984"/>
            <a:ext cx="1046946" cy="252000"/>
          </a:xfrm>
          <a:prstGeom prst="rect">
            <a:avLst/>
          </a:prstGeom>
          <a:noFill/>
          <a:extLst>
            <a:ext uri="{909E8E84-426E-40DD-AFC4-6F175D3DCCD1}">
              <a14:hiddenFill xmlns="" xmlns:a14="http://schemas.microsoft.com/office/drawing/2010/main">
                <a:solidFill>
                  <a:srgbClr val="FFFFFF"/>
                </a:solidFill>
              </a14:hiddenFill>
            </a:ext>
          </a:extLst>
        </p:spPr>
      </p:pic>
      <p:pic>
        <p:nvPicPr>
          <p:cNvPr id="30" name="Picture 6" descr="J:\Hgiga\98-Hgiga Marketing Data\產品簡介\參考圖檔\CCmail_logo\20090319_卡莉莉_logo_01m.png"/>
          <p:cNvPicPr>
            <a:picLocks noChangeAspect="1" noChangeArrowheads="1"/>
          </p:cNvPicPr>
          <p:nvPr/>
        </p:nvPicPr>
        <p:blipFill>
          <a:blip r:embed="rId12" cstate="print">
            <a:extLst>
              <a:ext uri="{28A0092B-C50C-407E-A947-70E740481C1C}">
                <a14:useLocalDpi xmlns="" xmlns:a14="http://schemas.microsoft.com/office/drawing/2010/main" val="0"/>
              </a:ext>
            </a:extLst>
          </a:blip>
          <a:srcRect/>
          <a:stretch>
            <a:fillRect/>
          </a:stretch>
        </p:blipFill>
        <p:spPr bwMode="auto">
          <a:xfrm>
            <a:off x="8007433" y="3609048"/>
            <a:ext cx="874439" cy="252000"/>
          </a:xfrm>
          <a:prstGeom prst="rect">
            <a:avLst/>
          </a:prstGeom>
          <a:noFill/>
          <a:extLst>
            <a:ext uri="{909E8E84-426E-40DD-AFC4-6F175D3DCCD1}">
              <a14:hiddenFill xmlns="" xmlns:a14="http://schemas.microsoft.com/office/drawing/2010/main">
                <a:solidFill>
                  <a:srgbClr val="FFFFFF"/>
                </a:solidFill>
              </a14:hiddenFill>
            </a:ext>
          </a:extLst>
        </p:spPr>
      </p:pic>
      <p:sp>
        <p:nvSpPr>
          <p:cNvPr id="31" name="向右箭號 30"/>
          <p:cNvSpPr/>
          <p:nvPr/>
        </p:nvSpPr>
        <p:spPr>
          <a:xfrm rot="5400000">
            <a:off x="2861864" y="3879104"/>
            <a:ext cx="432000" cy="540000"/>
          </a:xfrm>
          <a:prstGeom prst="rightArrow">
            <a:avLst>
              <a:gd name="adj1" fmla="val 61289"/>
              <a:gd name="adj2" fmla="val 33067"/>
            </a:avLst>
          </a:prstGeom>
          <a:solidFill>
            <a:schemeClr val="accent2">
              <a:lumMod val="60000"/>
              <a:lumOff val="40000"/>
              <a:alpha val="80000"/>
            </a:schemeClr>
          </a:solidFill>
          <a:ln>
            <a:noFill/>
          </a:ln>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altLang="zh-TW" sz="1800" b="1" dirty="0" smtClean="0">
                <a:solidFill>
                  <a:srgbClr val="C00000"/>
                </a:solidFill>
              </a:rPr>
              <a:t>Log</a:t>
            </a:r>
            <a:endParaRPr lang="zh-TW" altLang="en-US" sz="1800" b="1" dirty="0">
              <a:solidFill>
                <a:srgbClr val="C00000"/>
              </a:solidFill>
            </a:endParaRPr>
          </a:p>
        </p:txBody>
      </p:sp>
      <p:sp>
        <p:nvSpPr>
          <p:cNvPr id="32" name="向右箭號 31"/>
          <p:cNvSpPr/>
          <p:nvPr/>
        </p:nvSpPr>
        <p:spPr>
          <a:xfrm rot="5400000">
            <a:off x="5598168" y="3879056"/>
            <a:ext cx="432000" cy="540000"/>
          </a:xfrm>
          <a:prstGeom prst="rightArrow">
            <a:avLst>
              <a:gd name="adj1" fmla="val 61289"/>
              <a:gd name="adj2" fmla="val 33067"/>
            </a:avLst>
          </a:prstGeom>
          <a:solidFill>
            <a:schemeClr val="accent2">
              <a:lumMod val="60000"/>
              <a:lumOff val="40000"/>
              <a:alpha val="80000"/>
            </a:schemeClr>
          </a:solidFill>
          <a:ln>
            <a:noFill/>
          </a:ln>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altLang="zh-TW" sz="1800" b="1" dirty="0" smtClean="0">
                <a:solidFill>
                  <a:srgbClr val="C00000"/>
                </a:solidFill>
              </a:rPr>
              <a:t>Log</a:t>
            </a:r>
            <a:endParaRPr lang="zh-TW" altLang="en-US" sz="1800" b="1" dirty="0">
              <a:solidFill>
                <a:srgbClr val="C00000"/>
              </a:solidFill>
            </a:endParaRPr>
          </a:p>
        </p:txBody>
      </p:sp>
      <p:sp>
        <p:nvSpPr>
          <p:cNvPr id="33" name="矩形 32"/>
          <p:cNvSpPr/>
          <p:nvPr/>
        </p:nvSpPr>
        <p:spPr>
          <a:xfrm>
            <a:off x="1187232" y="4941168"/>
            <a:ext cx="7704984" cy="1188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spcAft>
                <a:spcPts val="1200"/>
              </a:spcAft>
            </a:pPr>
            <a:r>
              <a:rPr lang="en-US" altLang="zh-TW" sz="2000" baseline="0" dirty="0" smtClean="0">
                <a:solidFill>
                  <a:srgbClr val="FFFF00"/>
                </a:solidFill>
                <a:effectLst>
                  <a:outerShdw blurRad="38100" dist="38100" dir="2700000" algn="tl">
                    <a:srgbClr val="000000">
                      <a:alpha val="43137"/>
                    </a:srgbClr>
                  </a:outerShdw>
                </a:effectLst>
                <a:latin typeface="Calibri" pitchFamily="34" charset="0"/>
                <a:ea typeface="微軟正黑體" pitchFamily="34" charset="-120"/>
                <a:cs typeface="Calibri" pitchFamily="34" charset="0"/>
              </a:rPr>
              <a:t>ISO 27001</a:t>
            </a:r>
            <a:r>
              <a:rPr lang="zh-TW" altLang="en-US" sz="2000" baseline="0" dirty="0">
                <a:solidFill>
                  <a:srgbClr val="FFFF00"/>
                </a:solidFill>
                <a:effectLst>
                  <a:outerShdw blurRad="38100" dist="38100" dir="2700000" algn="tl">
                    <a:srgbClr val="000000">
                      <a:alpha val="43137"/>
                    </a:srgbClr>
                  </a:outerShdw>
                </a:effectLst>
                <a:latin typeface="Calibri" pitchFamily="34" charset="0"/>
                <a:ea typeface="微軟正黑體" pitchFamily="34" charset="-120"/>
                <a:cs typeface="Calibri" pitchFamily="34" charset="0"/>
              </a:rPr>
              <a:t> </a:t>
            </a:r>
            <a:r>
              <a:rPr lang="zh-TW" altLang="en-US" sz="2000" baseline="0" dirty="0" smtClean="0">
                <a:solidFill>
                  <a:srgbClr val="FFFF00"/>
                </a:solidFill>
                <a:effectLst>
                  <a:outerShdw blurRad="38100" dist="38100" dir="2700000" algn="tl">
                    <a:srgbClr val="000000">
                      <a:alpha val="43137"/>
                    </a:srgbClr>
                  </a:outerShdw>
                </a:effectLst>
                <a:latin typeface="Calibri" pitchFamily="34" charset="0"/>
                <a:ea typeface="微軟正黑體" pitchFamily="34" charset="-120"/>
                <a:cs typeface="Calibri" pitchFamily="34" charset="0"/>
              </a:rPr>
              <a:t>資訊安全</a:t>
            </a:r>
            <a:r>
              <a:rPr lang="zh-TW" altLang="en-US" sz="2000" baseline="0" dirty="0">
                <a:solidFill>
                  <a:srgbClr val="FFFF00"/>
                </a:solidFill>
                <a:effectLst>
                  <a:outerShdw blurRad="38100" dist="38100" dir="2700000" algn="tl">
                    <a:srgbClr val="000000">
                      <a:alpha val="43137"/>
                    </a:srgbClr>
                  </a:outerShdw>
                </a:effectLst>
                <a:latin typeface="Calibri" pitchFamily="34" charset="0"/>
                <a:ea typeface="微軟正黑體" pitchFamily="34" charset="-120"/>
                <a:cs typeface="Calibri" pitchFamily="34" charset="0"/>
              </a:rPr>
              <a:t>管理</a:t>
            </a:r>
            <a:r>
              <a:rPr lang="zh-TW" altLang="en-US" sz="2000" baseline="0" dirty="0" smtClean="0">
                <a:solidFill>
                  <a:srgbClr val="FFFF00"/>
                </a:solidFill>
                <a:effectLst>
                  <a:outerShdw blurRad="38100" dist="38100" dir="2700000" algn="tl">
                    <a:srgbClr val="000000">
                      <a:alpha val="43137"/>
                    </a:srgbClr>
                  </a:outerShdw>
                </a:effectLst>
                <a:latin typeface="Calibri" pitchFamily="34" charset="0"/>
                <a:ea typeface="微軟正黑體" pitchFamily="34" charset="-120"/>
                <a:cs typeface="Calibri" pitchFamily="34" charset="0"/>
              </a:rPr>
              <a:t>系統</a:t>
            </a:r>
            <a:endParaRPr lang="en-US" altLang="zh-TW" sz="2000" baseline="0" dirty="0" smtClean="0">
              <a:solidFill>
                <a:srgbClr val="FFFF00"/>
              </a:solidFill>
              <a:effectLst>
                <a:outerShdw blurRad="38100" dist="38100" dir="2700000" algn="tl">
                  <a:srgbClr val="000000">
                    <a:alpha val="43137"/>
                  </a:srgbClr>
                </a:outerShdw>
              </a:effectLst>
              <a:latin typeface="Calibri" pitchFamily="34" charset="0"/>
              <a:ea typeface="微軟正黑體" pitchFamily="34" charset="-120"/>
              <a:cs typeface="Calibri" pitchFamily="34" charset="0"/>
            </a:endParaRPr>
          </a:p>
          <a:p>
            <a:pPr algn="ctr"/>
            <a:r>
              <a:rPr lang="zh-TW" altLang="en-US" sz="1600" baseline="0" dirty="0">
                <a:latin typeface="Calibri" pitchFamily="34" charset="0"/>
                <a:ea typeface="微軟正黑體" pitchFamily="34" charset="-120"/>
                <a:cs typeface="Calibri" pitchFamily="34" charset="0"/>
              </a:rPr>
              <a:t>先導</a:t>
            </a:r>
            <a:r>
              <a:rPr lang="zh-TW" altLang="en-US" sz="1600" baseline="0" dirty="0" smtClean="0">
                <a:latin typeface="Calibri" pitchFamily="34" charset="0"/>
                <a:ea typeface="微軟正黑體" pitchFamily="34" charset="-120"/>
                <a:cs typeface="Calibri" pitchFamily="34" charset="0"/>
              </a:rPr>
              <a:t>評估、安全教育、建立安全組織、擬定資訊安全政策、進行風險評估與審查、文件制定與整合、人員教育訓練 </a:t>
            </a:r>
            <a:r>
              <a:rPr lang="en-US" altLang="zh-TW" sz="1600" baseline="0" dirty="0" smtClean="0">
                <a:latin typeface="Calibri" pitchFamily="34" charset="0"/>
                <a:ea typeface="微軟正黑體" pitchFamily="34" charset="-120"/>
                <a:cs typeface="Calibri" pitchFamily="34" charset="0"/>
              </a:rPr>
              <a:t>/ </a:t>
            </a:r>
            <a:r>
              <a:rPr lang="zh-TW" altLang="en-US" sz="1600" baseline="0" dirty="0" smtClean="0">
                <a:latin typeface="Calibri" pitchFamily="34" charset="0"/>
                <a:ea typeface="微軟正黑體" pitchFamily="34" charset="-120"/>
                <a:cs typeface="Calibri" pitchFamily="34" charset="0"/>
              </a:rPr>
              <a:t>驗證事件處理機制、內部稽核</a:t>
            </a:r>
            <a:endParaRPr lang="zh-TW" altLang="en-US" sz="1600" baseline="0" dirty="0">
              <a:latin typeface="Calibri" pitchFamily="34" charset="0"/>
              <a:ea typeface="微軟正黑體" pitchFamily="34" charset="-120"/>
              <a:cs typeface="Calibri" pitchFamily="34" charset="0"/>
            </a:endParaRPr>
          </a:p>
        </p:txBody>
      </p:sp>
      <p:sp>
        <p:nvSpPr>
          <p:cNvPr id="34" name="矩形 33"/>
          <p:cNvSpPr/>
          <p:nvPr/>
        </p:nvSpPr>
        <p:spPr>
          <a:xfrm>
            <a:off x="7308305" y="4005064"/>
            <a:ext cx="1511776" cy="79208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36000" rIns="36000" rtlCol="0" anchor="b"/>
          <a:lstStyle/>
          <a:p>
            <a:pPr algn="ctr"/>
            <a:r>
              <a:rPr lang="en-US" altLang="zh-TW" sz="1400" baseline="0" dirty="0" smtClean="0">
                <a:effectLst>
                  <a:outerShdw blurRad="38100" dist="38100" dir="2700000" algn="tl">
                    <a:srgbClr val="000000">
                      <a:alpha val="43137"/>
                    </a:srgbClr>
                  </a:outerShdw>
                </a:effectLst>
                <a:latin typeface="Calibri" pitchFamily="34" charset="0"/>
                <a:ea typeface="微軟正黑體" pitchFamily="34" charset="-120"/>
                <a:cs typeface="Calibri" pitchFamily="34" charset="0"/>
              </a:rPr>
              <a:t>SOC</a:t>
            </a:r>
            <a:r>
              <a:rPr lang="zh-TW" altLang="en-US" sz="1400" baseline="0" dirty="0" smtClean="0">
                <a:effectLst>
                  <a:outerShdw blurRad="38100" dist="38100" dir="2700000" algn="tl">
                    <a:srgbClr val="000000">
                      <a:alpha val="43137"/>
                    </a:srgbClr>
                  </a:outerShdw>
                </a:effectLst>
                <a:latin typeface="Calibri" pitchFamily="34" charset="0"/>
                <a:ea typeface="微軟正黑體" pitchFamily="34" charset="-120"/>
                <a:cs typeface="Calibri" pitchFamily="34" charset="0"/>
              </a:rPr>
              <a:t>資安事件監控</a:t>
            </a:r>
            <a:endParaRPr lang="zh-TW" altLang="en-US" sz="1400" baseline="0" dirty="0">
              <a:effectLst>
                <a:outerShdw blurRad="38100" dist="38100" dir="2700000" algn="tl">
                  <a:srgbClr val="000000">
                    <a:alpha val="43137"/>
                  </a:srgbClr>
                </a:outerShdw>
              </a:effectLst>
              <a:latin typeface="Calibri" pitchFamily="34" charset="0"/>
              <a:ea typeface="微軟正黑體" pitchFamily="34" charset="-120"/>
              <a:cs typeface="Calibri" pitchFamily="34" charset="0"/>
            </a:endParaRPr>
          </a:p>
        </p:txBody>
      </p:sp>
      <p:pic>
        <p:nvPicPr>
          <p:cNvPr id="35" name="Picture 10" descr="C:\Documents and Settings\admin\My Documents\Downloads\1340036764_preferences-desktop-display.png"/>
          <p:cNvPicPr>
            <a:picLocks noChangeAspect="1" noChangeArrowheads="1"/>
          </p:cNvPicPr>
          <p:nvPr/>
        </p:nvPicPr>
        <p:blipFill>
          <a:blip r:embed="rId13" cstate="print">
            <a:extLst>
              <a:ext uri="{28A0092B-C50C-407E-A947-70E740481C1C}">
                <a14:useLocalDpi xmlns="" xmlns:a14="http://schemas.microsoft.com/office/drawing/2010/main" val="0"/>
              </a:ext>
            </a:extLst>
          </a:blip>
          <a:srcRect/>
          <a:stretch>
            <a:fillRect/>
          </a:stretch>
        </p:blipFill>
        <p:spPr bwMode="auto">
          <a:xfrm>
            <a:off x="7812360" y="4077072"/>
            <a:ext cx="383257" cy="383257"/>
          </a:xfrm>
          <a:prstGeom prst="rect">
            <a:avLst/>
          </a:prstGeom>
          <a:noFill/>
          <a:extLst>
            <a:ext uri="{909E8E84-426E-40DD-AFC4-6F175D3DCCD1}">
              <a14:hiddenFill xmlns="" xmlns:a14="http://schemas.microsoft.com/office/drawing/2010/main">
                <a:solidFill>
                  <a:srgbClr val="FFFFFF"/>
                </a:solidFill>
              </a14:hiddenFill>
            </a:ext>
          </a:extLst>
        </p:spPr>
      </p:pic>
      <p:pic>
        <p:nvPicPr>
          <p:cNvPr id="36" name="Picture 9" descr="C:\Documents and Settings\admin\My Documents\Downloads\1340074532_Dashboard.png"/>
          <p:cNvPicPr>
            <a:picLocks noChangeAspect="1" noChangeArrowheads="1"/>
          </p:cNvPicPr>
          <p:nvPr/>
        </p:nvPicPr>
        <p:blipFill>
          <a:blip r:embed="rId14" cstate="print">
            <a:extLst>
              <a:ext uri="{28A0092B-C50C-407E-A947-70E740481C1C}">
                <a14:useLocalDpi xmlns="" xmlns:a14="http://schemas.microsoft.com/office/drawing/2010/main" val="0"/>
              </a:ext>
            </a:extLst>
          </a:blip>
          <a:srcRect/>
          <a:stretch>
            <a:fillRect/>
          </a:stretch>
        </p:blipFill>
        <p:spPr bwMode="auto">
          <a:xfrm>
            <a:off x="8244448" y="4077072"/>
            <a:ext cx="360000" cy="360000"/>
          </a:xfrm>
          <a:prstGeom prst="rect">
            <a:avLst/>
          </a:prstGeom>
          <a:noFill/>
          <a:extLst>
            <a:ext uri="{909E8E84-426E-40DD-AFC4-6F175D3DCCD1}">
              <a14:hiddenFill xmlns="" xmlns:a14="http://schemas.microsoft.com/office/drawing/2010/main">
                <a:solidFill>
                  <a:srgbClr val="FFFFFF"/>
                </a:solidFill>
              </a14:hiddenFill>
            </a:ext>
          </a:extLst>
        </p:spPr>
      </p:pic>
      <p:pic>
        <p:nvPicPr>
          <p:cNvPr id="37" name="Picture 17" descr="C:\Documents and Settings\admin\My Documents\Downloads\magnifier2.png"/>
          <p:cNvPicPr>
            <a:picLocks noChangeAspect="1" noChangeArrowheads="1"/>
          </p:cNvPicPr>
          <p:nvPr/>
        </p:nvPicPr>
        <p:blipFill>
          <a:blip r:embed="rId15" cstate="print">
            <a:extLst>
              <a:ext uri="{28A0092B-C50C-407E-A947-70E740481C1C}">
                <a14:useLocalDpi xmlns="" xmlns:a14="http://schemas.microsoft.com/office/drawing/2010/main" val="0"/>
              </a:ext>
            </a:extLst>
          </a:blip>
          <a:srcRect/>
          <a:stretch>
            <a:fillRect/>
          </a:stretch>
        </p:blipFill>
        <p:spPr bwMode="auto">
          <a:xfrm>
            <a:off x="7092280" y="3907408"/>
            <a:ext cx="745716" cy="745716"/>
          </a:xfrm>
          <a:prstGeom prst="rect">
            <a:avLst/>
          </a:prstGeom>
          <a:noFill/>
          <a:extLst>
            <a:ext uri="{909E8E84-426E-40DD-AFC4-6F175D3DCCD1}">
              <a14:hiddenFill xmlns="" xmlns:a14="http://schemas.microsoft.com/office/drawing/2010/main">
                <a:solidFill>
                  <a:srgbClr val="FFFFFF"/>
                </a:solidFill>
              </a14:hiddenFill>
            </a:ext>
          </a:extLst>
        </p:spPr>
      </p:pic>
      <p:sp>
        <p:nvSpPr>
          <p:cNvPr id="38" name="圓角矩形 37"/>
          <p:cNvSpPr/>
          <p:nvPr/>
        </p:nvSpPr>
        <p:spPr>
          <a:xfrm>
            <a:off x="3059976" y="2420888"/>
            <a:ext cx="1296000" cy="72000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TW" altLang="en-US" sz="1400" baseline="0" dirty="0" smtClean="0">
                <a:effectLst>
                  <a:outerShdw blurRad="38100" dist="38100" dir="2700000" algn="tl">
                    <a:srgbClr val="000000">
                      <a:alpha val="43137"/>
                    </a:srgbClr>
                  </a:outerShdw>
                </a:effectLst>
                <a:latin typeface="微軟正黑體" pitchFamily="34" charset="-120"/>
                <a:ea typeface="微軟正黑體" pitchFamily="34" charset="-120"/>
              </a:rPr>
              <a:t>設備安全</a:t>
            </a:r>
            <a:endParaRPr lang="en-US" altLang="zh-TW" sz="1400" baseline="0" dirty="0" smtClean="0">
              <a:effectLst>
                <a:outerShdw blurRad="38100" dist="38100" dir="2700000" algn="tl">
                  <a:srgbClr val="000000">
                    <a:alpha val="43137"/>
                  </a:srgbClr>
                </a:outerShdw>
              </a:effectLst>
              <a:latin typeface="微軟正黑體" pitchFamily="34" charset="-120"/>
              <a:ea typeface="微軟正黑體" pitchFamily="34" charset="-120"/>
            </a:endParaRPr>
          </a:p>
          <a:p>
            <a:pPr algn="ctr"/>
            <a:r>
              <a:rPr lang="zh-TW" altLang="en-US" sz="1400" baseline="0" dirty="0" smtClean="0">
                <a:effectLst>
                  <a:outerShdw blurRad="38100" dist="38100" dir="2700000" algn="tl">
                    <a:srgbClr val="000000">
                      <a:alpha val="43137"/>
                    </a:srgbClr>
                  </a:outerShdw>
                </a:effectLst>
                <a:latin typeface="微軟正黑體" pitchFamily="34" charset="-120"/>
                <a:ea typeface="微軟正黑體" pitchFamily="34" charset="-120"/>
              </a:rPr>
              <a:t>管理</a:t>
            </a:r>
            <a:endParaRPr lang="zh-TW" altLang="en-US" sz="14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pic>
        <p:nvPicPr>
          <p:cNvPr id="39" name="Picture 11" descr="J:\Dropbox\101-美術設計\101-中國成功案例圖\reicon\HG-機器-3.png"/>
          <p:cNvPicPr>
            <a:picLocks noChangeAspect="1" noChangeArrowheads="1"/>
          </p:cNvPicPr>
          <p:nvPr/>
        </p:nvPicPr>
        <p:blipFill>
          <a:blip r:embed="rId16" cstate="print">
            <a:extLst>
              <a:ext uri="{28A0092B-C50C-407E-A947-70E740481C1C}">
                <a14:useLocalDpi xmlns="" xmlns:a14="http://schemas.microsoft.com/office/drawing/2010/main" val="0"/>
              </a:ext>
            </a:extLst>
          </a:blip>
          <a:srcRect/>
          <a:stretch>
            <a:fillRect/>
          </a:stretch>
        </p:blipFill>
        <p:spPr bwMode="auto">
          <a:xfrm>
            <a:off x="6954376" y="3020864"/>
            <a:ext cx="1021524" cy="230400"/>
          </a:xfrm>
          <a:prstGeom prst="rect">
            <a:avLst/>
          </a:prstGeom>
          <a:noFill/>
          <a:extLst>
            <a:ext uri="{909E8E84-426E-40DD-AFC4-6F175D3DCCD1}">
              <a14:hiddenFill xmlns="" xmlns:a14="http://schemas.microsoft.com/office/drawing/2010/main">
                <a:solidFill>
                  <a:srgbClr val="FFFFFF"/>
                </a:solidFill>
              </a14:hiddenFill>
            </a:ext>
          </a:extLst>
        </p:spPr>
      </p:pic>
      <p:sp>
        <p:nvSpPr>
          <p:cNvPr id="40" name="圓角矩形 39"/>
          <p:cNvSpPr/>
          <p:nvPr/>
        </p:nvSpPr>
        <p:spPr>
          <a:xfrm>
            <a:off x="5663639" y="2420888"/>
            <a:ext cx="1296000" cy="72000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TW" altLang="en-US" sz="1400" baseline="0" dirty="0" smtClean="0">
                <a:effectLst>
                  <a:outerShdw blurRad="38100" dist="38100" dir="2700000" algn="tl">
                    <a:srgbClr val="000000">
                      <a:alpha val="43137"/>
                    </a:srgbClr>
                  </a:outerShdw>
                </a:effectLst>
                <a:latin typeface="微軟正黑體" pitchFamily="34" charset="-120"/>
                <a:ea typeface="微軟正黑體" pitchFamily="34" charset="-120"/>
              </a:rPr>
              <a:t>資料安全及人員管理</a:t>
            </a:r>
            <a:endParaRPr lang="zh-TW" altLang="en-US" sz="14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41" name="文字方塊 40"/>
          <p:cNvSpPr txBox="1"/>
          <p:nvPr/>
        </p:nvSpPr>
        <p:spPr>
          <a:xfrm>
            <a:off x="7956376" y="2977207"/>
            <a:ext cx="854062" cy="307777"/>
          </a:xfrm>
          <a:prstGeom prst="rect">
            <a:avLst/>
          </a:prstGeom>
          <a:noFill/>
        </p:spPr>
        <p:txBody>
          <a:bodyPr wrap="square" rtlCol="0">
            <a:spAutoFit/>
          </a:bodyPr>
          <a:lstStyle/>
          <a:p>
            <a:r>
              <a:rPr lang="en-US" altLang="zh-TW" sz="1400" baseline="0" dirty="0" smtClean="0">
                <a:latin typeface="Calibri" pitchFamily="34" charset="0"/>
                <a:ea typeface="微軟正黑體" pitchFamily="34" charset="-120"/>
                <a:cs typeface="Calibri" pitchFamily="34" charset="0"/>
              </a:rPr>
              <a:t>Website</a:t>
            </a:r>
            <a:endParaRPr lang="zh-TW" altLang="en-US" sz="1400" baseline="0" dirty="0">
              <a:latin typeface="Calibri" pitchFamily="34" charset="0"/>
              <a:ea typeface="微軟正黑體" pitchFamily="34" charset="-120"/>
              <a:cs typeface="Calibri" pitchFamily="34" charset="0"/>
            </a:endParaRPr>
          </a:p>
        </p:txBody>
      </p:sp>
      <p:sp>
        <p:nvSpPr>
          <p:cNvPr id="42" name="圓角矩形 41"/>
          <p:cNvSpPr/>
          <p:nvPr/>
        </p:nvSpPr>
        <p:spPr>
          <a:xfrm>
            <a:off x="7003734" y="3078376"/>
            <a:ext cx="1296000" cy="72000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TW" altLang="en-US" sz="1400" baseline="0" dirty="0" smtClean="0">
                <a:effectLst>
                  <a:outerShdw blurRad="38100" dist="38100" dir="2700000" algn="tl">
                    <a:srgbClr val="000000">
                      <a:alpha val="43137"/>
                    </a:srgbClr>
                  </a:outerShdw>
                </a:effectLst>
                <a:latin typeface="微軟正黑體" pitchFamily="34" charset="-120"/>
                <a:ea typeface="微軟正黑體" pitchFamily="34" charset="-120"/>
              </a:rPr>
              <a:t>個資蒐集、處理及利用管理機制</a:t>
            </a:r>
            <a:endParaRPr lang="zh-TW" altLang="en-US" sz="14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43" name="圓角矩形 42"/>
          <p:cNvSpPr/>
          <p:nvPr/>
        </p:nvSpPr>
        <p:spPr>
          <a:xfrm>
            <a:off x="5996529" y="4100329"/>
            <a:ext cx="1296000" cy="72000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TW" altLang="en-US" sz="1400" baseline="0" dirty="0" smtClean="0">
                <a:effectLst>
                  <a:outerShdw blurRad="38100" dist="38100" dir="2700000" algn="tl">
                    <a:srgbClr val="000000">
                      <a:alpha val="43137"/>
                    </a:srgbClr>
                  </a:outerShdw>
                </a:effectLst>
                <a:latin typeface="微軟正黑體" pitchFamily="34" charset="-120"/>
                <a:ea typeface="微軟正黑體" pitchFamily="34" charset="-120"/>
              </a:rPr>
              <a:t>事故預防、通報及應變機制</a:t>
            </a:r>
            <a:endParaRPr lang="zh-TW" altLang="en-US" sz="14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44" name="圓角矩形 43"/>
          <p:cNvSpPr/>
          <p:nvPr/>
        </p:nvSpPr>
        <p:spPr>
          <a:xfrm>
            <a:off x="983568" y="4085977"/>
            <a:ext cx="1296000" cy="72000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TW" altLang="en-US" sz="1400" baseline="0" dirty="0" smtClean="0">
                <a:effectLst>
                  <a:outerShdw blurRad="38100" dist="38100" dir="2700000" algn="tl">
                    <a:srgbClr val="000000">
                      <a:alpha val="43137"/>
                    </a:srgbClr>
                  </a:outerShdw>
                </a:effectLst>
                <a:latin typeface="微軟正黑體" pitchFamily="34" charset="-120"/>
                <a:ea typeface="微軟正黑體" pitchFamily="34" charset="-120"/>
              </a:rPr>
              <a:t>資料安全稽核機制</a:t>
            </a:r>
            <a:endParaRPr lang="zh-TW" altLang="en-US" sz="14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45" name="圓角矩形 44"/>
          <p:cNvSpPr/>
          <p:nvPr/>
        </p:nvSpPr>
        <p:spPr>
          <a:xfrm>
            <a:off x="1403648" y="5301208"/>
            <a:ext cx="1296000" cy="72000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TW" altLang="en-US" sz="1400" baseline="0" dirty="0" smtClean="0">
                <a:effectLst>
                  <a:outerShdw blurRad="38100" dist="38100" dir="2700000" algn="tl">
                    <a:srgbClr val="000000">
                      <a:alpha val="43137"/>
                    </a:srgbClr>
                  </a:outerShdw>
                </a:effectLst>
                <a:latin typeface="微軟正黑體" pitchFamily="34" charset="-120"/>
                <a:ea typeface="微軟正黑體" pitchFamily="34" charset="-120"/>
              </a:rPr>
              <a:t>管理組織</a:t>
            </a:r>
            <a:endParaRPr lang="zh-TW" altLang="en-US" sz="14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46" name="圓角矩形 45"/>
          <p:cNvSpPr/>
          <p:nvPr/>
        </p:nvSpPr>
        <p:spPr>
          <a:xfrm>
            <a:off x="2880256" y="5301288"/>
            <a:ext cx="1296000" cy="72000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TW" altLang="en-US" sz="1400" baseline="0" dirty="0" smtClean="0">
                <a:effectLst>
                  <a:outerShdw blurRad="38100" dist="38100" dir="2700000" algn="tl">
                    <a:srgbClr val="000000">
                      <a:alpha val="43137"/>
                    </a:srgbClr>
                  </a:outerShdw>
                </a:effectLst>
                <a:latin typeface="微軟正黑體" pitchFamily="34" charset="-120"/>
                <a:ea typeface="微軟正黑體" pitchFamily="34" charset="-120"/>
              </a:rPr>
              <a:t>界定個資範圍</a:t>
            </a:r>
            <a:endParaRPr lang="zh-TW" altLang="en-US" sz="14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47" name="圓角矩形 46"/>
          <p:cNvSpPr/>
          <p:nvPr/>
        </p:nvSpPr>
        <p:spPr>
          <a:xfrm>
            <a:off x="4382031" y="5301288"/>
            <a:ext cx="1296000" cy="720000"/>
          </a:xfrm>
          <a:prstGeom prst="roundRect">
            <a:avLst/>
          </a:prstGeom>
        </p:spPr>
        <p:style>
          <a:lnRef idx="3">
            <a:schemeClr val="lt1"/>
          </a:lnRef>
          <a:fillRef idx="1">
            <a:schemeClr val="accent2"/>
          </a:fillRef>
          <a:effectRef idx="1">
            <a:schemeClr val="accent2"/>
          </a:effectRef>
          <a:fontRef idx="minor">
            <a:schemeClr val="lt1"/>
          </a:fontRef>
        </p:style>
        <p:txBody>
          <a:bodyPr lIns="72000" rIns="72000" rtlCol="0" anchor="ctr"/>
          <a:lstStyle/>
          <a:p>
            <a:pPr algn="ctr"/>
            <a:r>
              <a:rPr lang="zh-TW" altLang="en-US" sz="1400" baseline="0" dirty="0" smtClean="0">
                <a:effectLst>
                  <a:outerShdw blurRad="38100" dist="38100" dir="2700000" algn="tl">
                    <a:srgbClr val="000000">
                      <a:alpha val="43137"/>
                    </a:srgbClr>
                  </a:outerShdw>
                </a:effectLst>
                <a:latin typeface="微軟正黑體" pitchFamily="34" charset="-120"/>
                <a:ea typeface="微軟正黑體" pitchFamily="34" charset="-120"/>
              </a:rPr>
              <a:t>個資風險評估及管理機制</a:t>
            </a:r>
            <a:endParaRPr lang="zh-TW" altLang="en-US" sz="14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48" name="圓角矩形 47"/>
          <p:cNvSpPr/>
          <p:nvPr/>
        </p:nvSpPr>
        <p:spPr>
          <a:xfrm>
            <a:off x="5868216" y="5301288"/>
            <a:ext cx="1296000" cy="72000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TW" altLang="en-US" sz="1400" baseline="0" dirty="0" smtClean="0">
                <a:effectLst>
                  <a:outerShdw blurRad="38100" dist="38100" dir="2700000" algn="tl">
                    <a:srgbClr val="000000">
                      <a:alpha val="43137"/>
                    </a:srgbClr>
                  </a:outerShdw>
                </a:effectLst>
                <a:latin typeface="微軟正黑體" pitchFamily="34" charset="-120"/>
                <a:ea typeface="微軟正黑體" pitchFamily="34" charset="-120"/>
              </a:rPr>
              <a:t>認知宣導及教育訓練</a:t>
            </a:r>
            <a:endParaRPr lang="zh-TW" altLang="en-US" sz="14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49" name="圓角矩形 48"/>
          <p:cNvSpPr/>
          <p:nvPr/>
        </p:nvSpPr>
        <p:spPr>
          <a:xfrm>
            <a:off x="7390495" y="5301288"/>
            <a:ext cx="1296000" cy="720000"/>
          </a:xfrm>
          <a:prstGeom prst="roundRect">
            <a:avLst/>
          </a:prstGeom>
        </p:spPr>
        <p:style>
          <a:lnRef idx="3">
            <a:schemeClr val="lt1"/>
          </a:lnRef>
          <a:fillRef idx="1">
            <a:schemeClr val="accent2"/>
          </a:fillRef>
          <a:effectRef idx="1">
            <a:schemeClr val="accent2"/>
          </a:effectRef>
          <a:fontRef idx="minor">
            <a:schemeClr val="lt1"/>
          </a:fontRef>
        </p:style>
        <p:txBody>
          <a:bodyPr lIns="72000" rIns="72000" rtlCol="0" anchor="ctr"/>
          <a:lstStyle/>
          <a:p>
            <a:pPr algn="ctr"/>
            <a:r>
              <a:rPr lang="zh-TW" altLang="en-US" sz="1400" baseline="0" dirty="0" smtClean="0">
                <a:effectLst>
                  <a:outerShdw blurRad="38100" dist="38100" dir="2700000" algn="tl">
                    <a:srgbClr val="000000">
                      <a:alpha val="43137"/>
                    </a:srgbClr>
                  </a:outerShdw>
                </a:effectLst>
                <a:latin typeface="微軟正黑體" pitchFamily="34" charset="-120"/>
                <a:ea typeface="微軟正黑體" pitchFamily="34" charset="-120"/>
              </a:rPr>
              <a:t>安全維護及持續改善措施</a:t>
            </a:r>
            <a:endParaRPr lang="zh-TW" altLang="en-US" sz="14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spTree>
    <p:extLst>
      <p:ext uri="{BB962C8B-B14F-4D97-AF65-F5344CB8AC3E}">
        <p14:creationId xmlns="" xmlns:p14="http://schemas.microsoft.com/office/powerpoint/2010/main" val="37576438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blinds(horizontal)">
                                      <p:cBhvr>
                                        <p:cTn id="7" dur="500"/>
                                        <p:tgtEl>
                                          <p:spTgt spid="4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blinds(horizontal)">
                                      <p:cBhvr>
                                        <p:cTn id="10" dur="500"/>
                                        <p:tgtEl>
                                          <p:spTgt spid="4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blinds(horizontal)">
                                      <p:cBhvr>
                                        <p:cTn id="13" dur="500"/>
                                        <p:tgtEl>
                                          <p:spTgt spid="4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blinds(horizontal)">
                                      <p:cBhvr>
                                        <p:cTn id="16" dur="500"/>
                                        <p:tgtEl>
                                          <p:spTgt spid="4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blinds(horizontal)">
                                      <p:cBhvr>
                                        <p:cTn id="19" dur="500"/>
                                        <p:tgtEl>
                                          <p:spTgt spid="46"/>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1" nodeType="click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blinds(horizontal)">
                                      <p:cBhvr>
                                        <p:cTn id="24" dur="500"/>
                                        <p:tgtEl>
                                          <p:spTgt spid="45"/>
                                        </p:tgtEl>
                                      </p:cBhvr>
                                    </p:animEffect>
                                  </p:childTnLst>
                                </p:cTn>
                              </p:par>
                              <p:par>
                                <p:cTn id="25" presetID="3" presetClass="entr" presetSubtype="10" fill="hold" grpId="1" nodeType="with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blinds(horizontal)">
                                      <p:cBhvr>
                                        <p:cTn id="27" dur="500"/>
                                        <p:tgtEl>
                                          <p:spTgt spid="49"/>
                                        </p:tgtEl>
                                      </p:cBhvr>
                                    </p:animEffect>
                                  </p:childTnLst>
                                </p:cTn>
                              </p:par>
                              <p:par>
                                <p:cTn id="28" presetID="3" presetClass="entr" presetSubtype="10" fill="hold" grpId="1" nodeType="with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blinds(horizontal)">
                                      <p:cBhvr>
                                        <p:cTn id="30" dur="500"/>
                                        <p:tgtEl>
                                          <p:spTgt spid="48"/>
                                        </p:tgtEl>
                                      </p:cBhvr>
                                    </p:animEffect>
                                  </p:childTnLst>
                                </p:cTn>
                              </p:par>
                              <p:par>
                                <p:cTn id="31" presetID="3" presetClass="entr" presetSubtype="10" fill="hold" grpId="1"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blinds(horizontal)">
                                      <p:cBhvr>
                                        <p:cTn id="33" dur="500"/>
                                        <p:tgtEl>
                                          <p:spTgt spid="47"/>
                                        </p:tgtEl>
                                      </p:cBhvr>
                                    </p:animEffect>
                                  </p:childTnLst>
                                </p:cTn>
                              </p:par>
                              <p:par>
                                <p:cTn id="34" presetID="3" presetClass="entr" presetSubtype="1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linds(horizontal)">
                                      <p:cBhvr>
                                        <p:cTn id="36" dur="500"/>
                                        <p:tgtEl>
                                          <p:spTgt spid="46"/>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blinds(horizontal)">
                                      <p:cBhvr>
                                        <p:cTn id="39" dur="500"/>
                                        <p:tgtEl>
                                          <p:spTgt spid="44"/>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blinds(horizontal)">
                                      <p:cBhvr>
                                        <p:cTn id="42" dur="500"/>
                                        <p:tgtEl>
                                          <p:spTgt spid="42"/>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blinds(horizontal)">
                                      <p:cBhvr>
                                        <p:cTn id="45" dur="500"/>
                                        <p:tgtEl>
                                          <p:spTgt spid="43"/>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blinds(horizontal)">
                                      <p:cBhvr>
                                        <p:cTn id="50" dur="500"/>
                                        <p:tgtEl>
                                          <p:spTgt spid="38"/>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blinds(horizontal)">
                                      <p:cBhvr>
                                        <p:cTn id="5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0" grpId="0" animBg="1"/>
      <p:bldP spid="42" grpId="0" animBg="1"/>
      <p:bldP spid="43" grpId="0" animBg="1"/>
      <p:bldP spid="44" grpId="0"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p:nvPr>
        </p:nvSpPr>
        <p:spPr/>
        <p:txBody>
          <a:bodyPr/>
          <a:lstStyle/>
          <a:p>
            <a:r>
              <a:rPr lang="en-US" altLang="zh-TW" dirty="0" smtClean="0"/>
              <a:t> </a:t>
            </a:r>
            <a:endParaRPr lang="zh-TW" altLang="en-US" dirty="0"/>
          </a:p>
        </p:txBody>
      </p:sp>
      <p:sp>
        <p:nvSpPr>
          <p:cNvPr id="3" name="標題 2"/>
          <p:cNvSpPr>
            <a:spLocks noGrp="1"/>
          </p:cNvSpPr>
          <p:nvPr>
            <p:ph type="title" idx="11"/>
          </p:nvPr>
        </p:nvSpPr>
        <p:spPr/>
        <p:txBody>
          <a:bodyPr/>
          <a:lstStyle/>
          <a:p>
            <a:r>
              <a:rPr lang="zh-TW" altLang="en-US" dirty="0" smtClean="0"/>
              <a:t>個資生命週期與對應產品</a:t>
            </a:r>
            <a:endParaRPr lang="zh-TW" altLang="en-US" dirty="0"/>
          </a:p>
        </p:txBody>
      </p:sp>
      <p:sp>
        <p:nvSpPr>
          <p:cNvPr id="4" name="投影片編號版面配置區 3"/>
          <p:cNvSpPr>
            <a:spLocks noGrp="1"/>
          </p:cNvSpPr>
          <p:nvPr>
            <p:ph type="sldNum" sz="quarter" idx="12"/>
          </p:nvPr>
        </p:nvSpPr>
        <p:spPr/>
        <p:txBody>
          <a:bodyPr/>
          <a:lstStyle/>
          <a:p>
            <a:pPr>
              <a:defRPr/>
            </a:pPr>
            <a:fld id="{F37D2274-2B88-4D95-8819-E0E6ECDB6317}" type="slidenum">
              <a:rPr lang="zh-TW" altLang="en-US" smtClean="0"/>
              <a:pPr>
                <a:defRPr/>
              </a:pPr>
              <a:t>73</a:t>
            </a:fld>
            <a:endParaRPr lang="en-US" altLang="zh-TW" dirty="0"/>
          </a:p>
        </p:txBody>
      </p:sp>
      <p:grpSp>
        <p:nvGrpSpPr>
          <p:cNvPr id="6" name="群組 5"/>
          <p:cNvGrpSpPr/>
          <p:nvPr/>
        </p:nvGrpSpPr>
        <p:grpSpPr>
          <a:xfrm>
            <a:off x="476216" y="1484784"/>
            <a:ext cx="8358400" cy="360000"/>
            <a:chOff x="476216" y="1484784"/>
            <a:chExt cx="8358400" cy="432048"/>
          </a:xfrm>
          <a:solidFill>
            <a:schemeClr val="tx2"/>
          </a:solidFill>
        </p:grpSpPr>
        <p:sp>
          <p:nvSpPr>
            <p:cNvPr id="5" name="五邊形 4"/>
            <p:cNvSpPr/>
            <p:nvPr/>
          </p:nvSpPr>
          <p:spPr>
            <a:xfrm>
              <a:off x="476216" y="1484784"/>
              <a:ext cx="1872000" cy="432048"/>
            </a:xfrm>
            <a:prstGeom prst="homePlate">
              <a:avLst/>
            </a:prstGeom>
            <a:grpFill/>
            <a:ln w="12700">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TW" altLang="en-US" sz="2000" baseline="0" dirty="0" smtClean="0">
                  <a:effectLst>
                    <a:outerShdw blurRad="38100" dist="38100" dir="2700000" algn="tl">
                      <a:srgbClr val="000000">
                        <a:alpha val="43137"/>
                      </a:srgbClr>
                    </a:outerShdw>
                  </a:effectLst>
                  <a:latin typeface="微軟正黑體" pitchFamily="34" charset="-120"/>
                  <a:ea typeface="微軟正黑體" pitchFamily="34" charset="-120"/>
                </a:rPr>
                <a:t>資料蒐集</a:t>
              </a:r>
              <a:endParaRPr lang="zh-TW" altLang="en-US" sz="20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8" name="＞形箭號 7"/>
            <p:cNvSpPr/>
            <p:nvPr/>
          </p:nvSpPr>
          <p:spPr>
            <a:xfrm>
              <a:off x="2195736" y="1484784"/>
              <a:ext cx="3060000" cy="432048"/>
            </a:xfrm>
            <a:prstGeom prst="chevron">
              <a:avLst/>
            </a:prstGeom>
            <a:grpFill/>
            <a:ln w="12700">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TW" altLang="en-US" sz="2000" baseline="0" dirty="0" smtClean="0">
                  <a:effectLst>
                    <a:outerShdw blurRad="38100" dist="38100" dir="2700000" algn="tl">
                      <a:srgbClr val="000000">
                        <a:alpha val="43137"/>
                      </a:srgbClr>
                    </a:outerShdw>
                  </a:effectLst>
                  <a:latin typeface="微軟正黑體" pitchFamily="34" charset="-120"/>
                  <a:ea typeface="微軟正黑體" pitchFamily="34" charset="-120"/>
                </a:rPr>
                <a:t>利用</a:t>
              </a:r>
              <a:r>
                <a:rPr lang="en-US" altLang="zh-TW" sz="2000" baseline="0"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altLang="en-US" sz="2000" baseline="0" dirty="0" smtClean="0">
                  <a:effectLst>
                    <a:outerShdw blurRad="38100" dist="38100" dir="2700000" algn="tl">
                      <a:srgbClr val="000000">
                        <a:alpha val="43137"/>
                      </a:srgbClr>
                    </a:outerShdw>
                  </a:effectLst>
                  <a:latin typeface="微軟正黑體" pitchFamily="34" charset="-120"/>
                  <a:ea typeface="微軟正黑體" pitchFamily="34" charset="-120"/>
                </a:rPr>
                <a:t>存取</a:t>
              </a:r>
              <a:r>
                <a:rPr lang="en-US" altLang="zh-TW" sz="2000" baseline="0" dirty="0">
                  <a:effectLst>
                    <a:outerShdw blurRad="38100" dist="38100" dir="2700000" algn="tl">
                      <a:srgbClr val="000000">
                        <a:alpha val="43137"/>
                      </a:srgbClr>
                    </a:outerShdw>
                  </a:effectLst>
                  <a:latin typeface="微軟正黑體" pitchFamily="34" charset="-120"/>
                  <a:ea typeface="微軟正黑體" pitchFamily="34" charset="-120"/>
                </a:rPr>
                <a:t>/</a:t>
              </a:r>
              <a:r>
                <a:rPr lang="zh-TW" altLang="en-US" sz="2000" baseline="0" dirty="0" smtClean="0">
                  <a:effectLst>
                    <a:outerShdw blurRad="38100" dist="38100" dir="2700000" algn="tl">
                      <a:srgbClr val="000000">
                        <a:alpha val="43137"/>
                      </a:srgbClr>
                    </a:outerShdw>
                  </a:effectLst>
                  <a:latin typeface="微軟正黑體" pitchFamily="34" charset="-120"/>
                  <a:ea typeface="微軟正黑體" pitchFamily="34" charset="-120"/>
                </a:rPr>
                <a:t>傳輸</a:t>
              </a:r>
              <a:endParaRPr lang="zh-TW" altLang="en-US" sz="20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9" name="＞形箭號 8"/>
            <p:cNvSpPr/>
            <p:nvPr/>
          </p:nvSpPr>
          <p:spPr>
            <a:xfrm>
              <a:off x="5101200" y="1484784"/>
              <a:ext cx="1944216" cy="432048"/>
            </a:xfrm>
            <a:prstGeom prst="chevron">
              <a:avLst/>
            </a:prstGeom>
            <a:grpFill/>
            <a:ln w="12700">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TW" altLang="en-US" sz="2000" baseline="0" dirty="0" smtClean="0">
                  <a:effectLst>
                    <a:outerShdw blurRad="38100" dist="38100" dir="2700000" algn="tl">
                      <a:srgbClr val="000000">
                        <a:alpha val="43137"/>
                      </a:srgbClr>
                    </a:outerShdw>
                  </a:effectLst>
                  <a:latin typeface="微軟正黑體" pitchFamily="34" charset="-120"/>
                  <a:ea typeface="微軟正黑體" pitchFamily="34" charset="-120"/>
                </a:rPr>
                <a:t>儲存</a:t>
              </a:r>
              <a:endParaRPr lang="zh-TW" altLang="en-US" sz="20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0" name="＞形箭號 9"/>
            <p:cNvSpPr/>
            <p:nvPr/>
          </p:nvSpPr>
          <p:spPr>
            <a:xfrm>
              <a:off x="6890400" y="1484784"/>
              <a:ext cx="1944216" cy="432048"/>
            </a:xfrm>
            <a:prstGeom prst="chevron">
              <a:avLst/>
            </a:prstGeom>
            <a:grpFill/>
            <a:ln w="12700">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TW" altLang="en-US" sz="2000" baseline="0" dirty="0" smtClean="0">
                  <a:effectLst>
                    <a:outerShdw blurRad="38100" dist="38100" dir="2700000" algn="tl">
                      <a:srgbClr val="000000">
                        <a:alpha val="43137"/>
                      </a:srgbClr>
                    </a:outerShdw>
                  </a:effectLst>
                  <a:latin typeface="微軟正黑體" pitchFamily="34" charset="-120"/>
                  <a:ea typeface="微軟正黑體" pitchFamily="34" charset="-120"/>
                </a:rPr>
                <a:t>清除</a:t>
              </a:r>
              <a:r>
                <a:rPr lang="en-US" altLang="zh-TW" sz="2000" baseline="0"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altLang="en-US" sz="2000" baseline="0" dirty="0" smtClean="0">
                  <a:effectLst>
                    <a:outerShdw blurRad="38100" dist="38100" dir="2700000" algn="tl">
                      <a:srgbClr val="000000">
                        <a:alpha val="43137"/>
                      </a:srgbClr>
                    </a:outerShdw>
                  </a:effectLst>
                  <a:latin typeface="微軟正黑體" pitchFamily="34" charset="-120"/>
                  <a:ea typeface="微軟正黑體" pitchFamily="34" charset="-120"/>
                </a:rPr>
                <a:t>銷毀</a:t>
              </a:r>
              <a:endParaRPr lang="zh-TW" altLang="en-US" sz="2000" baseline="0" dirty="0">
                <a:effectLst>
                  <a:outerShdw blurRad="38100" dist="38100" dir="2700000" algn="tl">
                    <a:srgbClr val="000000">
                      <a:alpha val="43137"/>
                    </a:srgbClr>
                  </a:outerShdw>
                </a:effectLst>
                <a:latin typeface="微軟正黑體" pitchFamily="34" charset="-120"/>
                <a:ea typeface="微軟正黑體" pitchFamily="34" charset="-120"/>
              </a:endParaRPr>
            </a:p>
          </p:txBody>
        </p:sp>
      </p:grpSp>
      <p:sp>
        <p:nvSpPr>
          <p:cNvPr id="11" name="向右箭號 10"/>
          <p:cNvSpPr/>
          <p:nvPr/>
        </p:nvSpPr>
        <p:spPr>
          <a:xfrm>
            <a:off x="1016000" y="2169104"/>
            <a:ext cx="7796728" cy="2268000"/>
          </a:xfrm>
          <a:prstGeom prst="rightArrow">
            <a:avLst>
              <a:gd name="adj1" fmla="val 79192"/>
              <a:gd name="adj2" fmla="val 25673"/>
            </a:avLst>
          </a:prstGeom>
          <a:solidFill>
            <a:srgbClr val="4BACC6">
              <a:alpha val="50196"/>
            </a:srgbClr>
          </a:solidFill>
          <a:ln>
            <a:noFill/>
          </a:ln>
        </p:spPr>
        <p:style>
          <a:lnRef idx="2">
            <a:schemeClr val="accent5"/>
          </a:lnRef>
          <a:fillRef idx="1">
            <a:schemeClr val="lt1"/>
          </a:fillRef>
          <a:effectRef idx="0">
            <a:schemeClr val="accent5"/>
          </a:effectRef>
          <a:fontRef idx="minor">
            <a:schemeClr val="dk1"/>
          </a:fontRef>
        </p:style>
        <p:txBody>
          <a:bodyPr vert="horz" rtlCol="0" anchor="ctr"/>
          <a:lstStyle/>
          <a:p>
            <a:pPr algn="ctr"/>
            <a:endParaRPr lang="zh-TW" altLang="en-US" dirty="0"/>
          </a:p>
        </p:txBody>
      </p:sp>
      <p:sp>
        <p:nvSpPr>
          <p:cNvPr id="15" name="向右箭號 14"/>
          <p:cNvSpPr/>
          <p:nvPr/>
        </p:nvSpPr>
        <p:spPr>
          <a:xfrm rot="10800000">
            <a:off x="446808" y="3969311"/>
            <a:ext cx="7797600" cy="2268000"/>
          </a:xfrm>
          <a:prstGeom prst="rightArrow">
            <a:avLst>
              <a:gd name="adj1" fmla="val 79192"/>
              <a:gd name="adj2" fmla="val 25673"/>
            </a:avLst>
          </a:prstGeom>
          <a:solidFill>
            <a:srgbClr val="8064A2">
              <a:alpha val="50196"/>
            </a:srgbClr>
          </a:solidFill>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zh-TW" altLang="en-US"/>
          </a:p>
        </p:txBody>
      </p:sp>
      <p:pic>
        <p:nvPicPr>
          <p:cNvPr id="7172" name="Picture 4" descr="http://www.yml.cc/img/pdca.jpg"/>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ackgroundRemoval t="1802" b="98649" l="1782" r="97105">
                        <a14:foregroundMark x1="73274" y1="18919" x2="73274" y2="18919"/>
                        <a14:foregroundMark x1="28953" y1="20721" x2="28953" y2="20721"/>
                        <a14:foregroundMark x1="28285" y1="76126" x2="28285" y2="76126"/>
                        <a14:foregroundMark x1="80401" y1="31982" x2="80401" y2="31982"/>
                        <a14:foregroundMark x1="74610" y1="24099" x2="74610" y2="24099"/>
                        <a14:foregroundMark x1="20713" y1="27928" x2="20713" y2="27928"/>
                        <a14:foregroundMark x1="74165" y1="21847" x2="74165" y2="21847"/>
                        <a14:foregroundMark x1="70601" y1="79505" x2="70601" y2="79505"/>
                        <a14:backgroundMark x1="59243" y1="41441" x2="59243" y2="41441"/>
                        <a14:backgroundMark x1="88864" y1="12162" x2="88864" y2="12162"/>
                        <a14:backgroundMark x1="17595" y1="9009" x2="17595" y2="9009"/>
                        <a14:backgroundMark x1="7127" y1="72297" x2="7127" y2="72297"/>
                        <a14:backgroundMark x1="14254" y1="42568" x2="14254" y2="42568"/>
                      </a14:backgroundRemoval>
                    </a14:imgEffect>
                  </a14:imgLayer>
                </a14:imgProps>
              </a:ext>
              <a:ext uri="{28A0092B-C50C-407E-A947-70E740481C1C}">
                <a14:useLocalDpi xmlns="" xmlns:a14="http://schemas.microsoft.com/office/drawing/2010/main" val="0"/>
              </a:ext>
            </a:extLst>
          </a:blip>
          <a:srcRect/>
          <a:stretch>
            <a:fillRect/>
          </a:stretch>
        </p:blipFill>
        <p:spPr bwMode="auto">
          <a:xfrm>
            <a:off x="3321367" y="3033216"/>
            <a:ext cx="2366357" cy="2340000"/>
          </a:xfrm>
          <a:prstGeom prst="rect">
            <a:avLst/>
          </a:prstGeom>
          <a:noFill/>
          <a:effectLst>
            <a:outerShdw blurRad="50800" dist="38100" dir="2700000" algn="tl" rotWithShape="0">
              <a:prstClr val="black">
                <a:alpha val="40000"/>
              </a:prstClr>
            </a:outerShdw>
          </a:effectLst>
          <a:extLst>
            <a:ext uri="{909E8E84-426E-40DD-AFC4-6F175D3DCCD1}">
              <a14:hiddenFill xmlns="" xmlns:a14="http://schemas.microsoft.com/office/drawing/2010/main">
                <a:solidFill>
                  <a:srgbClr val="FFFFFF"/>
                </a:solidFill>
              </a14:hiddenFill>
            </a:ext>
          </a:extLst>
        </p:spPr>
      </p:pic>
      <p:sp>
        <p:nvSpPr>
          <p:cNvPr id="17" name="圓角矩形 16"/>
          <p:cNvSpPr/>
          <p:nvPr/>
        </p:nvSpPr>
        <p:spPr>
          <a:xfrm>
            <a:off x="3114447" y="2550594"/>
            <a:ext cx="1368000" cy="432000"/>
          </a:xfrm>
          <a:prstGeom prst="roundRect">
            <a:avLst/>
          </a:prstGeom>
          <a:ln w="19050"/>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TW" altLang="en-US" sz="1800" baseline="0" dirty="0" smtClean="0">
                <a:latin typeface="微軟正黑體" pitchFamily="34" charset="-120"/>
                <a:ea typeface="微軟正黑體" pitchFamily="34" charset="-120"/>
              </a:rPr>
              <a:t>弱點掃描</a:t>
            </a:r>
            <a:endParaRPr lang="zh-TW" altLang="en-US" sz="1800" baseline="0" dirty="0">
              <a:latin typeface="微軟正黑體" pitchFamily="34" charset="-120"/>
              <a:ea typeface="微軟正黑體" pitchFamily="34" charset="-120"/>
            </a:endParaRPr>
          </a:p>
        </p:txBody>
      </p:sp>
      <p:sp>
        <p:nvSpPr>
          <p:cNvPr id="18" name="圓角矩形 17"/>
          <p:cNvSpPr/>
          <p:nvPr/>
        </p:nvSpPr>
        <p:spPr>
          <a:xfrm>
            <a:off x="4914364" y="2550594"/>
            <a:ext cx="1368000" cy="432000"/>
          </a:xfrm>
          <a:prstGeom prst="roundRect">
            <a:avLst/>
          </a:prstGeom>
          <a:ln w="19050"/>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TW" altLang="en-US" sz="1800" baseline="0" dirty="0" smtClean="0">
                <a:latin typeface="微軟正黑體" pitchFamily="34" charset="-120"/>
                <a:ea typeface="微軟正黑體" pitchFamily="34" charset="-120"/>
              </a:rPr>
              <a:t>防毒軟體</a:t>
            </a:r>
            <a:endParaRPr lang="zh-TW" altLang="en-US" sz="1800" baseline="0" dirty="0">
              <a:latin typeface="微軟正黑體" pitchFamily="34" charset="-120"/>
              <a:ea typeface="微軟正黑體" pitchFamily="34" charset="-120"/>
            </a:endParaRPr>
          </a:p>
        </p:txBody>
      </p:sp>
      <p:sp>
        <p:nvSpPr>
          <p:cNvPr id="19" name="圓角矩形 18"/>
          <p:cNvSpPr/>
          <p:nvPr/>
        </p:nvSpPr>
        <p:spPr>
          <a:xfrm>
            <a:off x="6660232" y="2565216"/>
            <a:ext cx="1368000" cy="432000"/>
          </a:xfrm>
          <a:prstGeom prst="roundRect">
            <a:avLst/>
          </a:prstGeom>
          <a:ln w="19050"/>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TW" altLang="en-US" sz="1800" baseline="0" dirty="0" smtClean="0">
                <a:latin typeface="微軟正黑體" pitchFamily="34" charset="-120"/>
                <a:ea typeface="微軟正黑體" pitchFamily="34" charset="-120"/>
              </a:rPr>
              <a:t>入侵偵測</a:t>
            </a:r>
            <a:endParaRPr lang="zh-TW" altLang="en-US" sz="1800" baseline="0" dirty="0">
              <a:latin typeface="微軟正黑體" pitchFamily="34" charset="-120"/>
              <a:ea typeface="微軟正黑體" pitchFamily="34" charset="-120"/>
            </a:endParaRPr>
          </a:p>
        </p:txBody>
      </p:sp>
      <p:sp>
        <p:nvSpPr>
          <p:cNvPr id="20" name="圓角矩形 19"/>
          <p:cNvSpPr/>
          <p:nvPr/>
        </p:nvSpPr>
        <p:spPr>
          <a:xfrm>
            <a:off x="5724128" y="3233208"/>
            <a:ext cx="2304256" cy="432000"/>
          </a:xfrm>
          <a:prstGeom prst="roundRect">
            <a:avLst/>
          </a:prstGeom>
          <a:ln w="19050"/>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TW" altLang="en-US" sz="1800" baseline="0" dirty="0" smtClean="0">
                <a:solidFill>
                  <a:srgbClr val="FF0000"/>
                </a:solidFill>
                <a:latin typeface="微軟正黑體" pitchFamily="34" charset="-120"/>
                <a:ea typeface="微軟正黑體" pitchFamily="34" charset="-120"/>
              </a:rPr>
              <a:t>伺服器與網路監控</a:t>
            </a:r>
            <a:endParaRPr lang="zh-TW" altLang="en-US" sz="1800" baseline="0" dirty="0">
              <a:solidFill>
                <a:srgbClr val="FF0000"/>
              </a:solidFill>
              <a:latin typeface="微軟正黑體" pitchFamily="34" charset="-120"/>
              <a:ea typeface="微軟正黑體" pitchFamily="34" charset="-120"/>
            </a:endParaRPr>
          </a:p>
        </p:txBody>
      </p:sp>
      <p:sp>
        <p:nvSpPr>
          <p:cNvPr id="21" name="圓角矩形 20"/>
          <p:cNvSpPr/>
          <p:nvPr/>
        </p:nvSpPr>
        <p:spPr>
          <a:xfrm>
            <a:off x="6138264" y="4005216"/>
            <a:ext cx="1620000" cy="432000"/>
          </a:xfrm>
          <a:prstGeom prst="roundRect">
            <a:avLst/>
          </a:prstGeom>
          <a:ln w="19050"/>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TW" sz="1800" baseline="0" dirty="0" smtClean="0">
                <a:solidFill>
                  <a:srgbClr val="FF0000"/>
                </a:solidFill>
                <a:latin typeface="Calibri" pitchFamily="34" charset="0"/>
                <a:ea typeface="微軟正黑體" pitchFamily="34" charset="-120"/>
                <a:cs typeface="Calibri" pitchFamily="34" charset="0"/>
              </a:rPr>
              <a:t>E-Mail </a:t>
            </a:r>
            <a:r>
              <a:rPr lang="zh-TW" altLang="en-US" sz="1800" baseline="0" dirty="0" smtClean="0">
                <a:solidFill>
                  <a:srgbClr val="FF0000"/>
                </a:solidFill>
                <a:latin typeface="Calibri" pitchFamily="34" charset="0"/>
                <a:ea typeface="微軟正黑體" pitchFamily="34" charset="-120"/>
                <a:cs typeface="Calibri" pitchFamily="34" charset="0"/>
              </a:rPr>
              <a:t>管控</a:t>
            </a:r>
            <a:endParaRPr lang="zh-TW" altLang="en-US" sz="1800" baseline="0" dirty="0">
              <a:solidFill>
                <a:srgbClr val="FF0000"/>
              </a:solidFill>
              <a:latin typeface="Calibri" pitchFamily="34" charset="0"/>
              <a:ea typeface="微軟正黑體" pitchFamily="34" charset="-120"/>
              <a:cs typeface="Calibri" pitchFamily="34" charset="0"/>
            </a:endParaRPr>
          </a:p>
        </p:txBody>
      </p:sp>
      <p:sp>
        <p:nvSpPr>
          <p:cNvPr id="27" name="圓角矩形 26"/>
          <p:cNvSpPr/>
          <p:nvPr/>
        </p:nvSpPr>
        <p:spPr>
          <a:xfrm>
            <a:off x="1331640" y="3264800"/>
            <a:ext cx="1989727" cy="432000"/>
          </a:xfrm>
          <a:prstGeom prst="roundRect">
            <a:avLst/>
          </a:prstGeom>
          <a:ln w="19050"/>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TW" sz="1800" baseline="0" dirty="0" smtClean="0">
                <a:solidFill>
                  <a:srgbClr val="FF0000"/>
                </a:solidFill>
                <a:latin typeface="Calibri" pitchFamily="34" charset="0"/>
                <a:ea typeface="微軟正黑體" pitchFamily="34" charset="-120"/>
                <a:cs typeface="Calibri" pitchFamily="34" charset="0"/>
              </a:rPr>
              <a:t> Web </a:t>
            </a:r>
            <a:r>
              <a:rPr lang="zh-TW" altLang="en-US" sz="1800" baseline="0" dirty="0" smtClean="0">
                <a:solidFill>
                  <a:srgbClr val="FF0000"/>
                </a:solidFill>
                <a:latin typeface="Calibri" pitchFamily="34" charset="0"/>
                <a:ea typeface="微軟正黑體" pitchFamily="34" charset="-120"/>
                <a:cs typeface="Calibri" pitchFamily="34" charset="0"/>
              </a:rPr>
              <a:t>應用防火牆</a:t>
            </a:r>
            <a:endParaRPr lang="zh-TW" altLang="en-US" sz="1800" dirty="0">
              <a:solidFill>
                <a:srgbClr val="FF0000"/>
              </a:solidFill>
              <a:latin typeface="Calibri" pitchFamily="34" charset="0"/>
              <a:ea typeface="微軟正黑體" pitchFamily="34" charset="-120"/>
              <a:cs typeface="Calibri" pitchFamily="34" charset="0"/>
            </a:endParaRPr>
          </a:p>
        </p:txBody>
      </p:sp>
      <p:sp>
        <p:nvSpPr>
          <p:cNvPr id="28" name="圓角矩形 27"/>
          <p:cNvSpPr/>
          <p:nvPr/>
        </p:nvSpPr>
        <p:spPr>
          <a:xfrm>
            <a:off x="1331640" y="3961327"/>
            <a:ext cx="1620000" cy="432000"/>
          </a:xfrm>
          <a:prstGeom prst="roundRect">
            <a:avLst/>
          </a:prstGeom>
          <a:ln w="19050"/>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TW" sz="1800" baseline="0" dirty="0" err="1" smtClean="0">
                <a:latin typeface="Calibri" pitchFamily="34" charset="0"/>
                <a:ea typeface="微軟正黑體" pitchFamily="34" charset="-120"/>
                <a:cs typeface="Calibri" pitchFamily="34" charset="0"/>
              </a:rPr>
              <a:t>lM</a:t>
            </a:r>
            <a:r>
              <a:rPr lang="en-US" altLang="zh-TW" sz="1800" baseline="0" dirty="0" smtClean="0">
                <a:latin typeface="Calibri" pitchFamily="34" charset="0"/>
                <a:ea typeface="微軟正黑體" pitchFamily="34" charset="-120"/>
                <a:cs typeface="Calibri" pitchFamily="34" charset="0"/>
              </a:rPr>
              <a:t> </a:t>
            </a:r>
            <a:r>
              <a:rPr lang="zh-TW" altLang="en-US" sz="1800" baseline="0" dirty="0" smtClean="0">
                <a:latin typeface="Calibri" pitchFamily="34" charset="0"/>
                <a:ea typeface="微軟正黑體" pitchFamily="34" charset="-120"/>
                <a:cs typeface="Calibri" pitchFamily="34" charset="0"/>
              </a:rPr>
              <a:t>管控</a:t>
            </a:r>
            <a:endParaRPr lang="zh-TW" altLang="en-US" sz="1800" baseline="0" dirty="0">
              <a:latin typeface="Calibri" pitchFamily="34" charset="0"/>
              <a:ea typeface="微軟正黑體" pitchFamily="34" charset="-120"/>
              <a:cs typeface="Calibri" pitchFamily="34" charset="0"/>
            </a:endParaRPr>
          </a:p>
        </p:txBody>
      </p:sp>
      <p:sp>
        <p:nvSpPr>
          <p:cNvPr id="29" name="圓角矩形 28"/>
          <p:cNvSpPr/>
          <p:nvPr/>
        </p:nvSpPr>
        <p:spPr>
          <a:xfrm>
            <a:off x="1696694" y="4738175"/>
            <a:ext cx="1620000" cy="432000"/>
          </a:xfrm>
          <a:prstGeom prst="roundRect">
            <a:avLst/>
          </a:prstGeom>
          <a:ln w="19050"/>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TW" altLang="en-US" sz="1800" baseline="0" dirty="0" smtClean="0">
                <a:latin typeface="微軟正黑體" pitchFamily="34" charset="-120"/>
                <a:ea typeface="微軟正黑體" pitchFamily="34" charset="-120"/>
              </a:rPr>
              <a:t>資料加密</a:t>
            </a:r>
            <a:endParaRPr lang="zh-TW" altLang="en-US" sz="1800" baseline="0" dirty="0">
              <a:latin typeface="微軟正黑體" pitchFamily="34" charset="-120"/>
              <a:ea typeface="微軟正黑體" pitchFamily="34" charset="-120"/>
            </a:endParaRPr>
          </a:p>
        </p:txBody>
      </p:sp>
      <p:sp>
        <p:nvSpPr>
          <p:cNvPr id="30" name="圓角矩形 29"/>
          <p:cNvSpPr/>
          <p:nvPr/>
        </p:nvSpPr>
        <p:spPr>
          <a:xfrm>
            <a:off x="3114447" y="5373216"/>
            <a:ext cx="1368000" cy="432000"/>
          </a:xfrm>
          <a:prstGeom prst="roundRect">
            <a:avLst/>
          </a:prstGeom>
          <a:ln w="19050"/>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TW" altLang="en-US" sz="1800" baseline="0" dirty="0" smtClean="0">
                <a:latin typeface="微軟正黑體" pitchFamily="34" charset="-120"/>
                <a:ea typeface="微軟正黑體" pitchFamily="34" charset="-120"/>
              </a:rPr>
              <a:t>網路稽核</a:t>
            </a:r>
            <a:endParaRPr lang="zh-TW" altLang="en-US" sz="1800" baseline="0" dirty="0">
              <a:latin typeface="微軟正黑體" pitchFamily="34" charset="-120"/>
              <a:ea typeface="微軟正黑體" pitchFamily="34" charset="-120"/>
            </a:endParaRPr>
          </a:p>
        </p:txBody>
      </p:sp>
      <p:sp>
        <p:nvSpPr>
          <p:cNvPr id="31" name="圓角矩形 30"/>
          <p:cNvSpPr/>
          <p:nvPr/>
        </p:nvSpPr>
        <p:spPr>
          <a:xfrm>
            <a:off x="4914364" y="5373216"/>
            <a:ext cx="1368000" cy="432000"/>
          </a:xfrm>
          <a:prstGeom prst="roundRect">
            <a:avLst/>
          </a:prstGeom>
          <a:ln w="19050"/>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TW" altLang="en-US" sz="1800" baseline="0" dirty="0" smtClean="0">
                <a:latin typeface="Calibri" pitchFamily="34" charset="0"/>
                <a:ea typeface="微軟正黑體" pitchFamily="34" charset="-120"/>
                <a:cs typeface="Calibri" pitchFamily="34" charset="0"/>
              </a:rPr>
              <a:t>端點安控</a:t>
            </a:r>
            <a:endParaRPr lang="zh-TW" altLang="en-US" sz="1800" baseline="0" dirty="0">
              <a:latin typeface="Calibri" pitchFamily="34" charset="0"/>
              <a:ea typeface="微軟正黑體" pitchFamily="34" charset="-120"/>
              <a:cs typeface="Calibri" pitchFamily="34" charset="0"/>
            </a:endParaRPr>
          </a:p>
        </p:txBody>
      </p:sp>
      <p:sp>
        <p:nvSpPr>
          <p:cNvPr id="32" name="圓角矩形 31"/>
          <p:cNvSpPr/>
          <p:nvPr/>
        </p:nvSpPr>
        <p:spPr>
          <a:xfrm>
            <a:off x="5743272" y="4797200"/>
            <a:ext cx="1709048" cy="432000"/>
          </a:xfrm>
          <a:prstGeom prst="roundRect">
            <a:avLst/>
          </a:prstGeom>
          <a:ln w="19050"/>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TW" sz="1800" baseline="0" dirty="0" smtClean="0">
                <a:latin typeface="Calibri" pitchFamily="34" charset="0"/>
                <a:ea typeface="微軟正黑體" pitchFamily="34" charset="-120"/>
                <a:cs typeface="Calibri" pitchFamily="34" charset="0"/>
              </a:rPr>
              <a:t>DB </a:t>
            </a:r>
            <a:r>
              <a:rPr lang="zh-TW" altLang="en-US" sz="1800" baseline="0" dirty="0" smtClean="0">
                <a:latin typeface="Calibri" pitchFamily="34" charset="0"/>
                <a:ea typeface="微軟正黑體" pitchFamily="34" charset="-120"/>
                <a:cs typeface="Calibri" pitchFamily="34" charset="0"/>
              </a:rPr>
              <a:t>安全稽核</a:t>
            </a:r>
            <a:endParaRPr lang="zh-TW" altLang="en-US" sz="1800" baseline="0" dirty="0">
              <a:latin typeface="Calibri" pitchFamily="34" charset="0"/>
              <a:ea typeface="微軟正黑體" pitchFamily="34" charset="-120"/>
              <a:cs typeface="Calibri" pitchFamily="34" charset="0"/>
            </a:endParaRPr>
          </a:p>
        </p:txBody>
      </p:sp>
      <p:sp>
        <p:nvSpPr>
          <p:cNvPr id="14" name="文字方塊 13"/>
          <p:cNvSpPr txBox="1"/>
          <p:nvPr/>
        </p:nvSpPr>
        <p:spPr>
          <a:xfrm>
            <a:off x="8028384" y="2564776"/>
            <a:ext cx="384721" cy="1944344"/>
          </a:xfrm>
          <a:prstGeom prst="rect">
            <a:avLst/>
          </a:prstGeom>
          <a:noFill/>
        </p:spPr>
        <p:txBody>
          <a:bodyPr vert="eaVert" wrap="square" rtlCol="0">
            <a:spAutoFit/>
          </a:bodyPr>
          <a:lstStyle/>
          <a:p>
            <a:r>
              <a:rPr lang="zh-TW" altLang="en-US" sz="1300" baseline="0"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防禦外對內入侵竊取</a:t>
            </a:r>
            <a:endParaRPr lang="zh-TW" altLang="en-US" sz="1300" baseline="0"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34" name="文字方塊 33"/>
          <p:cNvSpPr txBox="1"/>
          <p:nvPr/>
        </p:nvSpPr>
        <p:spPr>
          <a:xfrm>
            <a:off x="827584" y="4364976"/>
            <a:ext cx="384721" cy="1944344"/>
          </a:xfrm>
          <a:prstGeom prst="rect">
            <a:avLst/>
          </a:prstGeom>
          <a:noFill/>
        </p:spPr>
        <p:txBody>
          <a:bodyPr vert="eaVert" wrap="square" rtlCol="0">
            <a:spAutoFit/>
          </a:bodyPr>
          <a:lstStyle/>
          <a:p>
            <a:r>
              <a:rPr lang="zh-TW" altLang="en-US" sz="1300" baseline="0"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防禦內對外資料外洩</a:t>
            </a:r>
            <a:endParaRPr lang="zh-TW" altLang="en-US" sz="1300" baseline="0"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3" name="圓角矩形 12"/>
          <p:cNvSpPr/>
          <p:nvPr/>
        </p:nvSpPr>
        <p:spPr>
          <a:xfrm>
            <a:off x="1331640" y="2565216"/>
            <a:ext cx="1368000" cy="432000"/>
          </a:xfrm>
          <a:prstGeom prst="roundRect">
            <a:avLst/>
          </a:prstGeom>
          <a:ln w="19050"/>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TW" altLang="en-US" sz="1800" baseline="0" dirty="0" smtClean="0">
                <a:solidFill>
                  <a:srgbClr val="FF0000"/>
                </a:solidFill>
                <a:latin typeface="微軟正黑體" pitchFamily="34" charset="-120"/>
                <a:ea typeface="微軟正黑體" pitchFamily="34" charset="-120"/>
              </a:rPr>
              <a:t>防火牆</a:t>
            </a:r>
            <a:endParaRPr lang="zh-TW" altLang="en-US" sz="1800" dirty="0">
              <a:solidFill>
                <a:srgbClr val="FF0000"/>
              </a:solidFill>
              <a:latin typeface="微軟正黑體" pitchFamily="34" charset="-120"/>
              <a:ea typeface="微軟正黑體" pitchFamily="34" charset="-120"/>
            </a:endParaRPr>
          </a:p>
        </p:txBody>
      </p:sp>
      <p:sp>
        <p:nvSpPr>
          <p:cNvPr id="16" name="圓角矩形 15"/>
          <p:cNvSpPr/>
          <p:nvPr/>
        </p:nvSpPr>
        <p:spPr>
          <a:xfrm>
            <a:off x="1342553" y="2564952"/>
            <a:ext cx="1357087" cy="432000"/>
          </a:xfrm>
          <a:prstGeom prst="roundRect">
            <a:avLst/>
          </a:prstGeom>
          <a:solidFill>
            <a:srgbClr val="A6A6A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33" name="Picture 2" descr="C:\Users\Xia\Dropbox\101-美術設計\101-中國成功案例圖\Hgiga Icons\PowerWall_1.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100693" y="2492952"/>
            <a:ext cx="1828147" cy="504000"/>
          </a:xfrm>
          <a:prstGeom prst="rect">
            <a:avLst/>
          </a:prstGeom>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Lst>
        </p:spPr>
      </p:pic>
      <p:sp>
        <p:nvSpPr>
          <p:cNvPr id="7" name="矩形 6"/>
          <p:cNvSpPr/>
          <p:nvPr/>
        </p:nvSpPr>
        <p:spPr>
          <a:xfrm>
            <a:off x="2195736" y="1916872"/>
            <a:ext cx="4752528" cy="360000"/>
          </a:xfrm>
          <a:prstGeom prst="rect">
            <a:avLst/>
          </a:prstGeom>
          <a:solidFill>
            <a:schemeClr val="tx2"/>
          </a:solidFill>
          <a:ln w="1270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TW" altLang="en-US" sz="2000" baseline="0" dirty="0" smtClean="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rPr>
              <a:t>資料備份與備援</a:t>
            </a:r>
            <a:endParaRPr lang="zh-TW" altLang="en-US" sz="2000" baseline="0" dirty="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35" name="圓角矩形 34"/>
          <p:cNvSpPr/>
          <p:nvPr/>
        </p:nvSpPr>
        <p:spPr>
          <a:xfrm>
            <a:off x="6138265" y="3990065"/>
            <a:ext cx="1620000" cy="432000"/>
          </a:xfrm>
          <a:prstGeom prst="roundRect">
            <a:avLst/>
          </a:prstGeom>
          <a:solidFill>
            <a:srgbClr val="A6A6A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6" name="圓角矩形 35"/>
          <p:cNvSpPr/>
          <p:nvPr/>
        </p:nvSpPr>
        <p:spPr>
          <a:xfrm>
            <a:off x="5727104" y="3240370"/>
            <a:ext cx="2301128" cy="432000"/>
          </a:xfrm>
          <a:prstGeom prst="roundRect">
            <a:avLst/>
          </a:prstGeom>
          <a:solidFill>
            <a:srgbClr val="A6A6A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3075" name="Picture 3" descr="J:\Dropbox\101-美術設計\101-中國成功案例圖\Hgiga Icons\SMS2Way_1.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576551" y="3170340"/>
            <a:ext cx="2520001" cy="504000"/>
          </a:xfrm>
          <a:prstGeom prst="rect">
            <a:avLst/>
          </a:prstGeom>
          <a:ln>
            <a:noFill/>
          </a:ln>
          <a:effectLst>
            <a:outerShdw blurRad="50800" dist="38100" dir="2700000" algn="tl" rotWithShape="0">
              <a:prstClr val="black">
                <a:alpha val="40000"/>
              </a:prstClr>
            </a:outerShdw>
          </a:effectLst>
          <a:extLst>
            <a:ext uri="{909E8E84-426E-40DD-AFC4-6F175D3DCCD1}">
              <a14:hiddenFill xmlns="" xmlns:a14="http://schemas.microsoft.com/office/drawing/2010/main">
                <a:solidFill>
                  <a:srgbClr val="FFFFFF"/>
                </a:solidFill>
              </a14:hiddenFill>
            </a:ext>
          </a:extLst>
        </p:spPr>
      </p:pic>
      <p:pic>
        <p:nvPicPr>
          <p:cNvPr id="3074" name="Picture 2" descr="J:\Hgiga\98-Hgiga Marketing Data\產品簡介\參考圖檔\SherlockLOGO\20090319_MSL_logo_01.pn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810200" y="4209552"/>
            <a:ext cx="2276129" cy="504000"/>
          </a:xfrm>
          <a:prstGeom prst="rect">
            <a:avLst/>
          </a:prstGeom>
          <a:ln>
            <a:noFill/>
          </a:ln>
          <a:effectLst>
            <a:outerShdw blurRad="50800" dist="38100" dir="2700000" algn="tl" rotWithShape="0">
              <a:prstClr val="black">
                <a:alpha val="40000"/>
              </a:prstClr>
            </a:outerShdw>
          </a:effectLst>
          <a:extLst>
            <a:ext uri="{909E8E84-426E-40DD-AFC4-6F175D3DCCD1}">
              <a14:hiddenFill xmlns="" xmlns:a14="http://schemas.microsoft.com/office/drawing/2010/main">
                <a:solidFill>
                  <a:srgbClr val="FFFFFF"/>
                </a:solidFill>
              </a14:hiddenFill>
            </a:ext>
          </a:extLst>
        </p:spPr>
      </p:pic>
      <p:sp>
        <p:nvSpPr>
          <p:cNvPr id="37" name="圓角矩形 36"/>
          <p:cNvSpPr/>
          <p:nvPr/>
        </p:nvSpPr>
        <p:spPr>
          <a:xfrm>
            <a:off x="1331640" y="3264816"/>
            <a:ext cx="1985054" cy="432000"/>
          </a:xfrm>
          <a:prstGeom prst="roundRect">
            <a:avLst/>
          </a:prstGeom>
          <a:solidFill>
            <a:srgbClr val="A6A6A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3076" name="Picture 4" descr="J:\Dropbox\101-美術設計\101-中國成功案例圖\Hgiga Icons\PowerWAF_1.pn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187215" y="3228800"/>
            <a:ext cx="2160649" cy="504000"/>
          </a:xfrm>
          <a:prstGeom prst="rect">
            <a:avLst/>
          </a:prstGeom>
          <a:noFill/>
          <a:effectLst>
            <a:outerShdw blurRad="50800" dist="38100" dir="2700000" algn="tl" rotWithShape="0">
              <a:prstClr val="black">
                <a:alpha val="40000"/>
              </a:prstClr>
            </a:outerShdw>
          </a:effectLst>
          <a:extLst>
            <a:ext uri="{909E8E84-426E-40DD-AFC4-6F175D3DCCD1}">
              <a14:hiddenFill xmlns="" xmlns:a14="http://schemas.microsoft.com/office/drawing/2010/main">
                <a:solidFill>
                  <a:srgbClr val="FFFFFF"/>
                </a:solidFill>
              </a14:hiddenFill>
            </a:ext>
          </a:extLst>
        </p:spPr>
      </p:pic>
      <p:sp>
        <p:nvSpPr>
          <p:cNvPr id="39" name="圓角矩形 38"/>
          <p:cNvSpPr/>
          <p:nvPr/>
        </p:nvSpPr>
        <p:spPr>
          <a:xfrm>
            <a:off x="1342552" y="3948672"/>
            <a:ext cx="1609088" cy="432000"/>
          </a:xfrm>
          <a:prstGeom prst="roundRect">
            <a:avLst/>
          </a:prstGeom>
          <a:solidFill>
            <a:srgbClr val="A6A6A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3077" name="Picture 5" descr="J:\Hgiga\98-Hgiga Marketing Data\產品簡介\參考圖檔\SherlockLOGO\20090319_SSL_logo_01.pn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5820423" y="3746111"/>
            <a:ext cx="2276129" cy="504000"/>
          </a:xfrm>
          <a:prstGeom prst="rect">
            <a:avLst/>
          </a:prstGeom>
          <a:noFill/>
          <a:effectLst>
            <a:outerShdw blurRad="50800" dist="38100" dir="2700000" algn="tl" rotWithShape="0">
              <a:prstClr val="black">
                <a:alpha val="40000"/>
              </a:prstClr>
            </a:outerShdw>
          </a:effectLst>
          <a:extLst>
            <a:ext uri="{909E8E84-426E-40DD-AFC4-6F175D3DCCD1}">
              <a14:hiddenFill xmlns="" xmlns:a14="http://schemas.microsoft.com/office/drawing/2010/main">
                <a:solidFill>
                  <a:srgbClr val="FFFFFF"/>
                </a:solidFill>
              </a14:hiddenFill>
            </a:ext>
          </a:extLst>
        </p:spPr>
      </p:pic>
      <p:pic>
        <p:nvPicPr>
          <p:cNvPr id="3078" name="Picture 6" descr="J:\Dropbox\101-美術設計\101-中國成功案例圖\Hgiga Icons\PowerStation_1.png"/>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1100693" y="3915250"/>
            <a:ext cx="2093891" cy="504000"/>
          </a:xfrm>
          <a:prstGeom prst="rect">
            <a:avLst/>
          </a:prstGeom>
          <a:noFill/>
          <a:effectLst>
            <a:outerShdw blurRad="50800" dist="38100" dir="2700000" algn="tl" rotWithShape="0">
              <a:prstClr val="black">
                <a:alpha val="40000"/>
              </a:prstClr>
            </a:outerShdw>
          </a:effectLst>
          <a:extLst>
            <a:ext uri="{909E8E84-426E-40DD-AFC4-6F175D3DCCD1}">
              <a14:hiddenFill xmlns="" xmlns:a14="http://schemas.microsoft.com/office/drawing/2010/main">
                <a:solidFill>
                  <a:srgbClr val="FFFFFF"/>
                </a:solidFill>
              </a14:hiddenFill>
            </a:ext>
          </a:extLst>
        </p:spPr>
      </p:pic>
      <p:sp>
        <p:nvSpPr>
          <p:cNvPr id="41" name="圓角矩形 40"/>
          <p:cNvSpPr/>
          <p:nvPr/>
        </p:nvSpPr>
        <p:spPr>
          <a:xfrm>
            <a:off x="3119903" y="5359352"/>
            <a:ext cx="1357200" cy="432000"/>
          </a:xfrm>
          <a:prstGeom prst="roundRect">
            <a:avLst/>
          </a:prstGeom>
          <a:solidFill>
            <a:srgbClr val="A6A6A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3079" name="Picture 7" descr="J:\Dropbox\101-美術設計\101-中國成功案例圖\Hgiga Icons\powerlog_1.png"/>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2955584" y="5301208"/>
            <a:ext cx="1631127" cy="504000"/>
          </a:xfrm>
          <a:prstGeom prst="rect">
            <a:avLst/>
          </a:prstGeom>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95489865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left)">
                                      <p:cBhvr>
                                        <p:cTn id="10" dur="1000"/>
                                        <p:tgtEl>
                                          <p:spTgt spid="33"/>
                                        </p:tgtEl>
                                      </p:cBhvr>
                                    </p:animEffect>
                                  </p:childTnLst>
                                </p:cTn>
                              </p:par>
                            </p:childTnLst>
                          </p:cTn>
                        </p:par>
                        <p:par>
                          <p:cTn id="11" fill="hold">
                            <p:stCondLst>
                              <p:cond delay="1000"/>
                            </p:stCondLst>
                            <p:childTnLst>
                              <p:par>
                                <p:cTn id="12" presetID="1" presetClass="entr" presetSubtype="0" fill="hold" grpId="0" nodeType="afterEffect">
                                  <p:stCondLst>
                                    <p:cond delay="0"/>
                                  </p:stCondLst>
                                  <p:childTnLst>
                                    <p:set>
                                      <p:cBhvr>
                                        <p:cTn id="13" dur="1" fill="hold">
                                          <p:stCondLst>
                                            <p:cond delay="0"/>
                                          </p:stCondLst>
                                        </p:cTn>
                                        <p:tgtEl>
                                          <p:spTgt spid="37"/>
                                        </p:tgtEl>
                                        <p:attrNameLst>
                                          <p:attrName>style.visibility</p:attrName>
                                        </p:attrNameLst>
                                      </p:cBhvr>
                                      <p:to>
                                        <p:strVal val="visible"/>
                                      </p:to>
                                    </p:se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3076"/>
                                        </p:tgtEl>
                                        <p:attrNameLst>
                                          <p:attrName>style.visibility</p:attrName>
                                        </p:attrNameLst>
                                      </p:cBhvr>
                                      <p:to>
                                        <p:strVal val="visible"/>
                                      </p:to>
                                    </p:set>
                                    <p:animEffect transition="in" filter="wipe(left)">
                                      <p:cBhvr>
                                        <p:cTn id="17" dur="1000"/>
                                        <p:tgtEl>
                                          <p:spTgt spid="3076"/>
                                        </p:tgtEl>
                                      </p:cBhvr>
                                    </p:animEffect>
                                  </p:childTnLst>
                                </p:cTn>
                              </p:par>
                            </p:childTnLst>
                          </p:cTn>
                        </p:par>
                        <p:par>
                          <p:cTn id="18" fill="hold">
                            <p:stCondLst>
                              <p:cond delay="2000"/>
                            </p:stCondLst>
                            <p:childTnLst>
                              <p:par>
                                <p:cTn id="19" presetID="1"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par>
                          <p:cTn id="21" fill="hold">
                            <p:stCondLst>
                              <p:cond delay="2000"/>
                            </p:stCondLst>
                            <p:childTnLst>
                              <p:par>
                                <p:cTn id="22" presetID="22" presetClass="entr" presetSubtype="2" fill="hold" nodeType="afterEffect">
                                  <p:stCondLst>
                                    <p:cond delay="0"/>
                                  </p:stCondLst>
                                  <p:childTnLst>
                                    <p:set>
                                      <p:cBhvr>
                                        <p:cTn id="23" dur="1" fill="hold">
                                          <p:stCondLst>
                                            <p:cond delay="0"/>
                                          </p:stCondLst>
                                        </p:cTn>
                                        <p:tgtEl>
                                          <p:spTgt spid="3075"/>
                                        </p:tgtEl>
                                        <p:attrNameLst>
                                          <p:attrName>style.visibility</p:attrName>
                                        </p:attrNameLst>
                                      </p:cBhvr>
                                      <p:to>
                                        <p:strVal val="visible"/>
                                      </p:to>
                                    </p:set>
                                    <p:animEffect transition="in" filter="wipe(right)">
                                      <p:cBhvr>
                                        <p:cTn id="24" dur="1000"/>
                                        <p:tgtEl>
                                          <p:spTgt spid="3075"/>
                                        </p:tgtEl>
                                      </p:cBhvr>
                                    </p:animEffect>
                                  </p:childTnLst>
                                </p:cTn>
                              </p:par>
                            </p:childTnLst>
                          </p:cTn>
                        </p:par>
                        <p:par>
                          <p:cTn id="25" fill="hold">
                            <p:stCondLst>
                              <p:cond delay="3000"/>
                            </p:stCondLst>
                            <p:childTnLst>
                              <p:par>
                                <p:cTn id="26" presetID="1" presetClass="entr" presetSubtype="0" fill="hold" grpId="0" nodeType="afterEffect">
                                  <p:stCondLst>
                                    <p:cond delay="0"/>
                                  </p:stCondLst>
                                  <p:childTnLst>
                                    <p:set>
                                      <p:cBhvr>
                                        <p:cTn id="27" dur="1" fill="hold">
                                          <p:stCondLst>
                                            <p:cond delay="0"/>
                                          </p:stCondLst>
                                        </p:cTn>
                                        <p:tgtEl>
                                          <p:spTgt spid="35"/>
                                        </p:tgtEl>
                                        <p:attrNameLst>
                                          <p:attrName>style.visibility</p:attrName>
                                        </p:attrNameLst>
                                      </p:cBhvr>
                                      <p:to>
                                        <p:strVal val="visible"/>
                                      </p:to>
                                    </p:se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3077"/>
                                        </p:tgtEl>
                                        <p:attrNameLst>
                                          <p:attrName>style.visibility</p:attrName>
                                        </p:attrNameLst>
                                      </p:cBhvr>
                                      <p:to>
                                        <p:strVal val="visible"/>
                                      </p:to>
                                    </p:set>
                                    <p:animEffect transition="in" filter="wipe(right)">
                                      <p:cBhvr>
                                        <p:cTn id="31" dur="1000"/>
                                        <p:tgtEl>
                                          <p:spTgt spid="3077"/>
                                        </p:tgtEl>
                                      </p:cBhvr>
                                    </p:animEffect>
                                  </p:childTnLst>
                                </p:cTn>
                              </p:par>
                              <p:par>
                                <p:cTn id="32" presetID="22" presetClass="entr" presetSubtype="2" fill="hold" nodeType="withEffect">
                                  <p:stCondLst>
                                    <p:cond delay="0"/>
                                  </p:stCondLst>
                                  <p:childTnLst>
                                    <p:set>
                                      <p:cBhvr>
                                        <p:cTn id="33" dur="1" fill="hold">
                                          <p:stCondLst>
                                            <p:cond delay="0"/>
                                          </p:stCondLst>
                                        </p:cTn>
                                        <p:tgtEl>
                                          <p:spTgt spid="3074"/>
                                        </p:tgtEl>
                                        <p:attrNameLst>
                                          <p:attrName>style.visibility</p:attrName>
                                        </p:attrNameLst>
                                      </p:cBhvr>
                                      <p:to>
                                        <p:strVal val="visible"/>
                                      </p:to>
                                    </p:set>
                                    <p:animEffect transition="in" filter="wipe(right)">
                                      <p:cBhvr>
                                        <p:cTn id="34" dur="1000"/>
                                        <p:tgtEl>
                                          <p:spTgt spid="3074"/>
                                        </p:tgtEl>
                                      </p:cBhvr>
                                    </p:animEffect>
                                  </p:childTnLst>
                                </p:cTn>
                              </p:par>
                            </p:childTnLst>
                          </p:cTn>
                        </p:par>
                        <p:par>
                          <p:cTn id="35" fill="hold">
                            <p:stCondLst>
                              <p:cond delay="4000"/>
                            </p:stCondLst>
                            <p:childTnLst>
                              <p:par>
                                <p:cTn id="36" presetID="1" presetClass="entr" presetSubtype="0"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childTnLst>
                                </p:cTn>
                              </p:par>
                            </p:childTnLst>
                          </p:cTn>
                        </p:par>
                        <p:par>
                          <p:cTn id="38" fill="hold">
                            <p:stCondLst>
                              <p:cond delay="4000"/>
                            </p:stCondLst>
                            <p:childTnLst>
                              <p:par>
                                <p:cTn id="39" presetID="22" presetClass="entr" presetSubtype="2" fill="hold" nodeType="afterEffect">
                                  <p:stCondLst>
                                    <p:cond delay="0"/>
                                  </p:stCondLst>
                                  <p:childTnLst>
                                    <p:set>
                                      <p:cBhvr>
                                        <p:cTn id="40" dur="1" fill="hold">
                                          <p:stCondLst>
                                            <p:cond delay="0"/>
                                          </p:stCondLst>
                                        </p:cTn>
                                        <p:tgtEl>
                                          <p:spTgt spid="3079"/>
                                        </p:tgtEl>
                                        <p:attrNameLst>
                                          <p:attrName>style.visibility</p:attrName>
                                        </p:attrNameLst>
                                      </p:cBhvr>
                                      <p:to>
                                        <p:strVal val="visible"/>
                                      </p:to>
                                    </p:set>
                                    <p:animEffect transition="in" filter="wipe(right)">
                                      <p:cBhvr>
                                        <p:cTn id="41" dur="1000"/>
                                        <p:tgtEl>
                                          <p:spTgt spid="3079"/>
                                        </p:tgtEl>
                                      </p:cBhvr>
                                    </p:animEffect>
                                  </p:childTnLst>
                                </p:cTn>
                              </p:par>
                            </p:childTnLst>
                          </p:cTn>
                        </p:par>
                        <p:par>
                          <p:cTn id="42" fill="hold">
                            <p:stCondLst>
                              <p:cond delay="5000"/>
                            </p:stCondLst>
                            <p:childTnLst>
                              <p:par>
                                <p:cTn id="43" presetID="1" presetClass="entr" presetSubtype="0"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childTnLst>
                                </p:cTn>
                              </p:par>
                            </p:childTnLst>
                          </p:cTn>
                        </p:par>
                        <p:par>
                          <p:cTn id="45" fill="hold">
                            <p:stCondLst>
                              <p:cond delay="5000"/>
                            </p:stCondLst>
                            <p:childTnLst>
                              <p:par>
                                <p:cTn id="46" presetID="22" presetClass="entr" presetSubtype="4" fill="hold" nodeType="afterEffect">
                                  <p:stCondLst>
                                    <p:cond delay="0"/>
                                  </p:stCondLst>
                                  <p:childTnLst>
                                    <p:set>
                                      <p:cBhvr>
                                        <p:cTn id="47" dur="1" fill="hold">
                                          <p:stCondLst>
                                            <p:cond delay="0"/>
                                          </p:stCondLst>
                                        </p:cTn>
                                        <p:tgtEl>
                                          <p:spTgt spid="3078"/>
                                        </p:tgtEl>
                                        <p:attrNameLst>
                                          <p:attrName>style.visibility</p:attrName>
                                        </p:attrNameLst>
                                      </p:cBhvr>
                                      <p:to>
                                        <p:strVal val="visible"/>
                                      </p:to>
                                    </p:set>
                                    <p:animEffect transition="in" filter="wipe(down)">
                                      <p:cBhvr>
                                        <p:cTn id="48" dur="10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5" grpId="0" animBg="1"/>
      <p:bldP spid="36" grpId="0" animBg="1"/>
      <p:bldP spid="37" grpId="0" animBg="1"/>
      <p:bldP spid="39" grpId="0" animBg="1"/>
      <p:bldP spid="41"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投影片編號版面配置區 4"/>
          <p:cNvSpPr>
            <a:spLocks noGrp="1"/>
          </p:cNvSpPr>
          <p:nvPr>
            <p:ph type="sldNum" sz="quarter" idx="10"/>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Times New Roman" charset="0"/>
                <a:ea typeface="新細明體" charset="0"/>
                <a:cs typeface="新細明體" charset="0"/>
              </a:defRPr>
            </a:lvl1pPr>
            <a:lvl2pPr marL="742950" indent="-285750" eaLnBrk="0" hangingPunct="0">
              <a:defRPr kumimoji="1" sz="2000">
                <a:solidFill>
                  <a:schemeClr val="tx1"/>
                </a:solidFill>
                <a:latin typeface="Times New Roman" charset="0"/>
                <a:ea typeface="新細明體" charset="0"/>
              </a:defRPr>
            </a:lvl2pPr>
            <a:lvl3pPr marL="1143000" indent="-228600" eaLnBrk="0" hangingPunct="0">
              <a:defRPr kumimoji="1" sz="2000">
                <a:solidFill>
                  <a:schemeClr val="tx1"/>
                </a:solidFill>
                <a:latin typeface="Times New Roman" charset="0"/>
                <a:ea typeface="新細明體" charset="0"/>
              </a:defRPr>
            </a:lvl3pPr>
            <a:lvl4pPr marL="1600200" indent="-228600" eaLnBrk="0" hangingPunct="0">
              <a:defRPr kumimoji="1" sz="2000">
                <a:solidFill>
                  <a:schemeClr val="tx1"/>
                </a:solidFill>
                <a:latin typeface="Times New Roman" charset="0"/>
                <a:ea typeface="新細明體" charset="0"/>
              </a:defRPr>
            </a:lvl4pPr>
            <a:lvl5pPr marL="2057400" indent="-228600" eaLnBrk="0" hangingPunct="0">
              <a:defRPr kumimoji="1" sz="2000">
                <a:solidFill>
                  <a:schemeClr val="tx1"/>
                </a:solidFill>
                <a:latin typeface="Times New Roman" charset="0"/>
                <a:ea typeface="新細明體" charset="0"/>
              </a:defRPr>
            </a:lvl5pPr>
            <a:lvl6pPr marL="2514600" indent="-228600" eaLnBrk="0" fontAlgn="base" hangingPunct="0">
              <a:spcBef>
                <a:spcPct val="0"/>
              </a:spcBef>
              <a:spcAft>
                <a:spcPct val="0"/>
              </a:spcAft>
              <a:defRPr kumimoji="1" sz="2000">
                <a:solidFill>
                  <a:schemeClr val="tx1"/>
                </a:solidFill>
                <a:latin typeface="Times New Roman" charset="0"/>
                <a:ea typeface="新細明體" charset="0"/>
              </a:defRPr>
            </a:lvl6pPr>
            <a:lvl7pPr marL="2971800" indent="-228600" eaLnBrk="0" fontAlgn="base" hangingPunct="0">
              <a:spcBef>
                <a:spcPct val="0"/>
              </a:spcBef>
              <a:spcAft>
                <a:spcPct val="0"/>
              </a:spcAft>
              <a:defRPr kumimoji="1" sz="2000">
                <a:solidFill>
                  <a:schemeClr val="tx1"/>
                </a:solidFill>
                <a:latin typeface="Times New Roman" charset="0"/>
                <a:ea typeface="新細明體" charset="0"/>
              </a:defRPr>
            </a:lvl7pPr>
            <a:lvl8pPr marL="3429000" indent="-228600" eaLnBrk="0" fontAlgn="base" hangingPunct="0">
              <a:spcBef>
                <a:spcPct val="0"/>
              </a:spcBef>
              <a:spcAft>
                <a:spcPct val="0"/>
              </a:spcAft>
              <a:defRPr kumimoji="1" sz="2000">
                <a:solidFill>
                  <a:schemeClr val="tx1"/>
                </a:solidFill>
                <a:latin typeface="Times New Roman" charset="0"/>
                <a:ea typeface="新細明體" charset="0"/>
              </a:defRPr>
            </a:lvl8pPr>
            <a:lvl9pPr marL="3886200" indent="-228600" eaLnBrk="0" fontAlgn="base" hangingPunct="0">
              <a:spcBef>
                <a:spcPct val="0"/>
              </a:spcBef>
              <a:spcAft>
                <a:spcPct val="0"/>
              </a:spcAft>
              <a:defRPr kumimoji="1" sz="2000">
                <a:solidFill>
                  <a:schemeClr val="tx1"/>
                </a:solidFill>
                <a:latin typeface="Times New Roman" charset="0"/>
                <a:ea typeface="新細明體" charset="0"/>
              </a:defRPr>
            </a:lvl9pPr>
          </a:lstStyle>
          <a:p>
            <a:fld id="{73A4C9CD-FEF0-D344-BB19-8829054F432C}" type="slidenum">
              <a:rPr lang="zh-TW" altLang="en-US" sz="1400">
                <a:solidFill>
                  <a:schemeClr val="bg1"/>
                </a:solidFill>
                <a:latin typeface="Arial" charset="0"/>
                <a:ea typeface="標楷體" charset="0"/>
                <a:cs typeface="標楷體" charset="0"/>
              </a:rPr>
              <a:pPr/>
              <a:t>74</a:t>
            </a:fld>
            <a:endParaRPr lang="en-US" altLang="zh-TW" sz="1400">
              <a:solidFill>
                <a:schemeClr val="bg1"/>
              </a:solidFill>
              <a:latin typeface="Arial" charset="0"/>
              <a:ea typeface="標楷體" charset="0"/>
              <a:cs typeface="標楷體" charset="0"/>
            </a:endParaRPr>
          </a:p>
        </p:txBody>
      </p:sp>
      <p:pic>
        <p:nvPicPr>
          <p:cNvPr id="5124" name="Picture 17"/>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50825" y="1363663"/>
            <a:ext cx="8642350" cy="2570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125" name="內容版面配置區 40" descr="HGiga_bg_2.jpg"/>
          <p:cNvPicPr>
            <a:picLocks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39750" y="1412875"/>
            <a:ext cx="3816350" cy="2516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文字方塊 14"/>
          <p:cNvSpPr txBox="1"/>
          <p:nvPr/>
        </p:nvSpPr>
        <p:spPr>
          <a:xfrm>
            <a:off x="412750" y="4210050"/>
            <a:ext cx="3671888" cy="276999"/>
          </a:xfrm>
          <a:prstGeom prst="rect">
            <a:avLst/>
          </a:prstGeom>
          <a:noFill/>
        </p:spPr>
        <p:txBody>
          <a:bodyPr>
            <a:spAutoFit/>
          </a:bodyPr>
          <a:lstStyle>
            <a:lvl1pPr eaLnBrk="0" hangingPunct="0">
              <a:defRPr kumimoji="1" sz="2000">
                <a:solidFill>
                  <a:schemeClr val="tx1"/>
                </a:solidFill>
                <a:latin typeface="Times New Roman" charset="0"/>
                <a:ea typeface="新細明體" charset="0"/>
                <a:cs typeface="新細明體" charset="0"/>
              </a:defRPr>
            </a:lvl1pPr>
            <a:lvl2pPr marL="742950" indent="-285750" eaLnBrk="0" hangingPunct="0">
              <a:defRPr kumimoji="1" sz="2000">
                <a:solidFill>
                  <a:schemeClr val="tx1"/>
                </a:solidFill>
                <a:latin typeface="Times New Roman" charset="0"/>
                <a:ea typeface="新細明體" charset="0"/>
              </a:defRPr>
            </a:lvl2pPr>
            <a:lvl3pPr marL="1143000" indent="-228600" eaLnBrk="0" hangingPunct="0">
              <a:defRPr kumimoji="1" sz="2000">
                <a:solidFill>
                  <a:schemeClr val="tx1"/>
                </a:solidFill>
                <a:latin typeface="Times New Roman" charset="0"/>
                <a:ea typeface="新細明體" charset="0"/>
              </a:defRPr>
            </a:lvl3pPr>
            <a:lvl4pPr marL="1600200" indent="-228600" eaLnBrk="0" hangingPunct="0">
              <a:defRPr kumimoji="1" sz="2000">
                <a:solidFill>
                  <a:schemeClr val="tx1"/>
                </a:solidFill>
                <a:latin typeface="Times New Roman" charset="0"/>
                <a:ea typeface="新細明體" charset="0"/>
              </a:defRPr>
            </a:lvl4pPr>
            <a:lvl5pPr marL="2057400" indent="-228600" eaLnBrk="0" hangingPunct="0">
              <a:defRPr kumimoji="1" sz="2000">
                <a:solidFill>
                  <a:schemeClr val="tx1"/>
                </a:solidFill>
                <a:latin typeface="Times New Roman" charset="0"/>
                <a:ea typeface="新細明體" charset="0"/>
              </a:defRPr>
            </a:lvl5pPr>
            <a:lvl6pPr marL="2514600" indent="-228600" eaLnBrk="0" fontAlgn="base" hangingPunct="0">
              <a:spcBef>
                <a:spcPct val="0"/>
              </a:spcBef>
              <a:spcAft>
                <a:spcPct val="0"/>
              </a:spcAft>
              <a:defRPr kumimoji="1" sz="2000">
                <a:solidFill>
                  <a:schemeClr val="tx1"/>
                </a:solidFill>
                <a:latin typeface="Times New Roman" charset="0"/>
                <a:ea typeface="新細明體" charset="0"/>
              </a:defRPr>
            </a:lvl6pPr>
            <a:lvl7pPr marL="2971800" indent="-228600" eaLnBrk="0" fontAlgn="base" hangingPunct="0">
              <a:spcBef>
                <a:spcPct val="0"/>
              </a:spcBef>
              <a:spcAft>
                <a:spcPct val="0"/>
              </a:spcAft>
              <a:defRPr kumimoji="1" sz="2000">
                <a:solidFill>
                  <a:schemeClr val="tx1"/>
                </a:solidFill>
                <a:latin typeface="Times New Roman" charset="0"/>
                <a:ea typeface="新細明體" charset="0"/>
              </a:defRPr>
            </a:lvl7pPr>
            <a:lvl8pPr marL="3429000" indent="-228600" eaLnBrk="0" fontAlgn="base" hangingPunct="0">
              <a:spcBef>
                <a:spcPct val="0"/>
              </a:spcBef>
              <a:spcAft>
                <a:spcPct val="0"/>
              </a:spcAft>
              <a:defRPr kumimoji="1" sz="2000">
                <a:solidFill>
                  <a:schemeClr val="tx1"/>
                </a:solidFill>
                <a:latin typeface="Times New Roman" charset="0"/>
                <a:ea typeface="新細明體" charset="0"/>
              </a:defRPr>
            </a:lvl8pPr>
            <a:lvl9pPr marL="3886200" indent="-228600" eaLnBrk="0" fontAlgn="base" hangingPunct="0">
              <a:spcBef>
                <a:spcPct val="0"/>
              </a:spcBef>
              <a:spcAft>
                <a:spcPct val="0"/>
              </a:spcAft>
              <a:defRPr kumimoji="1" sz="2000">
                <a:solidFill>
                  <a:schemeClr val="tx1"/>
                </a:solidFill>
                <a:latin typeface="Times New Roman" charset="0"/>
                <a:ea typeface="新細明體" charset="0"/>
              </a:defRPr>
            </a:lvl9pPr>
          </a:lstStyle>
          <a:p>
            <a:pPr algn="ctr" eaLnBrk="1" hangingPunct="1"/>
            <a:r>
              <a:rPr kumimoji="0" lang="zh-TW" altLang="en-US" sz="1800" dirty="0" smtClean="0">
                <a:effectLst>
                  <a:outerShdw blurRad="38100" dist="38100" dir="2700000" algn="tl">
                    <a:srgbClr val="DDDDDD"/>
                  </a:outerShdw>
                </a:effectLst>
                <a:latin typeface="微軟正黑體" charset="0"/>
                <a:ea typeface="微軟正黑體" charset="0"/>
                <a:cs typeface="微軟正黑體" charset="0"/>
              </a:rPr>
              <a:t>發展方向</a:t>
            </a:r>
            <a:endParaRPr kumimoji="0" lang="zh-TW" altLang="en-US" sz="1800" dirty="0">
              <a:effectLst>
                <a:outerShdw blurRad="38100" dist="38100" dir="2700000" algn="tl">
                  <a:srgbClr val="DDDDDD"/>
                </a:outerShdw>
              </a:effectLst>
              <a:latin typeface="微軟正黑體" charset="0"/>
              <a:ea typeface="微軟正黑體" charset="0"/>
              <a:cs typeface="微軟正黑體" charset="0"/>
            </a:endParaRPr>
          </a:p>
        </p:txBody>
      </p:sp>
      <p:sp>
        <p:nvSpPr>
          <p:cNvPr id="5127" name="文字方塊 20"/>
          <p:cNvSpPr txBox="1">
            <a:spLocks noChangeArrowheads="1"/>
          </p:cNvSpPr>
          <p:nvPr/>
        </p:nvSpPr>
        <p:spPr bwMode="auto">
          <a:xfrm>
            <a:off x="485775" y="4641850"/>
            <a:ext cx="3571875" cy="11079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42900" indent="-342900" eaLnBrk="0" hangingPunct="0">
              <a:defRPr kumimoji="1" sz="2000">
                <a:solidFill>
                  <a:schemeClr val="tx1"/>
                </a:solidFill>
                <a:latin typeface="Times New Roman" charset="0"/>
                <a:ea typeface="新細明體" charset="0"/>
                <a:cs typeface="新細明體" charset="0"/>
              </a:defRPr>
            </a:lvl1pPr>
            <a:lvl2pPr marL="177800" indent="-177800" eaLnBrk="0" hangingPunct="0">
              <a:defRPr kumimoji="1" sz="2000">
                <a:solidFill>
                  <a:schemeClr val="tx1"/>
                </a:solidFill>
                <a:latin typeface="Times New Roman" charset="0"/>
                <a:ea typeface="新細明體" charset="0"/>
              </a:defRPr>
            </a:lvl2pPr>
            <a:lvl3pPr marL="1143000" indent="-228600" eaLnBrk="0" hangingPunct="0">
              <a:defRPr kumimoji="1" sz="2000">
                <a:solidFill>
                  <a:schemeClr val="tx1"/>
                </a:solidFill>
                <a:latin typeface="Times New Roman" charset="0"/>
                <a:ea typeface="新細明體" charset="0"/>
              </a:defRPr>
            </a:lvl3pPr>
            <a:lvl4pPr marL="1600200" indent="-228600" eaLnBrk="0" hangingPunct="0">
              <a:defRPr kumimoji="1" sz="2000">
                <a:solidFill>
                  <a:schemeClr val="tx1"/>
                </a:solidFill>
                <a:latin typeface="Times New Roman" charset="0"/>
                <a:ea typeface="新細明體" charset="0"/>
              </a:defRPr>
            </a:lvl4pPr>
            <a:lvl5pPr marL="2057400" indent="-228600" eaLnBrk="0" hangingPunct="0">
              <a:defRPr kumimoji="1" sz="2000">
                <a:solidFill>
                  <a:schemeClr val="tx1"/>
                </a:solidFill>
                <a:latin typeface="Times New Roman" charset="0"/>
                <a:ea typeface="新細明體" charset="0"/>
              </a:defRPr>
            </a:lvl5pPr>
            <a:lvl6pPr marL="2514600" indent="-228600" eaLnBrk="0" fontAlgn="base" hangingPunct="0">
              <a:spcBef>
                <a:spcPct val="0"/>
              </a:spcBef>
              <a:spcAft>
                <a:spcPct val="0"/>
              </a:spcAft>
              <a:defRPr kumimoji="1" sz="2000">
                <a:solidFill>
                  <a:schemeClr val="tx1"/>
                </a:solidFill>
                <a:latin typeface="Times New Roman" charset="0"/>
                <a:ea typeface="新細明體" charset="0"/>
              </a:defRPr>
            </a:lvl6pPr>
            <a:lvl7pPr marL="2971800" indent="-228600" eaLnBrk="0" fontAlgn="base" hangingPunct="0">
              <a:spcBef>
                <a:spcPct val="0"/>
              </a:spcBef>
              <a:spcAft>
                <a:spcPct val="0"/>
              </a:spcAft>
              <a:defRPr kumimoji="1" sz="2000">
                <a:solidFill>
                  <a:schemeClr val="tx1"/>
                </a:solidFill>
                <a:latin typeface="Times New Roman" charset="0"/>
                <a:ea typeface="新細明體" charset="0"/>
              </a:defRPr>
            </a:lvl7pPr>
            <a:lvl8pPr marL="3429000" indent="-228600" eaLnBrk="0" fontAlgn="base" hangingPunct="0">
              <a:spcBef>
                <a:spcPct val="0"/>
              </a:spcBef>
              <a:spcAft>
                <a:spcPct val="0"/>
              </a:spcAft>
              <a:defRPr kumimoji="1" sz="2000">
                <a:solidFill>
                  <a:schemeClr val="tx1"/>
                </a:solidFill>
                <a:latin typeface="Times New Roman" charset="0"/>
                <a:ea typeface="新細明體" charset="0"/>
              </a:defRPr>
            </a:lvl8pPr>
            <a:lvl9pPr marL="3886200" indent="-228600" eaLnBrk="0" fontAlgn="base" hangingPunct="0">
              <a:spcBef>
                <a:spcPct val="0"/>
              </a:spcBef>
              <a:spcAft>
                <a:spcPct val="0"/>
              </a:spcAft>
              <a:defRPr kumimoji="1" sz="2000">
                <a:solidFill>
                  <a:schemeClr val="tx1"/>
                </a:solidFill>
                <a:latin typeface="Times New Roman" charset="0"/>
                <a:ea typeface="新細明體" charset="0"/>
              </a:defRPr>
            </a:lvl9pPr>
          </a:lstStyle>
          <a:p>
            <a:pPr lvl="1">
              <a:spcBef>
                <a:spcPts val="600"/>
              </a:spcBef>
              <a:buFont typeface="Arial" charset="0"/>
              <a:buChar char="•"/>
            </a:pPr>
            <a:r>
              <a:rPr kumimoji="0" lang="zh-TW" altLang="en-US" sz="2800" dirty="0" smtClean="0">
                <a:latin typeface="微軟正黑體" charset="0"/>
                <a:ea typeface="微軟正黑體" charset="0"/>
                <a:cs typeface="微軟正黑體" charset="0"/>
              </a:rPr>
              <a:t>全產品</a:t>
            </a:r>
            <a:r>
              <a:rPr kumimoji="0" lang="zh-TW" altLang="en-US" sz="2800" dirty="0" smtClean="0">
                <a:solidFill>
                  <a:srgbClr val="FF0000"/>
                </a:solidFill>
                <a:latin typeface="微軟正黑體" charset="0"/>
                <a:ea typeface="微軟正黑體" charset="0"/>
                <a:cs typeface="微軟正黑體" charset="0"/>
              </a:rPr>
              <a:t>個資保護</a:t>
            </a:r>
            <a:r>
              <a:rPr kumimoji="0" lang="zh-TW" altLang="en-US" sz="2800" dirty="0" smtClean="0">
                <a:latin typeface="微軟正黑體" charset="0"/>
                <a:ea typeface="微軟正黑體" charset="0"/>
                <a:cs typeface="微軟正黑體" charset="0"/>
              </a:rPr>
              <a:t>驗證技術</a:t>
            </a:r>
            <a:endParaRPr kumimoji="0" lang="en-US" altLang="zh-TW" sz="2800" dirty="0" smtClean="0">
              <a:latin typeface="微軟正黑體" charset="0"/>
              <a:ea typeface="微軟正黑體" charset="0"/>
              <a:cs typeface="微軟正黑體" charset="0"/>
            </a:endParaRPr>
          </a:p>
          <a:p>
            <a:pPr lvl="1">
              <a:spcBef>
                <a:spcPts val="600"/>
              </a:spcBef>
              <a:buFont typeface="Arial" charset="0"/>
              <a:buChar char="•"/>
            </a:pPr>
            <a:r>
              <a:rPr kumimoji="0" lang="zh-TW" altLang="en-US" sz="2800" dirty="0" smtClean="0">
                <a:latin typeface="微軟正黑體" charset="0"/>
                <a:ea typeface="微軟正黑體" charset="0"/>
                <a:cs typeface="微軟正黑體" charset="0"/>
              </a:rPr>
              <a:t>公有、私有雲營運模式</a:t>
            </a:r>
            <a:endParaRPr kumimoji="0" lang="en-US" altLang="zh-TW" sz="2800" dirty="0" smtClean="0">
              <a:latin typeface="微軟正黑體" charset="0"/>
              <a:ea typeface="微軟正黑體" charset="0"/>
              <a:cs typeface="微軟正黑體" charset="0"/>
            </a:endParaRPr>
          </a:p>
          <a:p>
            <a:pPr lvl="1">
              <a:spcBef>
                <a:spcPts val="600"/>
              </a:spcBef>
              <a:buFont typeface="Arial" charset="0"/>
              <a:buChar char="•"/>
            </a:pPr>
            <a:r>
              <a:rPr kumimoji="0" lang="zh-TW" altLang="en-US" sz="2800" dirty="0" smtClean="0">
                <a:latin typeface="微軟正黑體" charset="0"/>
                <a:ea typeface="微軟正黑體" charset="0"/>
                <a:cs typeface="微軟正黑體" charset="0"/>
              </a:rPr>
              <a:t>個資顧問諮詢</a:t>
            </a:r>
            <a:endParaRPr kumimoji="0" lang="zh-TW" altLang="en-US" sz="2800" dirty="0">
              <a:latin typeface="微軟正黑體" charset="0"/>
              <a:ea typeface="微軟正黑體" charset="0"/>
              <a:cs typeface="微軟正黑體" charset="0"/>
            </a:endParaRPr>
          </a:p>
        </p:txBody>
      </p:sp>
      <p:sp>
        <p:nvSpPr>
          <p:cNvPr id="5128" name="文字方塊 25"/>
          <p:cNvSpPr txBox="1">
            <a:spLocks noChangeArrowheads="1"/>
          </p:cNvSpPr>
          <p:nvPr/>
        </p:nvSpPr>
        <p:spPr bwMode="auto">
          <a:xfrm>
            <a:off x="4932363" y="4641850"/>
            <a:ext cx="4014787" cy="1877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kumimoji="1" sz="2000">
                <a:solidFill>
                  <a:schemeClr val="tx1"/>
                </a:solidFill>
                <a:latin typeface="Times New Roman" charset="0"/>
                <a:ea typeface="新細明體" charset="0"/>
                <a:cs typeface="新細明體" charset="0"/>
              </a:defRPr>
            </a:lvl1pPr>
            <a:lvl2pPr marL="177800" indent="-177800" eaLnBrk="0" hangingPunct="0">
              <a:defRPr kumimoji="1" sz="2000">
                <a:solidFill>
                  <a:schemeClr val="tx1"/>
                </a:solidFill>
                <a:latin typeface="Times New Roman" charset="0"/>
                <a:ea typeface="新細明體" charset="0"/>
              </a:defRPr>
            </a:lvl2pPr>
            <a:lvl3pPr marL="1143000" indent="-228600" eaLnBrk="0" hangingPunct="0">
              <a:defRPr kumimoji="1" sz="2000">
                <a:solidFill>
                  <a:schemeClr val="tx1"/>
                </a:solidFill>
                <a:latin typeface="Times New Roman" charset="0"/>
                <a:ea typeface="新細明體" charset="0"/>
              </a:defRPr>
            </a:lvl3pPr>
            <a:lvl4pPr marL="1600200" indent="-228600" eaLnBrk="0" hangingPunct="0">
              <a:defRPr kumimoji="1" sz="2000">
                <a:solidFill>
                  <a:schemeClr val="tx1"/>
                </a:solidFill>
                <a:latin typeface="Times New Roman" charset="0"/>
                <a:ea typeface="新細明體" charset="0"/>
              </a:defRPr>
            </a:lvl4pPr>
            <a:lvl5pPr marL="2057400" indent="-228600" eaLnBrk="0" hangingPunct="0">
              <a:defRPr kumimoji="1" sz="2000">
                <a:solidFill>
                  <a:schemeClr val="tx1"/>
                </a:solidFill>
                <a:latin typeface="Times New Roman" charset="0"/>
                <a:ea typeface="新細明體" charset="0"/>
              </a:defRPr>
            </a:lvl5pPr>
            <a:lvl6pPr marL="2514600" indent="-228600" eaLnBrk="0" fontAlgn="base" hangingPunct="0">
              <a:spcBef>
                <a:spcPct val="0"/>
              </a:spcBef>
              <a:spcAft>
                <a:spcPct val="0"/>
              </a:spcAft>
              <a:defRPr kumimoji="1" sz="2000">
                <a:solidFill>
                  <a:schemeClr val="tx1"/>
                </a:solidFill>
                <a:latin typeface="Times New Roman" charset="0"/>
                <a:ea typeface="新細明體" charset="0"/>
              </a:defRPr>
            </a:lvl6pPr>
            <a:lvl7pPr marL="2971800" indent="-228600" eaLnBrk="0" fontAlgn="base" hangingPunct="0">
              <a:spcBef>
                <a:spcPct val="0"/>
              </a:spcBef>
              <a:spcAft>
                <a:spcPct val="0"/>
              </a:spcAft>
              <a:defRPr kumimoji="1" sz="2000">
                <a:solidFill>
                  <a:schemeClr val="tx1"/>
                </a:solidFill>
                <a:latin typeface="Times New Roman" charset="0"/>
                <a:ea typeface="新細明體" charset="0"/>
              </a:defRPr>
            </a:lvl7pPr>
            <a:lvl8pPr marL="3429000" indent="-228600" eaLnBrk="0" fontAlgn="base" hangingPunct="0">
              <a:spcBef>
                <a:spcPct val="0"/>
              </a:spcBef>
              <a:spcAft>
                <a:spcPct val="0"/>
              </a:spcAft>
              <a:defRPr kumimoji="1" sz="2000">
                <a:solidFill>
                  <a:schemeClr val="tx1"/>
                </a:solidFill>
                <a:latin typeface="Times New Roman" charset="0"/>
                <a:ea typeface="新細明體" charset="0"/>
              </a:defRPr>
            </a:lvl8pPr>
            <a:lvl9pPr marL="3886200" indent="-228600" eaLnBrk="0" fontAlgn="base" hangingPunct="0">
              <a:spcBef>
                <a:spcPct val="0"/>
              </a:spcBef>
              <a:spcAft>
                <a:spcPct val="0"/>
              </a:spcAft>
              <a:defRPr kumimoji="1" sz="2000">
                <a:solidFill>
                  <a:schemeClr val="tx1"/>
                </a:solidFill>
                <a:latin typeface="Times New Roman" charset="0"/>
                <a:ea typeface="新細明體" charset="0"/>
              </a:defRPr>
            </a:lvl9pPr>
          </a:lstStyle>
          <a:p>
            <a:pPr lvl="1">
              <a:spcBef>
                <a:spcPts val="600"/>
              </a:spcBef>
              <a:buFont typeface="Arial" charset="0"/>
              <a:buChar char="•"/>
            </a:pPr>
            <a:r>
              <a:rPr kumimoji="0" lang="zh-TW" altLang="zh-TW" sz="2400" dirty="0" smtClean="0">
                <a:latin typeface="微軟正黑體" charset="0"/>
                <a:ea typeface="微軟正黑體" charset="0"/>
                <a:cs typeface="微軟正黑體" charset="0"/>
              </a:rPr>
              <a:t>人事差勤</a:t>
            </a:r>
            <a:r>
              <a:rPr kumimoji="0" lang="en-US" altLang="zh-TW" sz="2400" dirty="0" smtClean="0">
                <a:latin typeface="微軟正黑體" charset="0"/>
                <a:ea typeface="微軟正黑體" charset="0"/>
                <a:cs typeface="微軟正黑體" charset="0"/>
              </a:rPr>
              <a:t>/</a:t>
            </a:r>
            <a:r>
              <a:rPr kumimoji="0" lang="zh-TW" altLang="zh-TW" sz="2400" dirty="0" smtClean="0">
                <a:latin typeface="微軟正黑體" charset="0"/>
                <a:ea typeface="微軟正黑體" charset="0"/>
                <a:cs typeface="微軟正黑體" charset="0"/>
              </a:rPr>
              <a:t>規費罰鍰</a:t>
            </a:r>
            <a:r>
              <a:rPr kumimoji="0" lang="zh-TW" altLang="en-US" sz="2400" dirty="0" smtClean="0">
                <a:latin typeface="微軟正黑體" charset="0"/>
                <a:ea typeface="微軟正黑體" charset="0"/>
                <a:cs typeface="微軟正黑體" charset="0"/>
              </a:rPr>
              <a:t>的表單應用</a:t>
            </a:r>
            <a:r>
              <a:rPr kumimoji="0" lang="zh-TW" altLang="zh-TW" sz="2400" dirty="0" smtClean="0">
                <a:latin typeface="微軟正黑體" charset="0"/>
                <a:ea typeface="微軟正黑體" charset="0"/>
                <a:cs typeface="微軟正黑體" charset="0"/>
              </a:rPr>
              <a:t>系統 </a:t>
            </a:r>
          </a:p>
          <a:p>
            <a:pPr lvl="1">
              <a:spcBef>
                <a:spcPts val="600"/>
              </a:spcBef>
              <a:buFont typeface="Arial" charset="0"/>
              <a:buChar char="•"/>
            </a:pPr>
            <a:r>
              <a:rPr kumimoji="0" lang="zh-TW" altLang="zh-TW" sz="2400" dirty="0" smtClean="0">
                <a:latin typeface="微軟正黑體" charset="0"/>
                <a:ea typeface="微軟正黑體" charset="0"/>
                <a:cs typeface="微軟正黑體" charset="0"/>
              </a:rPr>
              <a:t>人員和車牌</a:t>
            </a:r>
            <a:r>
              <a:rPr kumimoji="0" lang="zh-TW" altLang="en-US" sz="2400" dirty="0" smtClean="0">
                <a:latin typeface="微軟正黑體" charset="0"/>
                <a:ea typeface="微軟正黑體" charset="0"/>
                <a:cs typeface="微軟正黑體" charset="0"/>
              </a:rPr>
              <a:t>的</a:t>
            </a:r>
            <a:r>
              <a:rPr kumimoji="0" lang="zh-TW" altLang="zh-TW" sz="2400" dirty="0" smtClean="0">
                <a:latin typeface="微軟正黑體" charset="0"/>
                <a:ea typeface="微軟正黑體" charset="0"/>
                <a:cs typeface="微軟正黑體" charset="0"/>
              </a:rPr>
              <a:t>辨識</a:t>
            </a:r>
            <a:r>
              <a:rPr kumimoji="0" lang="zh-TW" altLang="en-US" sz="2400" dirty="0" smtClean="0">
                <a:latin typeface="微軟正黑體" charset="0"/>
                <a:ea typeface="微軟正黑體" charset="0"/>
                <a:cs typeface="微軟正黑體" charset="0"/>
              </a:rPr>
              <a:t>系統</a:t>
            </a:r>
            <a:r>
              <a:rPr kumimoji="0" lang="zh-TW" altLang="zh-TW" sz="2400" dirty="0" smtClean="0">
                <a:latin typeface="微軟正黑體" charset="0"/>
                <a:ea typeface="微軟正黑體" charset="0"/>
                <a:cs typeface="微軟正黑體" charset="0"/>
              </a:rPr>
              <a:t> </a:t>
            </a:r>
          </a:p>
          <a:p>
            <a:pPr lvl="1">
              <a:spcBef>
                <a:spcPts val="600"/>
              </a:spcBef>
              <a:buFont typeface="Arial" charset="0"/>
              <a:buChar char="•"/>
            </a:pPr>
            <a:r>
              <a:rPr kumimoji="0" lang="zh-TW" altLang="zh-TW" sz="2400" dirty="0" smtClean="0">
                <a:latin typeface="微軟正黑體" charset="0"/>
                <a:ea typeface="微軟正黑體" charset="0"/>
                <a:cs typeface="微軟正黑體" charset="0"/>
              </a:rPr>
              <a:t>多媒體</a:t>
            </a:r>
            <a:r>
              <a:rPr kumimoji="0" lang="zh-TW" altLang="en-US" sz="2400" dirty="0" smtClean="0">
                <a:latin typeface="微軟正黑體" charset="0"/>
                <a:ea typeface="微軟正黑體" charset="0"/>
                <a:cs typeface="微軟正黑體" charset="0"/>
              </a:rPr>
              <a:t>的</a:t>
            </a:r>
            <a:r>
              <a:rPr kumimoji="0" lang="zh-TW" altLang="zh-TW" sz="2400" dirty="0" smtClean="0">
                <a:latin typeface="微軟正黑體" charset="0"/>
                <a:ea typeface="微軟正黑體" charset="0"/>
                <a:cs typeface="微軟正黑體" charset="0"/>
              </a:rPr>
              <a:t>廣播</a:t>
            </a:r>
            <a:r>
              <a:rPr kumimoji="0" lang="zh-TW" altLang="en-US" sz="2400" dirty="0" smtClean="0">
                <a:latin typeface="微軟正黑體" charset="0"/>
                <a:ea typeface="微軟正黑體" charset="0"/>
                <a:cs typeface="微軟正黑體" charset="0"/>
              </a:rPr>
              <a:t>管理</a:t>
            </a:r>
            <a:r>
              <a:rPr kumimoji="0" lang="zh-TW" altLang="zh-TW" sz="2400" dirty="0" smtClean="0">
                <a:latin typeface="微軟正黑體" charset="0"/>
                <a:ea typeface="微軟正黑體" charset="0"/>
                <a:cs typeface="微軟正黑體" charset="0"/>
              </a:rPr>
              <a:t>系統 </a:t>
            </a:r>
          </a:p>
          <a:p>
            <a:pPr lvl="1">
              <a:spcBef>
                <a:spcPts val="600"/>
              </a:spcBef>
              <a:buFont typeface="Arial" charset="0"/>
              <a:buChar char="•"/>
            </a:pPr>
            <a:r>
              <a:rPr kumimoji="0" lang="zh-TW" altLang="zh-TW" sz="2400" dirty="0" smtClean="0">
                <a:latin typeface="微軟正黑體" charset="0"/>
                <a:ea typeface="微軟正黑體" charset="0"/>
                <a:cs typeface="微軟正黑體" charset="0"/>
              </a:rPr>
              <a:t>網路</a:t>
            </a:r>
            <a:r>
              <a:rPr kumimoji="0" lang="en-US" altLang="zh-TW" sz="2400" dirty="0" smtClean="0">
                <a:latin typeface="微軟正黑體" charset="0"/>
                <a:ea typeface="微軟正黑體" charset="0"/>
                <a:cs typeface="微軟正黑體" charset="0"/>
              </a:rPr>
              <a:t>/</a:t>
            </a:r>
            <a:r>
              <a:rPr kumimoji="0" lang="zh-TW" altLang="zh-TW" sz="2400" dirty="0" smtClean="0">
                <a:latin typeface="微軟正黑體" charset="0"/>
                <a:ea typeface="微軟正黑體" charset="0"/>
                <a:cs typeface="微軟正黑體" charset="0"/>
              </a:rPr>
              <a:t>網頁防火牆</a:t>
            </a:r>
            <a:r>
              <a:rPr kumimoji="0" lang="zh-TW" altLang="en-US" sz="2400" dirty="0" smtClean="0">
                <a:latin typeface="微軟正黑體" charset="0"/>
                <a:ea typeface="微軟正黑體" charset="0"/>
                <a:cs typeface="微軟正黑體" charset="0"/>
              </a:rPr>
              <a:t>產品</a:t>
            </a:r>
            <a:r>
              <a:rPr kumimoji="0" lang="zh-TW" altLang="zh-TW" sz="2400" dirty="0" smtClean="0">
                <a:latin typeface="微軟正黑體" charset="0"/>
                <a:ea typeface="微軟正黑體" charset="0"/>
                <a:cs typeface="微軟正黑體" charset="0"/>
              </a:rPr>
              <a:t> </a:t>
            </a:r>
          </a:p>
          <a:p>
            <a:pPr lvl="1">
              <a:spcBef>
                <a:spcPts val="600"/>
              </a:spcBef>
              <a:buFont typeface="Arial" charset="0"/>
              <a:buChar char="•"/>
            </a:pPr>
            <a:r>
              <a:rPr kumimoji="0" lang="zh-TW" altLang="zh-TW" sz="2400" dirty="0" smtClean="0">
                <a:latin typeface="微軟正黑體" charset="0"/>
                <a:ea typeface="微軟正黑體" charset="0"/>
                <a:cs typeface="微軟正黑體" charset="0"/>
              </a:rPr>
              <a:t>郵件</a:t>
            </a:r>
            <a:r>
              <a:rPr kumimoji="0" lang="zh-TW" altLang="en-US" sz="2400" dirty="0" smtClean="0">
                <a:latin typeface="微軟正黑體" charset="0"/>
                <a:ea typeface="微軟正黑體" charset="0"/>
                <a:cs typeface="微軟正黑體" charset="0"/>
              </a:rPr>
              <a:t>個資稽核</a:t>
            </a:r>
            <a:r>
              <a:rPr kumimoji="0" lang="zh-TW" altLang="zh-TW" sz="2400" dirty="0" smtClean="0">
                <a:latin typeface="微軟正黑體" charset="0"/>
                <a:ea typeface="微軟正黑體" charset="0"/>
                <a:cs typeface="微軟正黑體" charset="0"/>
              </a:rPr>
              <a:t>伺服器</a:t>
            </a:r>
            <a:r>
              <a:rPr kumimoji="0" lang="en-US" altLang="zh-TW" sz="2400" dirty="0" smtClean="0">
                <a:latin typeface="微軟正黑體" charset="0"/>
                <a:ea typeface="微軟正黑體" charset="0"/>
                <a:cs typeface="微軟正黑體" charset="0"/>
              </a:rPr>
              <a:t>/</a:t>
            </a:r>
            <a:r>
              <a:rPr kumimoji="0" lang="zh-TW" altLang="zh-TW" sz="2400" dirty="0" smtClean="0">
                <a:latin typeface="微軟正黑體" charset="0"/>
                <a:ea typeface="微軟正黑體" charset="0"/>
                <a:cs typeface="微軟正黑體" charset="0"/>
              </a:rPr>
              <a:t>防火牆</a:t>
            </a:r>
            <a:r>
              <a:rPr kumimoji="0" lang="zh-TW" altLang="en-US" sz="2400" dirty="0" smtClean="0">
                <a:latin typeface="微軟正黑體" charset="0"/>
                <a:ea typeface="微軟正黑體" charset="0"/>
                <a:cs typeface="微軟正黑體" charset="0"/>
              </a:rPr>
              <a:t>產品</a:t>
            </a:r>
            <a:r>
              <a:rPr kumimoji="0" lang="zh-TW" altLang="zh-TW" sz="2400" dirty="0" smtClean="0">
                <a:latin typeface="微軟正黑體" charset="0"/>
                <a:ea typeface="微軟正黑體" charset="0"/>
                <a:cs typeface="微軟正黑體" charset="0"/>
              </a:rPr>
              <a:t> </a:t>
            </a:r>
          </a:p>
          <a:p>
            <a:r>
              <a:rPr lang="en-US" altLang="zh-TW" sz="2400" dirty="0" smtClean="0"/>
              <a:t> </a:t>
            </a:r>
            <a:endParaRPr lang="zh-TW" altLang="zh-TW" sz="2400" dirty="0"/>
          </a:p>
        </p:txBody>
      </p:sp>
      <p:sp>
        <p:nvSpPr>
          <p:cNvPr id="13317" name="文字方塊 35"/>
          <p:cNvSpPr txBox="1">
            <a:spLocks noChangeArrowheads="1"/>
          </p:cNvSpPr>
          <p:nvPr/>
        </p:nvSpPr>
        <p:spPr bwMode="auto">
          <a:xfrm>
            <a:off x="4643438" y="2276475"/>
            <a:ext cx="3959225" cy="1631216"/>
          </a:xfrm>
          <a:prstGeom prst="rect">
            <a:avLst/>
          </a:prstGeom>
          <a:noFill/>
          <a:ln w="9525">
            <a:noFill/>
            <a:miter lim="800000"/>
            <a:headEnd/>
            <a:tailEnd/>
          </a:ln>
        </p:spPr>
        <p:txBody>
          <a:bodyPr>
            <a:spAutoFit/>
          </a:bodyPr>
          <a:lstStyle>
            <a:lvl1pPr eaLnBrk="0" hangingPunct="0">
              <a:defRPr kumimoji="1" sz="2000">
                <a:solidFill>
                  <a:schemeClr val="tx1"/>
                </a:solidFill>
                <a:latin typeface="Times New Roman" charset="0"/>
                <a:ea typeface="新細明體" charset="0"/>
                <a:cs typeface="新細明體" charset="0"/>
              </a:defRPr>
            </a:lvl1pPr>
            <a:lvl2pPr marL="742950" indent="-285750" eaLnBrk="0" hangingPunct="0">
              <a:defRPr kumimoji="1" sz="2000">
                <a:solidFill>
                  <a:schemeClr val="tx1"/>
                </a:solidFill>
                <a:latin typeface="Times New Roman" charset="0"/>
                <a:ea typeface="新細明體" charset="0"/>
              </a:defRPr>
            </a:lvl2pPr>
            <a:lvl3pPr marL="1143000" indent="-228600" eaLnBrk="0" hangingPunct="0">
              <a:defRPr kumimoji="1" sz="2000">
                <a:solidFill>
                  <a:schemeClr val="tx1"/>
                </a:solidFill>
                <a:latin typeface="Times New Roman" charset="0"/>
                <a:ea typeface="新細明體" charset="0"/>
              </a:defRPr>
            </a:lvl3pPr>
            <a:lvl4pPr marL="1600200" indent="-228600" eaLnBrk="0" hangingPunct="0">
              <a:defRPr kumimoji="1" sz="2000">
                <a:solidFill>
                  <a:schemeClr val="tx1"/>
                </a:solidFill>
                <a:latin typeface="Times New Roman" charset="0"/>
                <a:ea typeface="新細明體" charset="0"/>
              </a:defRPr>
            </a:lvl4pPr>
            <a:lvl5pPr marL="2057400" indent="-228600" eaLnBrk="0" hangingPunct="0">
              <a:defRPr kumimoji="1" sz="2000">
                <a:solidFill>
                  <a:schemeClr val="tx1"/>
                </a:solidFill>
                <a:latin typeface="Times New Roman" charset="0"/>
                <a:ea typeface="新細明體" charset="0"/>
              </a:defRPr>
            </a:lvl5pPr>
            <a:lvl6pPr marL="2514600" indent="-228600" eaLnBrk="0" fontAlgn="base" hangingPunct="0">
              <a:spcBef>
                <a:spcPct val="0"/>
              </a:spcBef>
              <a:spcAft>
                <a:spcPct val="0"/>
              </a:spcAft>
              <a:defRPr kumimoji="1" sz="2000">
                <a:solidFill>
                  <a:schemeClr val="tx1"/>
                </a:solidFill>
                <a:latin typeface="Times New Roman" charset="0"/>
                <a:ea typeface="新細明體" charset="0"/>
              </a:defRPr>
            </a:lvl6pPr>
            <a:lvl7pPr marL="2971800" indent="-228600" eaLnBrk="0" fontAlgn="base" hangingPunct="0">
              <a:spcBef>
                <a:spcPct val="0"/>
              </a:spcBef>
              <a:spcAft>
                <a:spcPct val="0"/>
              </a:spcAft>
              <a:defRPr kumimoji="1" sz="2000">
                <a:solidFill>
                  <a:schemeClr val="tx1"/>
                </a:solidFill>
                <a:latin typeface="Times New Roman" charset="0"/>
                <a:ea typeface="新細明體" charset="0"/>
              </a:defRPr>
            </a:lvl7pPr>
            <a:lvl8pPr marL="3429000" indent="-228600" eaLnBrk="0" fontAlgn="base" hangingPunct="0">
              <a:spcBef>
                <a:spcPct val="0"/>
              </a:spcBef>
              <a:spcAft>
                <a:spcPct val="0"/>
              </a:spcAft>
              <a:defRPr kumimoji="1" sz="2000">
                <a:solidFill>
                  <a:schemeClr val="tx1"/>
                </a:solidFill>
                <a:latin typeface="Times New Roman" charset="0"/>
                <a:ea typeface="新細明體" charset="0"/>
              </a:defRPr>
            </a:lvl8pPr>
            <a:lvl9pPr marL="3886200" indent="-228600" eaLnBrk="0" fontAlgn="base" hangingPunct="0">
              <a:spcBef>
                <a:spcPct val="0"/>
              </a:spcBef>
              <a:spcAft>
                <a:spcPct val="0"/>
              </a:spcAft>
              <a:defRPr kumimoji="1" sz="2000">
                <a:solidFill>
                  <a:schemeClr val="tx1"/>
                </a:solidFill>
                <a:latin typeface="Times New Roman" charset="0"/>
                <a:ea typeface="新細明體" charset="0"/>
              </a:defRPr>
            </a:lvl9pPr>
          </a:lstStyle>
          <a:p>
            <a:pPr algn="just" eaLnBrk="1" hangingPunct="1">
              <a:lnSpc>
                <a:spcPts val="2400"/>
              </a:lnSpc>
              <a:spcBef>
                <a:spcPts val="600"/>
              </a:spcBef>
              <a:spcAft>
                <a:spcPts val="600"/>
              </a:spcAft>
            </a:pPr>
            <a:r>
              <a:rPr kumimoji="0" lang="zh-TW" altLang="en-US" sz="2400" b="1" dirty="0">
                <a:solidFill>
                  <a:srgbClr val="0D0D0D"/>
                </a:solidFill>
                <a:effectLst>
                  <a:outerShdw blurRad="38100" dist="38100" dir="2700000" algn="tl">
                    <a:srgbClr val="DDDDDD"/>
                  </a:outerShdw>
                </a:effectLst>
                <a:latin typeface="微軟正黑體" charset="0"/>
                <a:ea typeface="微軟正黑體" charset="0"/>
                <a:cs typeface="微軟正黑體" charset="0"/>
              </a:rPr>
              <a:t>桓基科技為</a:t>
            </a:r>
            <a:r>
              <a:rPr kumimoji="0" lang="zh-TW" altLang="en-US" sz="2400" b="1" dirty="0" smtClean="0">
                <a:solidFill>
                  <a:srgbClr val="0000FF"/>
                </a:solidFill>
                <a:effectLst>
                  <a:outerShdw blurRad="38100" dist="38100" dir="2700000" algn="tl">
                    <a:srgbClr val="DDDDDD"/>
                  </a:outerShdw>
                </a:effectLst>
                <a:latin typeface="微軟正黑體" charset="0"/>
                <a:ea typeface="微軟正黑體" charset="0"/>
                <a:cs typeface="微軟正黑體" charset="0"/>
              </a:rPr>
              <a:t>國內軟體開發廠商</a:t>
            </a:r>
            <a:r>
              <a:rPr kumimoji="0" lang="zh-TW" altLang="en-US" sz="2400" b="1" dirty="0" smtClean="0">
                <a:solidFill>
                  <a:srgbClr val="0D0D0D"/>
                </a:solidFill>
                <a:effectLst>
                  <a:outerShdw blurRad="38100" dist="38100" dir="2700000" algn="tl">
                    <a:srgbClr val="DDDDDD"/>
                  </a:outerShdw>
                </a:effectLst>
                <a:latin typeface="微軟正黑體" charset="0"/>
                <a:ea typeface="微軟正黑體" charset="0"/>
                <a:cs typeface="微軟正黑體" charset="0"/>
              </a:rPr>
              <a:t>，主要從事各項</a:t>
            </a:r>
            <a:r>
              <a:rPr kumimoji="0" lang="zh-TW" altLang="en-US" sz="2400" b="1" dirty="0">
                <a:solidFill>
                  <a:srgbClr val="0000FF"/>
                </a:solidFill>
                <a:effectLst>
                  <a:outerShdw blurRad="38100" dist="38100" dir="2700000" algn="tl">
                    <a:srgbClr val="DDDDDD"/>
                  </a:outerShdw>
                </a:effectLst>
                <a:latin typeface="微軟正黑體" charset="0"/>
                <a:ea typeface="微軟正黑體" charset="0"/>
                <a:cs typeface="微軟正黑體" charset="0"/>
              </a:rPr>
              <a:t>專業</a:t>
            </a:r>
            <a:r>
              <a:rPr kumimoji="0" lang="zh-TW" altLang="en-US" sz="2400" b="1" dirty="0" smtClean="0">
                <a:solidFill>
                  <a:srgbClr val="0000FF"/>
                </a:solidFill>
                <a:effectLst>
                  <a:outerShdw blurRad="38100" dist="38100" dir="2700000" algn="tl">
                    <a:srgbClr val="DDDDDD"/>
                  </a:outerShdw>
                </a:effectLst>
                <a:latin typeface="微軟正黑體" charset="0"/>
                <a:ea typeface="微軟正黑體" charset="0"/>
                <a:cs typeface="微軟正黑體" charset="0"/>
              </a:rPr>
              <a:t>防火牆</a:t>
            </a:r>
            <a:r>
              <a:rPr kumimoji="0" lang="zh-TW" altLang="en-US" sz="2400" b="1" dirty="0" smtClean="0">
                <a:solidFill>
                  <a:srgbClr val="0D0D0D"/>
                </a:solidFill>
                <a:effectLst>
                  <a:outerShdw blurRad="38100" dist="38100" dir="2700000" algn="tl">
                    <a:srgbClr val="DDDDDD"/>
                  </a:outerShdw>
                </a:effectLst>
                <a:latin typeface="微軟正黑體" charset="0"/>
                <a:ea typeface="微軟正黑體" charset="0"/>
                <a:cs typeface="微軟正黑體" charset="0"/>
              </a:rPr>
              <a:t>，與</a:t>
            </a:r>
            <a:r>
              <a:rPr kumimoji="0" lang="zh-TW" altLang="en-US" sz="2400" b="1" dirty="0" smtClean="0">
                <a:solidFill>
                  <a:srgbClr val="0000FF"/>
                </a:solidFill>
                <a:effectLst>
                  <a:outerShdw blurRad="38100" dist="38100" dir="2700000" algn="tl">
                    <a:srgbClr val="DDDDDD"/>
                  </a:outerShdw>
                </a:effectLst>
                <a:latin typeface="微軟正黑體" charset="0"/>
                <a:ea typeface="微軟正黑體" charset="0"/>
                <a:cs typeface="微軟正黑體" charset="0"/>
              </a:rPr>
              <a:t>應用程式技服</a:t>
            </a:r>
            <a:r>
              <a:rPr kumimoji="0" lang="zh-TW" altLang="en-US" sz="2400" b="1" dirty="0" smtClean="0">
                <a:solidFill>
                  <a:srgbClr val="0D0D0D"/>
                </a:solidFill>
                <a:effectLst>
                  <a:outerShdw blurRad="38100" dist="38100" dir="2700000" algn="tl">
                    <a:srgbClr val="DDDDDD"/>
                  </a:outerShdw>
                </a:effectLst>
                <a:latin typeface="微軟正黑體" charset="0"/>
                <a:ea typeface="微軟正黑體" charset="0"/>
                <a:cs typeface="微軟正黑體" charset="0"/>
              </a:rPr>
              <a:t>的技術</a:t>
            </a:r>
            <a:r>
              <a:rPr kumimoji="0" lang="zh-TW" altLang="en-US" sz="2400" b="1" dirty="0">
                <a:solidFill>
                  <a:srgbClr val="0000FF"/>
                </a:solidFill>
                <a:effectLst>
                  <a:outerShdw blurRad="38100" dist="38100" dir="2700000" algn="tl">
                    <a:srgbClr val="DDDDDD"/>
                  </a:outerShdw>
                </a:effectLst>
                <a:latin typeface="微軟正黑體" charset="0"/>
                <a:ea typeface="微軟正黑體" charset="0"/>
                <a:cs typeface="微軟正黑體" charset="0"/>
              </a:rPr>
              <a:t>原廠</a:t>
            </a:r>
            <a:r>
              <a:rPr kumimoji="0" lang="zh-TW" altLang="en-US" sz="2400" b="1" dirty="0">
                <a:solidFill>
                  <a:srgbClr val="0D0D0D"/>
                </a:solidFill>
                <a:effectLst>
                  <a:outerShdw blurRad="38100" dist="38100" dir="2700000" algn="tl">
                    <a:srgbClr val="DDDDDD"/>
                  </a:outerShdw>
                </a:effectLst>
                <a:latin typeface="微軟正黑體" charset="0"/>
                <a:ea typeface="微軟正黑體" charset="0"/>
                <a:cs typeface="微軟正黑體" charset="0"/>
              </a:rPr>
              <a:t>，銷售服務據點遍及台灣、中國、馬來西亞及越南等地，近年積極朝</a:t>
            </a:r>
            <a:r>
              <a:rPr kumimoji="0" lang="zh-TW" altLang="en-US" sz="2400" b="1" dirty="0">
                <a:solidFill>
                  <a:srgbClr val="0000FF"/>
                </a:solidFill>
                <a:effectLst>
                  <a:outerShdw blurRad="38100" dist="38100" dir="2700000" algn="tl">
                    <a:srgbClr val="DDDDDD"/>
                  </a:outerShdw>
                </a:effectLst>
                <a:latin typeface="微軟正黑體" charset="0"/>
                <a:ea typeface="微軟正黑體" charset="0"/>
                <a:cs typeface="微軟正黑體" charset="0"/>
              </a:rPr>
              <a:t>行動通訊應用與雲端服務</a:t>
            </a:r>
            <a:r>
              <a:rPr kumimoji="0" lang="zh-TW" altLang="en-US" sz="2400" b="1" dirty="0">
                <a:solidFill>
                  <a:srgbClr val="0D0D0D"/>
                </a:solidFill>
                <a:effectLst>
                  <a:outerShdw blurRad="38100" dist="38100" dir="2700000" algn="tl">
                    <a:srgbClr val="DDDDDD"/>
                  </a:outerShdw>
                </a:effectLst>
                <a:latin typeface="微軟正黑體" charset="0"/>
                <a:ea typeface="微軟正黑體" charset="0"/>
                <a:cs typeface="微軟正黑體" charset="0"/>
              </a:rPr>
              <a:t>發展</a:t>
            </a:r>
            <a:r>
              <a:rPr kumimoji="0" lang="zh-TW" altLang="en-US" sz="1600" b="1" dirty="0">
                <a:solidFill>
                  <a:srgbClr val="0D0D0D"/>
                </a:solidFill>
                <a:effectLst>
                  <a:outerShdw blurRad="38100" dist="38100" dir="2700000" algn="tl">
                    <a:srgbClr val="DDDDDD"/>
                  </a:outerShdw>
                </a:effectLst>
                <a:latin typeface="微軟正黑體" charset="0"/>
                <a:ea typeface="微軟正黑體" charset="0"/>
                <a:cs typeface="微軟正黑體" charset="0"/>
              </a:rPr>
              <a:t>。</a:t>
            </a:r>
            <a:endParaRPr kumimoji="0" lang="en-US" altLang="zh-TW" sz="1600" dirty="0">
              <a:solidFill>
                <a:srgbClr val="0D0D0D"/>
              </a:solidFill>
              <a:effectLst>
                <a:outerShdw blurRad="38100" dist="38100" dir="2700000" algn="tl">
                  <a:srgbClr val="DDDDDD"/>
                </a:outerShdw>
              </a:effectLst>
              <a:latin typeface="微軟正黑體" charset="0"/>
              <a:ea typeface="微軟正黑體" charset="0"/>
              <a:cs typeface="微軟正黑體" charset="0"/>
            </a:endParaRPr>
          </a:p>
        </p:txBody>
      </p:sp>
      <p:pic>
        <p:nvPicPr>
          <p:cNvPr id="5130" name="Picture 19" descr="LOGO"/>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716463" y="1628775"/>
            <a:ext cx="1800225" cy="534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2" name="直線接點 18"/>
          <p:cNvCxnSpPr/>
          <p:nvPr/>
        </p:nvCxnSpPr>
        <p:spPr bwMode="auto">
          <a:xfrm>
            <a:off x="412750" y="4568825"/>
            <a:ext cx="3786188" cy="158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 name="文字方塊 14"/>
          <p:cNvSpPr txBox="1"/>
          <p:nvPr/>
        </p:nvSpPr>
        <p:spPr>
          <a:xfrm>
            <a:off x="4787900" y="4210050"/>
            <a:ext cx="3671888" cy="276999"/>
          </a:xfrm>
          <a:prstGeom prst="rect">
            <a:avLst/>
          </a:prstGeom>
          <a:noFill/>
        </p:spPr>
        <p:txBody>
          <a:bodyPr>
            <a:spAutoFit/>
          </a:bodyPr>
          <a:lstStyle>
            <a:lvl1pPr eaLnBrk="0" hangingPunct="0">
              <a:defRPr kumimoji="1" sz="2000">
                <a:solidFill>
                  <a:schemeClr val="tx1"/>
                </a:solidFill>
                <a:latin typeface="Times New Roman" charset="0"/>
                <a:ea typeface="新細明體" charset="0"/>
                <a:cs typeface="新細明體" charset="0"/>
              </a:defRPr>
            </a:lvl1pPr>
            <a:lvl2pPr marL="742950" indent="-285750" eaLnBrk="0" hangingPunct="0">
              <a:defRPr kumimoji="1" sz="2000">
                <a:solidFill>
                  <a:schemeClr val="tx1"/>
                </a:solidFill>
                <a:latin typeface="Times New Roman" charset="0"/>
                <a:ea typeface="新細明體" charset="0"/>
              </a:defRPr>
            </a:lvl2pPr>
            <a:lvl3pPr marL="1143000" indent="-228600" eaLnBrk="0" hangingPunct="0">
              <a:defRPr kumimoji="1" sz="2000">
                <a:solidFill>
                  <a:schemeClr val="tx1"/>
                </a:solidFill>
                <a:latin typeface="Times New Roman" charset="0"/>
                <a:ea typeface="新細明體" charset="0"/>
              </a:defRPr>
            </a:lvl3pPr>
            <a:lvl4pPr marL="1600200" indent="-228600" eaLnBrk="0" hangingPunct="0">
              <a:defRPr kumimoji="1" sz="2000">
                <a:solidFill>
                  <a:schemeClr val="tx1"/>
                </a:solidFill>
                <a:latin typeface="Times New Roman" charset="0"/>
                <a:ea typeface="新細明體" charset="0"/>
              </a:defRPr>
            </a:lvl4pPr>
            <a:lvl5pPr marL="2057400" indent="-228600" eaLnBrk="0" hangingPunct="0">
              <a:defRPr kumimoji="1" sz="2000">
                <a:solidFill>
                  <a:schemeClr val="tx1"/>
                </a:solidFill>
                <a:latin typeface="Times New Roman" charset="0"/>
                <a:ea typeface="新細明體" charset="0"/>
              </a:defRPr>
            </a:lvl5pPr>
            <a:lvl6pPr marL="2514600" indent="-228600" eaLnBrk="0" fontAlgn="base" hangingPunct="0">
              <a:spcBef>
                <a:spcPct val="0"/>
              </a:spcBef>
              <a:spcAft>
                <a:spcPct val="0"/>
              </a:spcAft>
              <a:defRPr kumimoji="1" sz="2000">
                <a:solidFill>
                  <a:schemeClr val="tx1"/>
                </a:solidFill>
                <a:latin typeface="Times New Roman" charset="0"/>
                <a:ea typeface="新細明體" charset="0"/>
              </a:defRPr>
            </a:lvl6pPr>
            <a:lvl7pPr marL="2971800" indent="-228600" eaLnBrk="0" fontAlgn="base" hangingPunct="0">
              <a:spcBef>
                <a:spcPct val="0"/>
              </a:spcBef>
              <a:spcAft>
                <a:spcPct val="0"/>
              </a:spcAft>
              <a:defRPr kumimoji="1" sz="2000">
                <a:solidFill>
                  <a:schemeClr val="tx1"/>
                </a:solidFill>
                <a:latin typeface="Times New Roman" charset="0"/>
                <a:ea typeface="新細明體" charset="0"/>
              </a:defRPr>
            </a:lvl7pPr>
            <a:lvl8pPr marL="3429000" indent="-228600" eaLnBrk="0" fontAlgn="base" hangingPunct="0">
              <a:spcBef>
                <a:spcPct val="0"/>
              </a:spcBef>
              <a:spcAft>
                <a:spcPct val="0"/>
              </a:spcAft>
              <a:defRPr kumimoji="1" sz="2000">
                <a:solidFill>
                  <a:schemeClr val="tx1"/>
                </a:solidFill>
                <a:latin typeface="Times New Roman" charset="0"/>
                <a:ea typeface="新細明體" charset="0"/>
              </a:defRPr>
            </a:lvl8pPr>
            <a:lvl9pPr marL="3886200" indent="-228600" eaLnBrk="0" fontAlgn="base" hangingPunct="0">
              <a:spcBef>
                <a:spcPct val="0"/>
              </a:spcBef>
              <a:spcAft>
                <a:spcPct val="0"/>
              </a:spcAft>
              <a:defRPr kumimoji="1" sz="2000">
                <a:solidFill>
                  <a:schemeClr val="tx1"/>
                </a:solidFill>
                <a:latin typeface="Times New Roman" charset="0"/>
                <a:ea typeface="新細明體" charset="0"/>
              </a:defRPr>
            </a:lvl9pPr>
          </a:lstStyle>
          <a:p>
            <a:pPr algn="ctr" eaLnBrk="1" hangingPunct="1"/>
            <a:r>
              <a:rPr kumimoji="0" lang="zh-TW" altLang="en-US" sz="1800" b="1" dirty="0">
                <a:effectLst>
                  <a:outerShdw blurRad="38100" dist="38100" dir="2700000" algn="tl">
                    <a:srgbClr val="DDDDDD"/>
                  </a:outerShdw>
                </a:effectLst>
                <a:latin typeface="微軟正黑體" charset="0"/>
                <a:ea typeface="微軟正黑體" charset="0"/>
                <a:cs typeface="微軟正黑體" charset="0"/>
              </a:rPr>
              <a:t>營業</a:t>
            </a:r>
            <a:r>
              <a:rPr kumimoji="0" lang="zh-TW" altLang="en-US" sz="1800" b="1" dirty="0" smtClean="0">
                <a:effectLst>
                  <a:outerShdw blurRad="38100" dist="38100" dir="2700000" algn="tl">
                    <a:srgbClr val="DDDDDD"/>
                  </a:outerShdw>
                </a:effectLst>
                <a:latin typeface="微軟正黑體" charset="0"/>
                <a:ea typeface="微軟正黑體" charset="0"/>
                <a:cs typeface="微軟正黑體" charset="0"/>
              </a:rPr>
              <a:t>項目</a:t>
            </a:r>
            <a:endParaRPr kumimoji="0" lang="zh-TW" altLang="en-US" sz="1800" dirty="0">
              <a:effectLst>
                <a:outerShdw blurRad="38100" dist="38100" dir="2700000" algn="tl">
                  <a:srgbClr val="DDDDDD"/>
                </a:outerShdw>
              </a:effectLst>
              <a:latin typeface="微軟正黑體" charset="0"/>
              <a:ea typeface="微軟正黑體" charset="0"/>
              <a:cs typeface="微軟正黑體" charset="0"/>
            </a:endParaRPr>
          </a:p>
        </p:txBody>
      </p:sp>
      <p:cxnSp>
        <p:nvCxnSpPr>
          <p:cNvPr id="19" name="直線接點 18"/>
          <p:cNvCxnSpPr/>
          <p:nvPr/>
        </p:nvCxnSpPr>
        <p:spPr bwMode="auto">
          <a:xfrm>
            <a:off x="4932363" y="4568825"/>
            <a:ext cx="3786187" cy="1588"/>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5134" name="Picture 32" descr="H:\20110127_公司簡報_Cindy\images\符號.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932363" y="4295775"/>
            <a:ext cx="100012" cy="280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135" name="Picture 32" descr="H:\20110127_公司簡報_Cindy\images\符號.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12750" y="4286250"/>
            <a:ext cx="100013" cy="280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標題 3"/>
          <p:cNvSpPr>
            <a:spLocks noGrp="1"/>
          </p:cNvSpPr>
          <p:nvPr>
            <p:ph type="title"/>
          </p:nvPr>
        </p:nvSpPr>
        <p:spPr/>
        <p:txBody>
          <a:bodyPr/>
          <a:lstStyle/>
          <a:p>
            <a:r>
              <a:rPr kumimoji="1" lang="en-US" altLang="zh-TW" dirty="0" smtClean="0">
                <a:latin typeface="微軟正黑體" pitchFamily="34" charset="-120"/>
              </a:rPr>
              <a:t>About </a:t>
            </a:r>
            <a:r>
              <a:rPr kumimoji="1" lang="en-US" altLang="zh-TW" dirty="0" err="1" smtClean="0">
                <a:latin typeface="微軟正黑體" pitchFamily="34" charset="-120"/>
              </a:rPr>
              <a:t>HGiga</a:t>
            </a:r>
            <a:endParaRPr kumimoji="1" lang="zh-TW" altLang="en-US" dirty="0">
              <a:latin typeface="微軟正黑體" pitchFamily="34" charset="-120"/>
            </a:endParaRPr>
          </a:p>
        </p:txBody>
      </p:sp>
    </p:spTree>
    <p:extLst>
      <p:ext uri="{BB962C8B-B14F-4D97-AF65-F5344CB8AC3E}">
        <p14:creationId xmlns="" xmlns:p14="http://schemas.microsoft.com/office/powerpoint/2010/main" val="4049336476"/>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投影片編號版面配置區 4"/>
          <p:cNvSpPr>
            <a:spLocks noGrp="1"/>
          </p:cNvSpPr>
          <p:nvPr>
            <p:ph type="sldNum" sz="quarter" idx="10"/>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Times New Roman" charset="0"/>
                <a:ea typeface="新細明體" charset="0"/>
                <a:cs typeface="新細明體" charset="0"/>
              </a:defRPr>
            </a:lvl1pPr>
            <a:lvl2pPr marL="742950" indent="-285750" eaLnBrk="0" hangingPunct="0">
              <a:defRPr kumimoji="1" sz="2000">
                <a:solidFill>
                  <a:schemeClr val="tx1"/>
                </a:solidFill>
                <a:latin typeface="Times New Roman" charset="0"/>
                <a:ea typeface="新細明體" charset="0"/>
              </a:defRPr>
            </a:lvl2pPr>
            <a:lvl3pPr marL="1143000" indent="-228600" eaLnBrk="0" hangingPunct="0">
              <a:defRPr kumimoji="1" sz="2000">
                <a:solidFill>
                  <a:schemeClr val="tx1"/>
                </a:solidFill>
                <a:latin typeface="Times New Roman" charset="0"/>
                <a:ea typeface="新細明體" charset="0"/>
              </a:defRPr>
            </a:lvl3pPr>
            <a:lvl4pPr marL="1600200" indent="-228600" eaLnBrk="0" hangingPunct="0">
              <a:defRPr kumimoji="1" sz="2000">
                <a:solidFill>
                  <a:schemeClr val="tx1"/>
                </a:solidFill>
                <a:latin typeface="Times New Roman" charset="0"/>
                <a:ea typeface="新細明體" charset="0"/>
              </a:defRPr>
            </a:lvl4pPr>
            <a:lvl5pPr marL="2057400" indent="-228600" eaLnBrk="0" hangingPunct="0">
              <a:defRPr kumimoji="1" sz="2000">
                <a:solidFill>
                  <a:schemeClr val="tx1"/>
                </a:solidFill>
                <a:latin typeface="Times New Roman" charset="0"/>
                <a:ea typeface="新細明體" charset="0"/>
              </a:defRPr>
            </a:lvl5pPr>
            <a:lvl6pPr marL="2514600" indent="-228600" eaLnBrk="0" fontAlgn="base" hangingPunct="0">
              <a:spcBef>
                <a:spcPct val="0"/>
              </a:spcBef>
              <a:spcAft>
                <a:spcPct val="0"/>
              </a:spcAft>
              <a:defRPr kumimoji="1" sz="2000">
                <a:solidFill>
                  <a:schemeClr val="tx1"/>
                </a:solidFill>
                <a:latin typeface="Times New Roman" charset="0"/>
                <a:ea typeface="新細明體" charset="0"/>
              </a:defRPr>
            </a:lvl6pPr>
            <a:lvl7pPr marL="2971800" indent="-228600" eaLnBrk="0" fontAlgn="base" hangingPunct="0">
              <a:spcBef>
                <a:spcPct val="0"/>
              </a:spcBef>
              <a:spcAft>
                <a:spcPct val="0"/>
              </a:spcAft>
              <a:defRPr kumimoji="1" sz="2000">
                <a:solidFill>
                  <a:schemeClr val="tx1"/>
                </a:solidFill>
                <a:latin typeface="Times New Roman" charset="0"/>
                <a:ea typeface="新細明體" charset="0"/>
              </a:defRPr>
            </a:lvl7pPr>
            <a:lvl8pPr marL="3429000" indent="-228600" eaLnBrk="0" fontAlgn="base" hangingPunct="0">
              <a:spcBef>
                <a:spcPct val="0"/>
              </a:spcBef>
              <a:spcAft>
                <a:spcPct val="0"/>
              </a:spcAft>
              <a:defRPr kumimoji="1" sz="2000">
                <a:solidFill>
                  <a:schemeClr val="tx1"/>
                </a:solidFill>
                <a:latin typeface="Times New Roman" charset="0"/>
                <a:ea typeface="新細明體" charset="0"/>
              </a:defRPr>
            </a:lvl8pPr>
            <a:lvl9pPr marL="3886200" indent="-228600" eaLnBrk="0" fontAlgn="base" hangingPunct="0">
              <a:spcBef>
                <a:spcPct val="0"/>
              </a:spcBef>
              <a:spcAft>
                <a:spcPct val="0"/>
              </a:spcAft>
              <a:defRPr kumimoji="1" sz="2000">
                <a:solidFill>
                  <a:schemeClr val="tx1"/>
                </a:solidFill>
                <a:latin typeface="Times New Roman" charset="0"/>
                <a:ea typeface="新細明體" charset="0"/>
              </a:defRPr>
            </a:lvl9pPr>
          </a:lstStyle>
          <a:p>
            <a:pPr eaLnBrk="1" hangingPunct="1"/>
            <a:fld id="{41FA5265-F417-6241-A846-83C1FEDB7CA9}" type="slidenum">
              <a:rPr kumimoji="0" lang="zh-TW" altLang="en-US" sz="1400">
                <a:solidFill>
                  <a:schemeClr val="bg1"/>
                </a:solidFill>
                <a:latin typeface="Arial Unicode MS" charset="0"/>
                <a:ea typeface="微軟正黑體" charset="0"/>
                <a:cs typeface="微軟正黑體" charset="0"/>
              </a:rPr>
              <a:pPr eaLnBrk="1" hangingPunct="1"/>
              <a:t>75</a:t>
            </a:fld>
            <a:endParaRPr kumimoji="0" lang="en-US" altLang="zh-TW" sz="1400">
              <a:solidFill>
                <a:schemeClr val="bg1"/>
              </a:solidFill>
              <a:latin typeface="Arial Unicode MS" charset="0"/>
              <a:ea typeface="微軟正黑體" charset="0"/>
              <a:cs typeface="微軟正黑體" charset="0"/>
            </a:endParaRPr>
          </a:p>
        </p:txBody>
      </p:sp>
      <p:pic>
        <p:nvPicPr>
          <p:cNvPr id="6148" name="Picture 9"/>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7950" y="1339850"/>
            <a:ext cx="8978900" cy="482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21" name="文字方塊 6"/>
          <p:cNvSpPr txBox="1">
            <a:spLocks noChangeArrowheads="1"/>
          </p:cNvSpPr>
          <p:nvPr/>
        </p:nvSpPr>
        <p:spPr bwMode="auto">
          <a:xfrm>
            <a:off x="5435600" y="3357563"/>
            <a:ext cx="3240088" cy="2899255"/>
          </a:xfrm>
          <a:prstGeom prst="rect">
            <a:avLst/>
          </a:prstGeom>
          <a:noFill/>
          <a:ln w="9525">
            <a:noFill/>
            <a:miter lim="800000"/>
            <a:headEnd/>
            <a:tailEnd/>
          </a:ln>
        </p:spPr>
        <p:txBody>
          <a:bodyPr>
            <a:spAutoFit/>
          </a:bodyPr>
          <a:lstStyle>
            <a:lvl1pPr eaLnBrk="0" hangingPunct="0">
              <a:defRPr kumimoji="1" sz="2000">
                <a:solidFill>
                  <a:schemeClr val="tx1"/>
                </a:solidFill>
                <a:latin typeface="Times New Roman" charset="0"/>
                <a:ea typeface="新細明體" charset="0"/>
                <a:cs typeface="新細明體" charset="0"/>
              </a:defRPr>
            </a:lvl1pPr>
            <a:lvl2pPr marL="742950" indent="-285750" eaLnBrk="0" hangingPunct="0">
              <a:defRPr kumimoji="1" sz="2000">
                <a:solidFill>
                  <a:schemeClr val="tx1"/>
                </a:solidFill>
                <a:latin typeface="Times New Roman" charset="0"/>
                <a:ea typeface="新細明體" charset="0"/>
              </a:defRPr>
            </a:lvl2pPr>
            <a:lvl3pPr marL="1143000" indent="-228600" eaLnBrk="0" hangingPunct="0">
              <a:defRPr kumimoji="1" sz="2000">
                <a:solidFill>
                  <a:schemeClr val="tx1"/>
                </a:solidFill>
                <a:latin typeface="Times New Roman" charset="0"/>
                <a:ea typeface="新細明體" charset="0"/>
              </a:defRPr>
            </a:lvl3pPr>
            <a:lvl4pPr marL="1600200" indent="-228600" eaLnBrk="0" hangingPunct="0">
              <a:defRPr kumimoji="1" sz="2000">
                <a:solidFill>
                  <a:schemeClr val="tx1"/>
                </a:solidFill>
                <a:latin typeface="Times New Roman" charset="0"/>
                <a:ea typeface="新細明體" charset="0"/>
              </a:defRPr>
            </a:lvl4pPr>
            <a:lvl5pPr marL="2057400" indent="-228600" eaLnBrk="0" hangingPunct="0">
              <a:defRPr kumimoji="1" sz="2000">
                <a:solidFill>
                  <a:schemeClr val="tx1"/>
                </a:solidFill>
                <a:latin typeface="Times New Roman" charset="0"/>
                <a:ea typeface="新細明體" charset="0"/>
              </a:defRPr>
            </a:lvl5pPr>
            <a:lvl6pPr marL="2514600" indent="-228600" eaLnBrk="0" fontAlgn="base" hangingPunct="0">
              <a:spcBef>
                <a:spcPct val="0"/>
              </a:spcBef>
              <a:spcAft>
                <a:spcPct val="0"/>
              </a:spcAft>
              <a:defRPr kumimoji="1" sz="2000">
                <a:solidFill>
                  <a:schemeClr val="tx1"/>
                </a:solidFill>
                <a:latin typeface="Times New Roman" charset="0"/>
                <a:ea typeface="新細明體" charset="0"/>
              </a:defRPr>
            </a:lvl6pPr>
            <a:lvl7pPr marL="2971800" indent="-228600" eaLnBrk="0" fontAlgn="base" hangingPunct="0">
              <a:spcBef>
                <a:spcPct val="0"/>
              </a:spcBef>
              <a:spcAft>
                <a:spcPct val="0"/>
              </a:spcAft>
              <a:defRPr kumimoji="1" sz="2000">
                <a:solidFill>
                  <a:schemeClr val="tx1"/>
                </a:solidFill>
                <a:latin typeface="Times New Roman" charset="0"/>
                <a:ea typeface="新細明體" charset="0"/>
              </a:defRPr>
            </a:lvl7pPr>
            <a:lvl8pPr marL="3429000" indent="-228600" eaLnBrk="0" fontAlgn="base" hangingPunct="0">
              <a:spcBef>
                <a:spcPct val="0"/>
              </a:spcBef>
              <a:spcAft>
                <a:spcPct val="0"/>
              </a:spcAft>
              <a:defRPr kumimoji="1" sz="2000">
                <a:solidFill>
                  <a:schemeClr val="tx1"/>
                </a:solidFill>
                <a:latin typeface="Times New Roman" charset="0"/>
                <a:ea typeface="新細明體" charset="0"/>
              </a:defRPr>
            </a:lvl8pPr>
            <a:lvl9pPr marL="3886200" indent="-228600" eaLnBrk="0" fontAlgn="base" hangingPunct="0">
              <a:spcBef>
                <a:spcPct val="0"/>
              </a:spcBef>
              <a:spcAft>
                <a:spcPct val="0"/>
              </a:spcAft>
              <a:defRPr kumimoji="1" sz="2000">
                <a:solidFill>
                  <a:schemeClr val="tx1"/>
                </a:solidFill>
                <a:latin typeface="Times New Roman" charset="0"/>
                <a:ea typeface="新細明體" charset="0"/>
              </a:defRPr>
            </a:lvl9pPr>
          </a:lstStyle>
          <a:p>
            <a:pPr eaLnBrk="1" hangingPunct="1">
              <a:lnSpc>
                <a:spcPct val="140000"/>
              </a:lnSpc>
              <a:buFont typeface="Arial" charset="0"/>
              <a:buNone/>
            </a:pPr>
            <a:r>
              <a:rPr lang="zh-TW" altLang="en-US" sz="2400" b="1" smtClean="0">
                <a:solidFill>
                  <a:srgbClr val="953735"/>
                </a:solidFill>
                <a:effectLst>
                  <a:outerShdw blurRad="38100" dist="38100" dir="2700000" algn="tl">
                    <a:srgbClr val="DDDDDD"/>
                  </a:outerShdw>
                </a:effectLst>
                <a:latin typeface="微軟正黑體" charset="0"/>
                <a:ea typeface="微軟正黑體" charset="0"/>
                <a:cs typeface="微軟正黑體" charset="0"/>
              </a:rPr>
              <a:t>國家五大</a:t>
            </a:r>
            <a:r>
              <a:rPr lang="en-US" altLang="zh-TW" sz="2400" b="1" dirty="0" smtClean="0">
                <a:solidFill>
                  <a:srgbClr val="953735"/>
                </a:solidFill>
                <a:effectLst>
                  <a:outerShdw blurRad="38100" dist="38100" dir="2700000" algn="tl">
                    <a:srgbClr val="DDDDDD"/>
                  </a:outerShdw>
                </a:effectLst>
                <a:latin typeface="微軟正黑體" charset="0"/>
                <a:ea typeface="微軟正黑體" charset="0"/>
                <a:cs typeface="微軟正黑體" charset="0"/>
              </a:rPr>
              <a:t> </a:t>
            </a:r>
            <a:r>
              <a:rPr lang="en-US" altLang="zh-TW" sz="2400" b="1" dirty="0">
                <a:solidFill>
                  <a:srgbClr val="953735"/>
                </a:solidFill>
                <a:effectLst>
                  <a:outerShdw blurRad="38100" dist="38100" dir="2700000" algn="tl">
                    <a:srgbClr val="DDDDDD"/>
                  </a:outerShdw>
                </a:effectLst>
                <a:latin typeface="微軟正黑體" charset="0"/>
                <a:ea typeface="微軟正黑體" charset="0"/>
                <a:cs typeface="微軟正黑體" charset="0"/>
              </a:rPr>
              <a:t>IT </a:t>
            </a:r>
            <a:r>
              <a:rPr lang="zh-TW" altLang="en-US" sz="2400" b="1" dirty="0">
                <a:solidFill>
                  <a:srgbClr val="953735"/>
                </a:solidFill>
                <a:effectLst>
                  <a:outerShdw blurRad="38100" dist="38100" dir="2700000" algn="tl">
                    <a:srgbClr val="DDDDDD"/>
                  </a:outerShdw>
                </a:effectLst>
                <a:latin typeface="微軟正黑體" charset="0"/>
                <a:ea typeface="微軟正黑體" charset="0"/>
                <a:cs typeface="微軟正黑體" charset="0"/>
              </a:rPr>
              <a:t>獎項肯定</a:t>
            </a:r>
            <a:endParaRPr lang="en-US" altLang="zh-TW" sz="2400" b="1" dirty="0">
              <a:solidFill>
                <a:srgbClr val="953735"/>
              </a:solidFill>
              <a:effectLst>
                <a:outerShdw blurRad="38100" dist="38100" dir="2700000" algn="tl">
                  <a:srgbClr val="DDDDDD"/>
                </a:outerShdw>
              </a:effectLst>
              <a:latin typeface="微軟正黑體" charset="0"/>
              <a:ea typeface="微軟正黑體" charset="0"/>
              <a:cs typeface="微軟正黑體" charset="0"/>
            </a:endParaRPr>
          </a:p>
          <a:p>
            <a:pPr marL="177800" lvl="1" indent="-177800">
              <a:lnSpc>
                <a:spcPts val="2000"/>
              </a:lnSpc>
              <a:spcBef>
                <a:spcPts val="600"/>
              </a:spcBef>
              <a:buFont typeface="Arial" charset="0"/>
              <a:buChar char="•"/>
            </a:pPr>
            <a:r>
              <a:rPr kumimoji="0" lang="zh-TW" altLang="en-US" dirty="0">
                <a:latin typeface="微軟正黑體" charset="0"/>
                <a:ea typeface="微軟正黑體" charset="0"/>
                <a:cs typeface="微軟正黑體" charset="0"/>
              </a:rPr>
              <a:t>三年度資訊界最高大獎「傑出資訊應用暨產品獎」</a:t>
            </a:r>
            <a:endParaRPr kumimoji="0" lang="en-US" altLang="zh-TW" dirty="0">
              <a:latin typeface="微軟正黑體" charset="0"/>
              <a:ea typeface="微軟正黑體" charset="0"/>
              <a:cs typeface="微軟正黑體" charset="0"/>
            </a:endParaRPr>
          </a:p>
          <a:p>
            <a:pPr marL="177800" lvl="1" indent="-177800">
              <a:lnSpc>
                <a:spcPts val="2000"/>
              </a:lnSpc>
              <a:spcBef>
                <a:spcPts val="600"/>
              </a:spcBef>
              <a:buFont typeface="Arial" charset="0"/>
              <a:buChar char="•"/>
            </a:pPr>
            <a:r>
              <a:rPr kumimoji="0" lang="en-US" altLang="zh-TW" dirty="0">
                <a:latin typeface="微軟正黑體" charset="0"/>
                <a:ea typeface="微軟正黑體" charset="0"/>
                <a:cs typeface="微軟正黑體" charset="0"/>
              </a:rPr>
              <a:t>Best Choice of </a:t>
            </a:r>
            <a:r>
              <a:rPr kumimoji="0" lang="en-US" altLang="zh-TW" dirty="0" err="1">
                <a:latin typeface="微軟正黑體" charset="0"/>
                <a:ea typeface="微軟正黑體" charset="0"/>
                <a:cs typeface="微軟正黑體" charset="0"/>
              </a:rPr>
              <a:t>Computex</a:t>
            </a:r>
            <a:r>
              <a:rPr kumimoji="0" lang="zh-TW" altLang="en-US" dirty="0">
                <a:latin typeface="微軟正黑體" charset="0"/>
                <a:ea typeface="微軟正黑體" charset="0"/>
                <a:cs typeface="微軟正黑體" charset="0"/>
              </a:rPr>
              <a:t> </a:t>
            </a:r>
            <a:r>
              <a:rPr kumimoji="0" lang="en-US" altLang="zh-TW" dirty="0">
                <a:latin typeface="微軟正黑體" charset="0"/>
                <a:ea typeface="微軟正黑體" charset="0"/>
                <a:cs typeface="微軟正黑體" charset="0"/>
              </a:rPr>
              <a:t>Taipei Award</a:t>
            </a:r>
          </a:p>
          <a:p>
            <a:pPr marL="177800" lvl="1" indent="-177800">
              <a:lnSpc>
                <a:spcPts val="2000"/>
              </a:lnSpc>
              <a:spcBef>
                <a:spcPts val="600"/>
              </a:spcBef>
              <a:buFont typeface="Arial" charset="0"/>
              <a:buChar char="•"/>
            </a:pPr>
            <a:r>
              <a:rPr kumimoji="0" lang="zh-TW" altLang="en-US" dirty="0">
                <a:latin typeface="微軟正黑體" charset="0"/>
                <a:ea typeface="微軟正黑體" charset="0"/>
                <a:cs typeface="微軟正黑體" charset="0"/>
              </a:rPr>
              <a:t>中小企業創新研究獎</a:t>
            </a:r>
            <a:endParaRPr kumimoji="0" lang="en-US" altLang="zh-TW" dirty="0">
              <a:latin typeface="微軟正黑體" charset="0"/>
              <a:ea typeface="微軟正黑體" charset="0"/>
              <a:cs typeface="微軟正黑體" charset="0"/>
            </a:endParaRPr>
          </a:p>
          <a:p>
            <a:pPr marL="177800" lvl="1" indent="-177800">
              <a:lnSpc>
                <a:spcPts val="2000"/>
              </a:lnSpc>
              <a:spcBef>
                <a:spcPts val="600"/>
              </a:spcBef>
              <a:buFont typeface="Arial" charset="0"/>
              <a:buChar char="•"/>
            </a:pPr>
            <a:r>
              <a:rPr kumimoji="0" lang="zh-TW" altLang="en-US" dirty="0">
                <a:latin typeface="微軟正黑體" charset="0"/>
                <a:ea typeface="微軟正黑體" charset="0"/>
                <a:cs typeface="微軟正黑體" charset="0"/>
              </a:rPr>
              <a:t> 兩年度</a:t>
            </a:r>
            <a:r>
              <a:rPr kumimoji="0" lang="en-US" altLang="zh-TW" dirty="0">
                <a:latin typeface="微軟正黑體" charset="0"/>
                <a:ea typeface="微軟正黑體" charset="0"/>
                <a:cs typeface="微軟正黑體" charset="0"/>
              </a:rPr>
              <a:t>Linux</a:t>
            </a:r>
            <a:r>
              <a:rPr kumimoji="0" lang="zh-TW" altLang="en-US" dirty="0">
                <a:latin typeface="微軟正黑體" charset="0"/>
                <a:ea typeface="微軟正黑體" charset="0"/>
                <a:cs typeface="微軟正黑體" charset="0"/>
              </a:rPr>
              <a:t>黃金企鵝產品</a:t>
            </a:r>
            <a:r>
              <a:rPr kumimoji="0" lang="zh-TW" altLang="en-US" dirty="0" smtClean="0">
                <a:latin typeface="微軟正黑體" charset="0"/>
                <a:ea typeface="微軟正黑體" charset="0"/>
                <a:cs typeface="微軟正黑體" charset="0"/>
              </a:rPr>
              <a:t>獎</a:t>
            </a:r>
            <a:endParaRPr kumimoji="0" lang="en-US" altLang="zh-TW" dirty="0" smtClean="0">
              <a:latin typeface="微軟正黑體" charset="0"/>
              <a:ea typeface="微軟正黑體" charset="0"/>
              <a:cs typeface="微軟正黑體" charset="0"/>
            </a:endParaRPr>
          </a:p>
          <a:p>
            <a:pPr marL="177800" lvl="1" indent="-177800">
              <a:lnSpc>
                <a:spcPts val="2000"/>
              </a:lnSpc>
              <a:spcBef>
                <a:spcPts val="600"/>
              </a:spcBef>
              <a:buFont typeface="Arial" charset="0"/>
              <a:buChar char="•"/>
            </a:pPr>
            <a:r>
              <a:rPr kumimoji="0" lang="en-US" altLang="zh-TW" dirty="0" smtClean="0">
                <a:solidFill>
                  <a:srgbClr val="FF0000"/>
                </a:solidFill>
                <a:latin typeface="微軟正黑體" charset="0"/>
                <a:ea typeface="微軟正黑體" charset="0"/>
                <a:cs typeface="微軟正黑體" charset="0"/>
              </a:rPr>
              <a:t>2012</a:t>
            </a:r>
            <a:r>
              <a:rPr kumimoji="0" lang="zh-TW" altLang="en-US" dirty="0" smtClean="0">
                <a:solidFill>
                  <a:srgbClr val="FF0000"/>
                </a:solidFill>
                <a:latin typeface="微軟正黑體" charset="0"/>
                <a:ea typeface="微軟正黑體" charset="0"/>
                <a:cs typeface="微軟正黑體" charset="0"/>
              </a:rPr>
              <a:t>年台灣精品獎</a:t>
            </a:r>
            <a:endParaRPr kumimoji="0" lang="en-US" altLang="zh-TW" dirty="0">
              <a:solidFill>
                <a:srgbClr val="FF0000"/>
              </a:solidFill>
              <a:latin typeface="微軟正黑體" charset="0"/>
              <a:ea typeface="微軟正黑體" charset="0"/>
              <a:cs typeface="微軟正黑體" charset="0"/>
            </a:endParaRPr>
          </a:p>
          <a:p>
            <a:pPr eaLnBrk="1" hangingPunct="1">
              <a:lnSpc>
                <a:spcPts val="2200"/>
              </a:lnSpc>
            </a:pPr>
            <a:endParaRPr lang="en-US" altLang="zh-TW" sz="1400" dirty="0">
              <a:solidFill>
                <a:srgbClr val="0D0D0D"/>
              </a:solidFill>
              <a:latin typeface="微軟正黑體" charset="0"/>
              <a:ea typeface="微軟正黑體" charset="0"/>
              <a:cs typeface="微軟正黑體" charset="0"/>
            </a:endParaRPr>
          </a:p>
        </p:txBody>
      </p:sp>
      <p:pic>
        <p:nvPicPr>
          <p:cNvPr id="6150" name="Picture 8" descr="D:\行銷處\20110127_公司簡報_Cindy\images\獎項.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23850" y="1341438"/>
            <a:ext cx="4919663" cy="4824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151" name="文字方塊 6"/>
          <p:cNvSpPr txBox="1">
            <a:spLocks noChangeArrowheads="1"/>
          </p:cNvSpPr>
          <p:nvPr/>
        </p:nvSpPr>
        <p:spPr bwMode="auto">
          <a:xfrm>
            <a:off x="357158" y="1285860"/>
            <a:ext cx="4900617" cy="51435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kumimoji="1" sz="2000">
                <a:solidFill>
                  <a:schemeClr val="tx1"/>
                </a:solidFill>
                <a:latin typeface="Times New Roman" charset="0"/>
                <a:ea typeface="新細明體" charset="0"/>
                <a:cs typeface="新細明體" charset="0"/>
              </a:defRPr>
            </a:lvl1pPr>
            <a:lvl2pPr marL="742950" indent="-285750" eaLnBrk="0" hangingPunct="0">
              <a:defRPr kumimoji="1" sz="2000">
                <a:solidFill>
                  <a:schemeClr val="tx1"/>
                </a:solidFill>
                <a:latin typeface="Times New Roman" charset="0"/>
                <a:ea typeface="新細明體" charset="0"/>
              </a:defRPr>
            </a:lvl2pPr>
            <a:lvl3pPr marL="1143000" indent="-228600" eaLnBrk="0" hangingPunct="0">
              <a:defRPr kumimoji="1" sz="2000">
                <a:solidFill>
                  <a:schemeClr val="tx1"/>
                </a:solidFill>
                <a:latin typeface="Times New Roman" charset="0"/>
                <a:ea typeface="新細明體" charset="0"/>
              </a:defRPr>
            </a:lvl3pPr>
            <a:lvl4pPr marL="1600200" indent="-228600" eaLnBrk="0" hangingPunct="0">
              <a:defRPr kumimoji="1" sz="2000">
                <a:solidFill>
                  <a:schemeClr val="tx1"/>
                </a:solidFill>
                <a:latin typeface="Times New Roman" charset="0"/>
                <a:ea typeface="新細明體" charset="0"/>
              </a:defRPr>
            </a:lvl4pPr>
            <a:lvl5pPr marL="2057400" indent="-228600" eaLnBrk="0" hangingPunct="0">
              <a:defRPr kumimoji="1" sz="2000">
                <a:solidFill>
                  <a:schemeClr val="tx1"/>
                </a:solidFill>
                <a:latin typeface="Times New Roman" charset="0"/>
                <a:ea typeface="新細明體" charset="0"/>
              </a:defRPr>
            </a:lvl5pPr>
            <a:lvl6pPr marL="2514600" indent="-228600" eaLnBrk="0" fontAlgn="base" hangingPunct="0">
              <a:spcBef>
                <a:spcPct val="0"/>
              </a:spcBef>
              <a:spcAft>
                <a:spcPct val="0"/>
              </a:spcAft>
              <a:defRPr kumimoji="1" sz="2000">
                <a:solidFill>
                  <a:schemeClr val="tx1"/>
                </a:solidFill>
                <a:latin typeface="Times New Roman" charset="0"/>
                <a:ea typeface="新細明體" charset="0"/>
              </a:defRPr>
            </a:lvl6pPr>
            <a:lvl7pPr marL="2971800" indent="-228600" eaLnBrk="0" fontAlgn="base" hangingPunct="0">
              <a:spcBef>
                <a:spcPct val="0"/>
              </a:spcBef>
              <a:spcAft>
                <a:spcPct val="0"/>
              </a:spcAft>
              <a:defRPr kumimoji="1" sz="2000">
                <a:solidFill>
                  <a:schemeClr val="tx1"/>
                </a:solidFill>
                <a:latin typeface="Times New Roman" charset="0"/>
                <a:ea typeface="新細明體" charset="0"/>
              </a:defRPr>
            </a:lvl7pPr>
            <a:lvl8pPr marL="3429000" indent="-228600" eaLnBrk="0" fontAlgn="base" hangingPunct="0">
              <a:spcBef>
                <a:spcPct val="0"/>
              </a:spcBef>
              <a:spcAft>
                <a:spcPct val="0"/>
              </a:spcAft>
              <a:defRPr kumimoji="1" sz="2000">
                <a:solidFill>
                  <a:schemeClr val="tx1"/>
                </a:solidFill>
                <a:latin typeface="Times New Roman" charset="0"/>
                <a:ea typeface="新細明體" charset="0"/>
              </a:defRPr>
            </a:lvl8pPr>
            <a:lvl9pPr marL="3886200" indent="-228600" eaLnBrk="0" fontAlgn="base" hangingPunct="0">
              <a:spcBef>
                <a:spcPct val="0"/>
              </a:spcBef>
              <a:spcAft>
                <a:spcPct val="0"/>
              </a:spcAft>
              <a:defRPr kumimoji="1" sz="2000">
                <a:solidFill>
                  <a:schemeClr val="tx1"/>
                </a:solidFill>
                <a:latin typeface="Times New Roman" charset="0"/>
                <a:ea typeface="新細明體" charset="0"/>
              </a:defRPr>
            </a:lvl9pPr>
          </a:lstStyle>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2011  </a:t>
            </a:r>
            <a:r>
              <a:rPr lang="zh-TW" altLang="en-US" sz="1400" dirty="0">
                <a:solidFill>
                  <a:schemeClr val="bg1"/>
                </a:solidFill>
                <a:latin typeface="微軟正黑體" charset="0"/>
                <a:ea typeface="微軟正黑體" charset="0"/>
                <a:cs typeface="微軟正黑體" charset="0"/>
              </a:rPr>
              <a:t>     榮獲國家玉山獎「最佳產品獎」</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2011  </a:t>
            </a:r>
            <a:r>
              <a:rPr lang="zh-TW" altLang="en-US" sz="1400" dirty="0">
                <a:solidFill>
                  <a:schemeClr val="bg1"/>
                </a:solidFill>
                <a:latin typeface="微軟正黑體" charset="0"/>
                <a:ea typeface="微軟正黑體" charset="0"/>
                <a:cs typeface="微軟正黑體" charset="0"/>
              </a:rPr>
              <a:t>     榮獲「</a:t>
            </a:r>
            <a:r>
              <a:rPr lang="zh-TW" altLang="en-US" sz="1400" b="1" dirty="0">
                <a:solidFill>
                  <a:schemeClr val="bg1"/>
                </a:solidFill>
                <a:latin typeface="微軟正黑體" charset="0"/>
                <a:ea typeface="微軟正黑體" charset="0"/>
                <a:cs typeface="微軟正黑體" charset="0"/>
              </a:rPr>
              <a:t>中國資訊安全值得信賴品牌獎 </a:t>
            </a:r>
            <a:r>
              <a:rPr lang="zh-TW" altLang="en-US" sz="1400" dirty="0">
                <a:solidFill>
                  <a:schemeClr val="bg1"/>
                </a:solidFill>
                <a:latin typeface="微軟正黑體" charset="0"/>
                <a:ea typeface="微軟正黑體" charset="0"/>
                <a:cs typeface="微軟正黑體" charset="0"/>
              </a:rPr>
              <a:t>」</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2011 </a:t>
            </a:r>
            <a:r>
              <a:rPr lang="zh-TW" altLang="en-US" sz="1400" dirty="0">
                <a:solidFill>
                  <a:schemeClr val="bg1"/>
                </a:solidFill>
                <a:latin typeface="微軟正黑體" charset="0"/>
                <a:ea typeface="微軟正黑體" charset="0"/>
                <a:cs typeface="微軟正黑體" charset="0"/>
              </a:rPr>
              <a:t>      榮獲優良廠商頒發</a:t>
            </a:r>
            <a:r>
              <a:rPr lang="zh-TW" altLang="en-US" sz="1400" b="1" dirty="0">
                <a:solidFill>
                  <a:schemeClr val="bg1"/>
                </a:solidFill>
                <a:latin typeface="微軟正黑體" charset="0"/>
                <a:ea typeface="微軟正黑體" charset="0"/>
                <a:cs typeface="微軟正黑體" charset="0"/>
              </a:rPr>
              <a:t>「第一品牌」、「消費者評價第一名」</a:t>
            </a:r>
            <a:endParaRPr lang="zh-TW" altLang="en-US" sz="1400" dirty="0">
              <a:solidFill>
                <a:schemeClr val="bg1"/>
              </a:solidFill>
              <a:latin typeface="微軟正黑體" charset="0"/>
              <a:ea typeface="微軟正黑體" charset="0"/>
              <a:cs typeface="微軟正黑體" charset="0"/>
            </a:endParaRP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2010  </a:t>
            </a:r>
            <a:r>
              <a:rPr lang="zh-TW" altLang="en-US" sz="1400" dirty="0">
                <a:solidFill>
                  <a:schemeClr val="bg1"/>
                </a:solidFill>
                <a:latin typeface="微軟正黑體" charset="0"/>
                <a:ea typeface="微軟正黑體" charset="0"/>
                <a:cs typeface="微軟正黑體" charset="0"/>
              </a:rPr>
              <a:t>     榮獲「國際發明國光獎章」</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2010  </a:t>
            </a:r>
            <a:r>
              <a:rPr lang="zh-TW" altLang="en-US" sz="1400" dirty="0">
                <a:solidFill>
                  <a:schemeClr val="bg1"/>
                </a:solidFill>
                <a:latin typeface="微軟正黑體" charset="0"/>
                <a:ea typeface="微軟正黑體" charset="0"/>
                <a:cs typeface="微軟正黑體" charset="0"/>
              </a:rPr>
              <a:t>     榮獲「傑出資訊應用暨產品獎」</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2010  </a:t>
            </a:r>
            <a:r>
              <a:rPr lang="zh-TW" altLang="en-US" sz="1400" dirty="0">
                <a:solidFill>
                  <a:schemeClr val="bg1"/>
                </a:solidFill>
                <a:latin typeface="微軟正黑體" charset="0"/>
                <a:ea typeface="微軟正黑體" charset="0"/>
                <a:cs typeface="微軟正黑體" charset="0"/>
              </a:rPr>
              <a:t>     榮獲「</a:t>
            </a:r>
            <a:r>
              <a:rPr lang="en-US" altLang="zh-TW" sz="1400" dirty="0">
                <a:solidFill>
                  <a:schemeClr val="bg1"/>
                </a:solidFill>
                <a:latin typeface="微軟正黑體" charset="0"/>
                <a:ea typeface="微軟正黑體" charset="0"/>
                <a:cs typeface="微軟正黑體" charset="0"/>
              </a:rPr>
              <a:t>IPv6 Ready Logo</a:t>
            </a:r>
            <a:r>
              <a:rPr lang="zh-TW" altLang="en-US" sz="1400" dirty="0">
                <a:solidFill>
                  <a:schemeClr val="bg1"/>
                </a:solidFill>
                <a:latin typeface="微軟正黑體" charset="0"/>
                <a:ea typeface="微軟正黑體" charset="0"/>
                <a:cs typeface="微軟正黑體" charset="0"/>
              </a:rPr>
              <a:t>」</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2009  </a:t>
            </a:r>
            <a:r>
              <a:rPr lang="zh-TW" altLang="en-US" sz="1400" dirty="0">
                <a:solidFill>
                  <a:schemeClr val="bg1"/>
                </a:solidFill>
                <a:latin typeface="微軟正黑體" charset="0"/>
                <a:ea typeface="微軟正黑體" charset="0"/>
                <a:cs typeface="微軟正黑體" charset="0"/>
              </a:rPr>
              <a:t>     榮獲「</a:t>
            </a:r>
            <a:r>
              <a:rPr lang="en-US" altLang="zh-TW" sz="1400" dirty="0">
                <a:solidFill>
                  <a:schemeClr val="bg1"/>
                </a:solidFill>
                <a:latin typeface="微軟正黑體" charset="0"/>
                <a:ea typeface="微軟正黑體" charset="0"/>
                <a:cs typeface="微軟正黑體" charset="0"/>
              </a:rPr>
              <a:t>Best Choice of COMPUTEX TAIPEI Award</a:t>
            </a:r>
            <a:r>
              <a:rPr lang="zh-TW" altLang="en-US" sz="1400" dirty="0">
                <a:solidFill>
                  <a:schemeClr val="bg1"/>
                </a:solidFill>
                <a:latin typeface="微軟正黑體" charset="0"/>
                <a:ea typeface="微軟正黑體" charset="0"/>
                <a:cs typeface="微軟正黑體" charset="0"/>
              </a:rPr>
              <a:t>」</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2008  </a:t>
            </a:r>
            <a:r>
              <a:rPr lang="zh-TW" altLang="en-US" sz="1400" dirty="0">
                <a:solidFill>
                  <a:schemeClr val="bg1"/>
                </a:solidFill>
                <a:latin typeface="微軟正黑體" charset="0"/>
                <a:ea typeface="微軟正黑體" charset="0"/>
                <a:cs typeface="微軟正黑體" charset="0"/>
              </a:rPr>
              <a:t>     榮獲「中小企業創新研究獎」</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2008  </a:t>
            </a: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IBM Express Advantage </a:t>
            </a:r>
            <a:r>
              <a:rPr lang="zh-TW" altLang="en-US" sz="1400" dirty="0">
                <a:solidFill>
                  <a:schemeClr val="bg1"/>
                </a:solidFill>
                <a:latin typeface="微軟正黑體" charset="0"/>
                <a:ea typeface="微軟正黑體" charset="0"/>
                <a:cs typeface="微軟正黑體" charset="0"/>
              </a:rPr>
              <a:t>郵件備份廠商</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2008  </a:t>
            </a:r>
            <a:r>
              <a:rPr lang="zh-TW" altLang="en-US" sz="1400" dirty="0">
                <a:solidFill>
                  <a:schemeClr val="bg1"/>
                </a:solidFill>
                <a:latin typeface="微軟正黑體" charset="0"/>
                <a:ea typeface="微軟正黑體" charset="0"/>
                <a:cs typeface="微軟正黑體" charset="0"/>
              </a:rPr>
              <a:t>     通過 </a:t>
            </a:r>
            <a:r>
              <a:rPr lang="en-US" altLang="zh-TW" sz="1400" dirty="0">
                <a:solidFill>
                  <a:schemeClr val="bg1"/>
                </a:solidFill>
                <a:latin typeface="微軟正黑體" charset="0"/>
                <a:ea typeface="微軟正黑體" charset="0"/>
                <a:cs typeface="微軟正黑體" charset="0"/>
              </a:rPr>
              <a:t>CMMI® Maturity Level 3 </a:t>
            </a:r>
            <a:r>
              <a:rPr lang="zh-TW" altLang="en-US" sz="1400" dirty="0">
                <a:solidFill>
                  <a:schemeClr val="bg1"/>
                </a:solidFill>
                <a:latin typeface="微軟正黑體" charset="0"/>
                <a:ea typeface="微軟正黑體" charset="0"/>
                <a:cs typeface="微軟正黑體" charset="0"/>
              </a:rPr>
              <a:t>國際認證</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2007  </a:t>
            </a:r>
            <a:r>
              <a:rPr lang="zh-TW" altLang="en-US" sz="1400" dirty="0">
                <a:solidFill>
                  <a:schemeClr val="bg1"/>
                </a:solidFill>
                <a:latin typeface="微軟正黑體" charset="0"/>
                <a:ea typeface="微軟正黑體" charset="0"/>
                <a:cs typeface="微軟正黑體" charset="0"/>
              </a:rPr>
              <a:t>     通過 </a:t>
            </a:r>
            <a:r>
              <a:rPr lang="en-US" altLang="zh-TW" sz="1400" dirty="0">
                <a:solidFill>
                  <a:schemeClr val="bg1"/>
                </a:solidFill>
                <a:latin typeface="微軟正黑體" charset="0"/>
                <a:ea typeface="微軟正黑體" charset="0"/>
                <a:cs typeface="微軟正黑體" charset="0"/>
              </a:rPr>
              <a:t>ICSA labs Firewall Certification Criteria </a:t>
            </a:r>
          </a:p>
          <a:p>
            <a:pPr eaLnBrk="1" hangingPunct="1">
              <a:lnSpc>
                <a:spcPct val="150000"/>
              </a:lnSpc>
            </a:pPr>
            <a:r>
              <a:rPr lang="en-US" altLang="zh-TW" sz="1400" dirty="0">
                <a:solidFill>
                  <a:schemeClr val="bg1"/>
                </a:solidFill>
                <a:latin typeface="微軟正黑體" charset="0"/>
                <a:ea typeface="微軟正黑體" charset="0"/>
                <a:cs typeface="微軟正黑體" charset="0"/>
              </a:rPr>
              <a:t>      </a:t>
            </a: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Version 4.1a </a:t>
            </a:r>
            <a:r>
              <a:rPr lang="zh-TW" altLang="en-US" sz="1400" dirty="0">
                <a:solidFill>
                  <a:schemeClr val="bg1"/>
                </a:solidFill>
                <a:latin typeface="微軟正黑體" charset="0"/>
                <a:ea typeface="微軟正黑體" charset="0"/>
                <a:cs typeface="微軟正黑體" charset="0"/>
              </a:rPr>
              <a:t>國際認證</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2006</a:t>
            </a:r>
            <a:r>
              <a:rPr lang="zh-TW" altLang="en-US" sz="1400" dirty="0">
                <a:solidFill>
                  <a:schemeClr val="bg1"/>
                </a:solidFill>
                <a:latin typeface="微軟正黑體" charset="0"/>
                <a:ea typeface="微軟正黑體" charset="0"/>
                <a:cs typeface="微軟正黑體" charset="0"/>
              </a:rPr>
              <a:t>       榮獲資訊安全雜誌產品獎</a:t>
            </a:r>
            <a:r>
              <a:rPr lang="en-US" altLang="zh-TW" sz="1400" dirty="0">
                <a:solidFill>
                  <a:schemeClr val="bg1"/>
                </a:solidFill>
                <a:latin typeface="微軟正黑體" charset="0"/>
                <a:ea typeface="微軟正黑體" charset="0"/>
                <a:cs typeface="微軟正黑體" charset="0"/>
              </a:rPr>
              <a:t>(Information Security </a:t>
            </a:r>
          </a:p>
          <a:p>
            <a:pPr eaLnBrk="1" hangingPunct="1">
              <a:lnSpc>
                <a:spcPct val="150000"/>
              </a:lnSpc>
            </a:pPr>
            <a:r>
              <a:rPr lang="en-US" altLang="zh-TW" sz="1400" dirty="0">
                <a:solidFill>
                  <a:schemeClr val="bg1"/>
                </a:solidFill>
                <a:latin typeface="微軟正黑體" charset="0"/>
                <a:ea typeface="微軟正黑體" charset="0"/>
                <a:cs typeface="微軟正黑體" charset="0"/>
              </a:rPr>
              <a:t>      </a:t>
            </a: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 Magazine Product of the Year Awards)</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2004  </a:t>
            </a: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 </a:t>
            </a:r>
            <a:r>
              <a:rPr lang="zh-TW" altLang="en-US" sz="1400" dirty="0">
                <a:solidFill>
                  <a:schemeClr val="bg1"/>
                </a:solidFill>
                <a:latin typeface="微軟正黑體" charset="0"/>
                <a:ea typeface="微軟正黑體" charset="0"/>
                <a:cs typeface="微軟正黑體" charset="0"/>
              </a:rPr>
              <a:t>榮獲 </a:t>
            </a:r>
            <a:r>
              <a:rPr lang="en-US" altLang="zh-TW" sz="1400" dirty="0">
                <a:solidFill>
                  <a:schemeClr val="bg1"/>
                </a:solidFill>
                <a:latin typeface="微軟正黑體" charset="0"/>
                <a:ea typeface="微軟正黑體" charset="0"/>
                <a:cs typeface="微軟正黑體" charset="0"/>
              </a:rPr>
              <a:t>IBM </a:t>
            </a:r>
            <a:r>
              <a:rPr lang="zh-TW" altLang="en-US" sz="1400" dirty="0">
                <a:solidFill>
                  <a:schemeClr val="bg1"/>
                </a:solidFill>
                <a:latin typeface="微軟正黑體" charset="0"/>
                <a:ea typeface="微軟正黑體" charset="0"/>
                <a:cs typeface="微軟正黑體" charset="0"/>
              </a:rPr>
              <a:t>黃金經銷商</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2003   </a:t>
            </a:r>
            <a:r>
              <a:rPr lang="zh-TW" altLang="en-US" sz="1400" dirty="0">
                <a:solidFill>
                  <a:schemeClr val="bg1"/>
                </a:solidFill>
                <a:latin typeface="微軟正黑體" charset="0"/>
                <a:ea typeface="微軟正黑體" charset="0"/>
                <a:cs typeface="微軟正黑體" charset="0"/>
              </a:rPr>
              <a:t>    通過 </a:t>
            </a:r>
            <a:r>
              <a:rPr lang="en-US" altLang="zh-TW" sz="1400" dirty="0">
                <a:solidFill>
                  <a:schemeClr val="bg1"/>
                </a:solidFill>
                <a:latin typeface="微軟正黑體" charset="0"/>
                <a:ea typeface="微軟正黑體" charset="0"/>
                <a:cs typeface="微軟正黑體" charset="0"/>
              </a:rPr>
              <a:t>Intel Solution Center </a:t>
            </a:r>
            <a:r>
              <a:rPr lang="zh-TW" altLang="en-US" sz="1400" dirty="0">
                <a:solidFill>
                  <a:schemeClr val="bg1"/>
                </a:solidFill>
                <a:latin typeface="微軟正黑體" charset="0"/>
                <a:ea typeface="微軟正黑體" charset="0"/>
                <a:cs typeface="微軟正黑體" charset="0"/>
              </a:rPr>
              <a:t>的功能及效能認證</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2003   </a:t>
            </a:r>
            <a:r>
              <a:rPr lang="zh-TW" altLang="en-US" sz="1400" dirty="0">
                <a:solidFill>
                  <a:schemeClr val="bg1"/>
                </a:solidFill>
                <a:latin typeface="微軟正黑體" charset="0"/>
                <a:ea typeface="微軟正黑體" charset="0"/>
                <a:cs typeface="微軟正黑體" charset="0"/>
              </a:rPr>
              <a:t>    榮獲 </a:t>
            </a:r>
            <a:r>
              <a:rPr lang="en-US" altLang="zh-TW" sz="1400" dirty="0">
                <a:solidFill>
                  <a:schemeClr val="bg1"/>
                </a:solidFill>
                <a:latin typeface="微軟正黑體" charset="0"/>
                <a:ea typeface="微軟正黑體" charset="0"/>
                <a:cs typeface="微軟正黑體" charset="0"/>
              </a:rPr>
              <a:t>Linux </a:t>
            </a:r>
            <a:r>
              <a:rPr lang="zh-TW" altLang="en-US" sz="1400" dirty="0">
                <a:solidFill>
                  <a:schemeClr val="bg1"/>
                </a:solidFill>
                <a:latin typeface="微軟正黑體" charset="0"/>
                <a:ea typeface="微軟正黑體" charset="0"/>
                <a:cs typeface="微軟正黑體" charset="0"/>
              </a:rPr>
              <a:t>黃金企鵝獎的認證</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2002   </a:t>
            </a:r>
            <a:r>
              <a:rPr lang="zh-TW" altLang="en-US" sz="1400" dirty="0">
                <a:solidFill>
                  <a:schemeClr val="bg1"/>
                </a:solidFill>
                <a:latin typeface="微軟正黑體" charset="0"/>
                <a:ea typeface="微軟正黑體" charset="0"/>
                <a:cs typeface="微軟正黑體" charset="0"/>
              </a:rPr>
              <a:t>    通過機關表單簽核流程自動化基本規範</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2002  </a:t>
            </a:r>
            <a:r>
              <a:rPr lang="zh-TW" altLang="en-US" sz="1400" dirty="0">
                <a:solidFill>
                  <a:schemeClr val="bg1"/>
                </a:solidFill>
                <a:latin typeface="微軟正黑體" charset="0"/>
                <a:ea typeface="微軟正黑體" charset="0"/>
                <a:cs typeface="微軟正黑體" charset="0"/>
              </a:rPr>
              <a:t>    </a:t>
            </a:r>
            <a:r>
              <a:rPr lang="en-US" altLang="zh-TW" sz="1400" dirty="0">
                <a:solidFill>
                  <a:schemeClr val="bg1"/>
                </a:solidFill>
                <a:latin typeface="微軟正黑體" charset="0"/>
                <a:ea typeface="微軟正黑體" charset="0"/>
                <a:cs typeface="微軟正黑體" charset="0"/>
              </a:rPr>
              <a:t> </a:t>
            </a:r>
            <a:r>
              <a:rPr lang="zh-TW" altLang="en-US" sz="1400" dirty="0">
                <a:solidFill>
                  <a:schemeClr val="bg1"/>
                </a:solidFill>
                <a:latin typeface="微軟正黑體" charset="0"/>
                <a:ea typeface="微軟正黑體" charset="0"/>
                <a:cs typeface="微軟正黑體" charset="0"/>
              </a:rPr>
              <a:t>通過 </a:t>
            </a:r>
            <a:r>
              <a:rPr lang="en-US" altLang="zh-TW" sz="1400" dirty="0">
                <a:solidFill>
                  <a:schemeClr val="bg1"/>
                </a:solidFill>
                <a:latin typeface="微軟正黑體" charset="0"/>
                <a:ea typeface="微軟正黑體" charset="0"/>
                <a:cs typeface="微軟正黑體" charset="0"/>
              </a:rPr>
              <a:t>TCA Linux </a:t>
            </a:r>
            <a:r>
              <a:rPr lang="zh-TW" altLang="en-US" sz="1400" dirty="0">
                <a:solidFill>
                  <a:schemeClr val="bg1"/>
                </a:solidFill>
                <a:latin typeface="微軟正黑體" charset="0"/>
                <a:ea typeface="微軟正黑體" charset="0"/>
                <a:cs typeface="微軟正黑體" charset="0"/>
              </a:rPr>
              <a:t>測試認證</a:t>
            </a:r>
          </a:p>
          <a:p>
            <a:pPr eaLnBrk="1" hangingPunct="1">
              <a:lnSpc>
                <a:spcPct val="150000"/>
              </a:lnSpc>
            </a:pPr>
            <a:r>
              <a:rPr lang="zh-TW" altLang="en-US" sz="1400" dirty="0">
                <a:solidFill>
                  <a:schemeClr val="bg1"/>
                </a:solidFill>
                <a:latin typeface="微軟正黑體" charset="0"/>
                <a:ea typeface="微軟正黑體" charset="0"/>
                <a:cs typeface="微軟正黑體" charset="0"/>
              </a:rPr>
              <a:t>                        通過德國技術聯盟 </a:t>
            </a:r>
            <a:r>
              <a:rPr lang="en-US" altLang="zh-TW" sz="1400" dirty="0">
                <a:solidFill>
                  <a:schemeClr val="bg1"/>
                </a:solidFill>
                <a:latin typeface="微軟正黑體" charset="0"/>
                <a:ea typeface="微軟正黑體" charset="0"/>
                <a:cs typeface="微軟正黑體" charset="0"/>
              </a:rPr>
              <a:t>(TÜV) </a:t>
            </a:r>
            <a:r>
              <a:rPr lang="zh-TW" altLang="en-US" sz="1400" dirty="0">
                <a:solidFill>
                  <a:schemeClr val="bg1"/>
                </a:solidFill>
                <a:latin typeface="微軟正黑體" charset="0"/>
                <a:ea typeface="微軟正黑體" charset="0"/>
                <a:cs typeface="微軟正黑體" charset="0"/>
              </a:rPr>
              <a:t>認證</a:t>
            </a:r>
            <a:endParaRPr lang="en-US" altLang="zh-TW" sz="1400" dirty="0">
              <a:solidFill>
                <a:schemeClr val="bg1"/>
              </a:solidFill>
              <a:latin typeface="微軟正黑體" charset="0"/>
              <a:ea typeface="微軟正黑體" charset="0"/>
              <a:cs typeface="微軟正黑體" charset="0"/>
            </a:endParaRPr>
          </a:p>
          <a:p>
            <a:pPr eaLnBrk="1" hangingPunct="1">
              <a:lnSpc>
                <a:spcPct val="150000"/>
              </a:lnSpc>
            </a:pPr>
            <a:r>
              <a:rPr lang="zh-TW" altLang="en-US" sz="1400" dirty="0">
                <a:solidFill>
                  <a:schemeClr val="bg1"/>
                </a:solidFill>
                <a:latin typeface="微軟正黑體" charset="0"/>
                <a:ea typeface="微軟正黑體" charset="0"/>
                <a:cs typeface="微軟正黑體" charset="0"/>
              </a:rPr>
              <a:t>其他認證        榮獲 </a:t>
            </a:r>
            <a:r>
              <a:rPr lang="en-US" altLang="zh-TW" sz="1400" dirty="0">
                <a:solidFill>
                  <a:schemeClr val="bg1"/>
                </a:solidFill>
                <a:latin typeface="微軟正黑體" charset="0"/>
                <a:ea typeface="微軟正黑體" charset="0"/>
                <a:cs typeface="微軟正黑體" charset="0"/>
              </a:rPr>
              <a:t>SC Global Awards</a:t>
            </a:r>
            <a:r>
              <a:rPr lang="zh-TW" altLang="en-US" sz="1400" dirty="0">
                <a:solidFill>
                  <a:schemeClr val="bg1"/>
                </a:solidFill>
                <a:latin typeface="微軟正黑體" charset="0"/>
                <a:ea typeface="微軟正黑體" charset="0"/>
                <a:cs typeface="微軟正黑體" charset="0"/>
              </a:rPr>
              <a:t>        </a:t>
            </a:r>
            <a:endParaRPr lang="en-US" altLang="zh-TW" sz="1400" dirty="0">
              <a:solidFill>
                <a:schemeClr val="bg1"/>
              </a:solidFill>
              <a:latin typeface="微軟正黑體" charset="0"/>
              <a:ea typeface="微軟正黑體" charset="0"/>
              <a:cs typeface="微軟正黑體" charset="0"/>
            </a:endParaRPr>
          </a:p>
          <a:p>
            <a:pPr eaLnBrk="1" hangingPunct="1">
              <a:lnSpc>
                <a:spcPct val="150000"/>
              </a:lnSpc>
            </a:pPr>
            <a:r>
              <a:rPr lang="zh-TW" altLang="en-US" sz="1400" dirty="0">
                <a:solidFill>
                  <a:schemeClr val="bg1"/>
                </a:solidFill>
                <a:latin typeface="微軟正黑體" charset="0"/>
                <a:ea typeface="微軟正黑體" charset="0"/>
                <a:cs typeface="微軟正黑體" charset="0"/>
              </a:rPr>
              <a:t>  與獎項          榮獲資訊管理獎</a:t>
            </a:r>
            <a:endParaRPr lang="en-US" altLang="zh-TW" sz="1400" dirty="0">
              <a:solidFill>
                <a:schemeClr val="bg1"/>
              </a:solidFill>
              <a:latin typeface="微軟正黑體" charset="0"/>
              <a:ea typeface="微軟正黑體" charset="0"/>
              <a:cs typeface="微軟正黑體" charset="0"/>
            </a:endParaRPr>
          </a:p>
          <a:p>
            <a:pPr eaLnBrk="1" hangingPunct="1">
              <a:lnSpc>
                <a:spcPct val="150000"/>
              </a:lnSpc>
            </a:pPr>
            <a:r>
              <a:rPr lang="zh-TW" altLang="en-US" sz="1400" dirty="0">
                <a:solidFill>
                  <a:schemeClr val="bg1"/>
                </a:solidFill>
                <a:latin typeface="微軟正黑體" charset="0"/>
                <a:ea typeface="微軟正黑體" charset="0"/>
                <a:cs typeface="微軟正黑體" charset="0"/>
              </a:rPr>
              <a:t>                        通過 </a:t>
            </a:r>
            <a:r>
              <a:rPr lang="en-US" altLang="zh-TW" sz="1400" dirty="0">
                <a:solidFill>
                  <a:schemeClr val="bg1"/>
                </a:solidFill>
                <a:latin typeface="微軟正黑體" charset="0"/>
                <a:ea typeface="微軟正黑體" charset="0"/>
                <a:cs typeface="微軟正黑體" charset="0"/>
              </a:rPr>
              <a:t>West Coast Checkmark </a:t>
            </a:r>
            <a:r>
              <a:rPr lang="zh-TW" altLang="en-US" sz="1400" dirty="0">
                <a:solidFill>
                  <a:schemeClr val="bg1"/>
                </a:solidFill>
                <a:latin typeface="微軟正黑體" charset="0"/>
                <a:ea typeface="微軟正黑體" charset="0"/>
                <a:cs typeface="微軟正黑體" charset="0"/>
              </a:rPr>
              <a:t>測試認證</a:t>
            </a:r>
          </a:p>
        </p:txBody>
      </p:sp>
      <p:sp>
        <p:nvSpPr>
          <p:cNvPr id="8" name="文字方塊 6"/>
          <p:cNvSpPr txBox="1">
            <a:spLocks noChangeArrowheads="1"/>
          </p:cNvSpPr>
          <p:nvPr/>
        </p:nvSpPr>
        <p:spPr bwMode="auto">
          <a:xfrm>
            <a:off x="5364163" y="1658938"/>
            <a:ext cx="3311525" cy="1719445"/>
          </a:xfrm>
          <a:prstGeom prst="rect">
            <a:avLst/>
          </a:prstGeom>
          <a:noFill/>
          <a:ln w="9525">
            <a:noFill/>
            <a:miter lim="800000"/>
            <a:headEnd/>
            <a:tailEnd/>
          </a:ln>
        </p:spPr>
        <p:txBody>
          <a:bodyPr>
            <a:spAutoFit/>
          </a:bodyPr>
          <a:lstStyle/>
          <a:p>
            <a:pPr>
              <a:lnSpc>
                <a:spcPct val="140000"/>
              </a:lnSpc>
              <a:buFont typeface="Arial" charset="0"/>
              <a:buNone/>
              <a:defRPr/>
            </a:pPr>
            <a:r>
              <a:rPr lang="zh-TW" altLang="en-US" sz="2400" b="1" dirty="0">
                <a:solidFill>
                  <a:srgbClr val="953735"/>
                </a:solidFill>
                <a:effectLst>
                  <a:outerShdw blurRad="38100" dist="38100" dir="2700000" algn="tl">
                    <a:srgbClr val="DDDDDD"/>
                  </a:outerShdw>
                </a:effectLst>
                <a:latin typeface="微軟正黑體" charset="0"/>
                <a:ea typeface="微軟正黑體" charset="0"/>
                <a:cs typeface="微軟正黑體" charset="0"/>
              </a:rPr>
              <a:t>國際三大品質認證</a:t>
            </a:r>
            <a:endParaRPr lang="en-US" altLang="zh-TW" sz="2400" b="1" dirty="0">
              <a:solidFill>
                <a:srgbClr val="953735"/>
              </a:solidFill>
              <a:effectLst>
                <a:outerShdw blurRad="38100" dist="38100" dir="2700000" algn="tl">
                  <a:srgbClr val="DDDDDD"/>
                </a:outerShdw>
              </a:effectLst>
              <a:latin typeface="微軟正黑體" charset="0"/>
              <a:ea typeface="微軟正黑體" charset="0"/>
              <a:cs typeface="微軟正黑體" charset="0"/>
            </a:endParaRPr>
          </a:p>
          <a:p>
            <a:pPr marL="273050" indent="-273050">
              <a:lnSpc>
                <a:spcPts val="2000"/>
              </a:lnSpc>
              <a:spcBef>
                <a:spcPts val="600"/>
              </a:spcBef>
              <a:spcAft>
                <a:spcPts val="0"/>
              </a:spcAft>
              <a:buFont typeface="Arial" pitchFamily="34" charset="0"/>
              <a:buChar char="•"/>
              <a:defRPr/>
            </a:pPr>
            <a:r>
              <a:rPr lang="en-US" altLang="zh-TW" sz="2000" b="1" dirty="0">
                <a:solidFill>
                  <a:schemeClr val="bg2">
                    <a:lumMod val="10000"/>
                  </a:schemeClr>
                </a:solidFill>
                <a:effectLst>
                  <a:outerShdw blurRad="38100" dist="38100" dir="2700000" algn="tl">
                    <a:srgbClr val="000000">
                      <a:alpha val="43137"/>
                    </a:srgbClr>
                  </a:outerShdw>
                </a:effectLst>
                <a:latin typeface="微軟正黑體" pitchFamily="34" charset="-120"/>
                <a:ea typeface="微軟正黑體" pitchFamily="34" charset="-120"/>
                <a:cs typeface="+mn-cs"/>
              </a:rPr>
              <a:t>CMMI ML3</a:t>
            </a:r>
            <a:r>
              <a:rPr lang="zh-TW" altLang="en-US" sz="2000" b="1" dirty="0">
                <a:solidFill>
                  <a:schemeClr val="bg2">
                    <a:lumMod val="10000"/>
                  </a:schemeClr>
                </a:solidFill>
                <a:effectLst>
                  <a:outerShdw blurRad="38100" dist="38100" dir="2700000" algn="tl">
                    <a:srgbClr val="000000">
                      <a:alpha val="43137"/>
                    </a:srgbClr>
                  </a:outerShdw>
                </a:effectLst>
                <a:latin typeface="微軟正黑體" pitchFamily="34" charset="-120"/>
                <a:ea typeface="微軟正黑體" pitchFamily="34" charset="-120"/>
                <a:cs typeface="+mn-cs"/>
              </a:rPr>
              <a:t> 軟體品質國際認證</a:t>
            </a:r>
            <a:endParaRPr lang="en-US" altLang="zh-TW" sz="2000" b="1" dirty="0">
              <a:solidFill>
                <a:schemeClr val="bg2">
                  <a:lumMod val="10000"/>
                </a:schemeClr>
              </a:solidFill>
              <a:effectLst>
                <a:outerShdw blurRad="38100" dist="38100" dir="2700000" algn="tl">
                  <a:srgbClr val="000000">
                    <a:alpha val="43137"/>
                  </a:srgbClr>
                </a:outerShdw>
              </a:effectLst>
              <a:latin typeface="微軟正黑體" pitchFamily="34" charset="-120"/>
              <a:ea typeface="微軟正黑體" pitchFamily="34" charset="-120"/>
              <a:cs typeface="+mn-cs"/>
            </a:endParaRPr>
          </a:p>
          <a:p>
            <a:pPr marL="273050" indent="-273050">
              <a:lnSpc>
                <a:spcPts val="2000"/>
              </a:lnSpc>
              <a:spcBef>
                <a:spcPts val="600"/>
              </a:spcBef>
              <a:spcAft>
                <a:spcPts val="0"/>
              </a:spcAft>
              <a:buFont typeface="Arial" pitchFamily="34" charset="0"/>
              <a:buChar char="•"/>
              <a:defRPr/>
            </a:pPr>
            <a:r>
              <a:rPr lang="en-US" altLang="zh-TW" sz="2000" b="1" dirty="0">
                <a:solidFill>
                  <a:schemeClr val="bg2">
                    <a:lumMod val="10000"/>
                  </a:schemeClr>
                </a:solidFill>
                <a:effectLst>
                  <a:outerShdw blurRad="38100" dist="38100" dir="2700000" algn="tl">
                    <a:srgbClr val="000000">
                      <a:alpha val="43137"/>
                    </a:srgbClr>
                  </a:outerShdw>
                </a:effectLst>
                <a:latin typeface="微軟正黑體" pitchFamily="34" charset="-120"/>
                <a:ea typeface="微軟正黑體" pitchFamily="34" charset="-120"/>
                <a:cs typeface="+mn-cs"/>
              </a:rPr>
              <a:t>ICSA</a:t>
            </a:r>
            <a:r>
              <a:rPr lang="zh-TW" altLang="en-US" sz="2000" b="1" dirty="0">
                <a:solidFill>
                  <a:schemeClr val="bg2">
                    <a:lumMod val="10000"/>
                  </a:schemeClr>
                </a:solidFill>
                <a:effectLst>
                  <a:outerShdw blurRad="38100" dist="38100" dir="2700000" algn="tl">
                    <a:srgbClr val="000000">
                      <a:alpha val="43137"/>
                    </a:srgbClr>
                  </a:outerShdw>
                </a:effectLst>
                <a:latin typeface="微軟正黑體" pitchFamily="34" charset="-120"/>
                <a:ea typeface="微軟正黑體" pitchFamily="34" charset="-120"/>
                <a:cs typeface="+mn-cs"/>
              </a:rPr>
              <a:t> </a:t>
            </a:r>
            <a:r>
              <a:rPr lang="en-US" altLang="zh-TW" sz="2000" b="1" dirty="0">
                <a:solidFill>
                  <a:schemeClr val="bg2">
                    <a:lumMod val="10000"/>
                  </a:schemeClr>
                </a:solidFill>
                <a:effectLst>
                  <a:outerShdw blurRad="38100" dist="38100" dir="2700000" algn="tl">
                    <a:srgbClr val="000000">
                      <a:alpha val="43137"/>
                    </a:srgbClr>
                  </a:outerShdw>
                </a:effectLst>
                <a:latin typeface="微軟正黑體" pitchFamily="34" charset="-120"/>
                <a:ea typeface="微軟正黑體" pitchFamily="34" charset="-120"/>
                <a:cs typeface="+mn-cs"/>
              </a:rPr>
              <a:t>Labs</a:t>
            </a:r>
            <a:r>
              <a:rPr lang="zh-TW" altLang="en-US" sz="2000" b="1" dirty="0">
                <a:solidFill>
                  <a:schemeClr val="bg2">
                    <a:lumMod val="10000"/>
                  </a:schemeClr>
                </a:solidFill>
                <a:effectLst>
                  <a:outerShdw blurRad="38100" dist="38100" dir="2700000" algn="tl">
                    <a:srgbClr val="000000">
                      <a:alpha val="43137"/>
                    </a:srgbClr>
                  </a:outerShdw>
                </a:effectLst>
                <a:latin typeface="微軟正黑體" pitchFamily="34" charset="-120"/>
                <a:ea typeface="微軟正黑體" pitchFamily="34" charset="-120"/>
                <a:cs typeface="+mn-cs"/>
              </a:rPr>
              <a:t> 國際防火牆認證</a:t>
            </a:r>
            <a:endParaRPr lang="en-US" altLang="zh-TW" sz="2000" b="1" dirty="0">
              <a:solidFill>
                <a:schemeClr val="bg2">
                  <a:lumMod val="10000"/>
                </a:schemeClr>
              </a:solidFill>
              <a:effectLst>
                <a:outerShdw blurRad="38100" dist="38100" dir="2700000" algn="tl">
                  <a:srgbClr val="000000">
                    <a:alpha val="43137"/>
                  </a:srgbClr>
                </a:outerShdw>
              </a:effectLst>
              <a:latin typeface="微軟正黑體" pitchFamily="34" charset="-120"/>
              <a:ea typeface="微軟正黑體" pitchFamily="34" charset="-120"/>
              <a:cs typeface="+mn-cs"/>
            </a:endParaRPr>
          </a:p>
          <a:p>
            <a:pPr marL="273050" indent="-273050">
              <a:lnSpc>
                <a:spcPts val="2000"/>
              </a:lnSpc>
              <a:spcBef>
                <a:spcPts val="600"/>
              </a:spcBef>
              <a:spcAft>
                <a:spcPts val="0"/>
              </a:spcAft>
              <a:buFont typeface="Arial" pitchFamily="34" charset="0"/>
              <a:buChar char="•"/>
              <a:defRPr/>
            </a:pPr>
            <a:r>
              <a:rPr lang="en-US" altLang="zh-TW" sz="2000" b="1" dirty="0">
                <a:solidFill>
                  <a:schemeClr val="bg2">
                    <a:lumMod val="10000"/>
                  </a:schemeClr>
                </a:solidFill>
                <a:effectLst>
                  <a:outerShdw blurRad="38100" dist="38100" dir="2700000" algn="tl">
                    <a:srgbClr val="000000">
                      <a:alpha val="43137"/>
                    </a:srgbClr>
                  </a:outerShdw>
                </a:effectLst>
                <a:latin typeface="微軟正黑體" pitchFamily="34" charset="-120"/>
                <a:ea typeface="微軟正黑體" pitchFamily="34" charset="-120"/>
                <a:cs typeface="+mn-cs"/>
              </a:rPr>
              <a:t>IPv6 </a:t>
            </a:r>
            <a:r>
              <a:rPr lang="zh-TW" altLang="en-US" sz="2000" b="1" dirty="0">
                <a:solidFill>
                  <a:schemeClr val="bg2">
                    <a:lumMod val="10000"/>
                  </a:schemeClr>
                </a:solidFill>
                <a:effectLst>
                  <a:outerShdw blurRad="38100" dist="38100" dir="2700000" algn="tl">
                    <a:srgbClr val="000000">
                      <a:alpha val="43137"/>
                    </a:srgbClr>
                  </a:outerShdw>
                </a:effectLst>
                <a:latin typeface="微軟正黑體" pitchFamily="34" charset="-120"/>
                <a:ea typeface="微軟正黑體" pitchFamily="34" charset="-120"/>
                <a:cs typeface="+mn-cs"/>
              </a:rPr>
              <a:t> </a:t>
            </a:r>
            <a:r>
              <a:rPr lang="en-US" altLang="zh-TW" sz="2000" b="1" dirty="0">
                <a:solidFill>
                  <a:schemeClr val="bg2">
                    <a:lumMod val="10000"/>
                  </a:schemeClr>
                </a:solidFill>
                <a:effectLst>
                  <a:outerShdw blurRad="38100" dist="38100" dir="2700000" algn="tl">
                    <a:srgbClr val="000000">
                      <a:alpha val="43137"/>
                    </a:srgbClr>
                  </a:outerShdw>
                </a:effectLst>
                <a:latin typeface="微軟正黑體" pitchFamily="34" charset="-120"/>
                <a:ea typeface="微軟正黑體" pitchFamily="34" charset="-120"/>
                <a:cs typeface="+mn-cs"/>
              </a:rPr>
              <a:t>Ready </a:t>
            </a:r>
            <a:r>
              <a:rPr lang="zh-TW" altLang="en-US" sz="2000" b="1" dirty="0">
                <a:solidFill>
                  <a:schemeClr val="bg2">
                    <a:lumMod val="10000"/>
                  </a:schemeClr>
                </a:solidFill>
                <a:effectLst>
                  <a:outerShdw blurRad="38100" dist="38100" dir="2700000" algn="tl">
                    <a:srgbClr val="000000">
                      <a:alpha val="43137"/>
                    </a:srgbClr>
                  </a:outerShdw>
                </a:effectLst>
                <a:latin typeface="微軟正黑體" pitchFamily="34" charset="-120"/>
                <a:ea typeface="微軟正黑體" pitchFamily="34" charset="-120"/>
                <a:cs typeface="+mn-cs"/>
              </a:rPr>
              <a:t>國際認證</a:t>
            </a:r>
            <a:endParaRPr lang="en-US" altLang="zh-TW" sz="2000" b="1" dirty="0">
              <a:solidFill>
                <a:schemeClr val="bg2">
                  <a:lumMod val="10000"/>
                </a:schemeClr>
              </a:solidFill>
              <a:effectLst>
                <a:outerShdw blurRad="38100" dist="38100" dir="2700000" algn="tl">
                  <a:srgbClr val="000000">
                    <a:alpha val="43137"/>
                  </a:srgbClr>
                </a:outerShdw>
              </a:effectLst>
              <a:latin typeface="微軟正黑體" pitchFamily="34" charset="-120"/>
              <a:ea typeface="微軟正黑體" pitchFamily="34" charset="-120"/>
              <a:cs typeface="+mn-cs"/>
            </a:endParaRPr>
          </a:p>
          <a:p>
            <a:pPr>
              <a:lnSpc>
                <a:spcPts val="2200"/>
              </a:lnSpc>
              <a:defRPr/>
            </a:pPr>
            <a:endParaRPr lang="en-US" altLang="zh-TW" sz="1400" dirty="0">
              <a:solidFill>
                <a:srgbClr val="0D0D0D"/>
              </a:solidFill>
              <a:latin typeface="微軟正黑體" pitchFamily="34" charset="-120"/>
              <a:ea typeface="微軟正黑體" pitchFamily="34" charset="-120"/>
              <a:cs typeface="+mn-cs"/>
            </a:endParaRPr>
          </a:p>
        </p:txBody>
      </p:sp>
      <p:sp>
        <p:nvSpPr>
          <p:cNvPr id="2" name="標題 1"/>
          <p:cNvSpPr>
            <a:spLocks noGrp="1"/>
          </p:cNvSpPr>
          <p:nvPr>
            <p:ph type="title"/>
          </p:nvPr>
        </p:nvSpPr>
        <p:spPr/>
        <p:txBody>
          <a:bodyPr/>
          <a:lstStyle/>
          <a:p>
            <a:r>
              <a:rPr kumimoji="1" lang="zh-TW" altLang="en-US" dirty="0" smtClean="0"/>
              <a:t>獎項與認證</a:t>
            </a:r>
            <a:endParaRPr kumimoji="1" lang="zh-TW" altLang="en-US" dirty="0"/>
          </a:p>
        </p:txBody>
      </p:sp>
    </p:spTree>
    <p:extLst>
      <p:ext uri="{BB962C8B-B14F-4D97-AF65-F5344CB8AC3E}">
        <p14:creationId xmlns="" xmlns:p14="http://schemas.microsoft.com/office/powerpoint/2010/main" val="1626751787"/>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7" descr="圖片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61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矩形 5"/>
          <p:cNvSpPr/>
          <p:nvPr/>
        </p:nvSpPr>
        <p:spPr>
          <a:xfrm>
            <a:off x="714348" y="5874269"/>
            <a:ext cx="5572164" cy="769441"/>
          </a:xfrm>
          <a:prstGeom prst="rect">
            <a:avLst/>
          </a:prstGeom>
        </p:spPr>
        <p:txBody>
          <a:bodyPr>
            <a:spAutoFit/>
          </a:bodyPr>
          <a:lstStyle/>
          <a:p>
            <a:pPr>
              <a:defRPr/>
            </a:pPr>
            <a:r>
              <a:rPr lang="zh-TW" altLang="en-US" sz="4400" baseline="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微軟正黑體" pitchFamily="34" charset="-120"/>
                <a:ea typeface="微軟正黑體" pitchFamily="34" charset="-120"/>
              </a:rPr>
              <a:t>桓基科技 </a:t>
            </a:r>
            <a:r>
              <a:rPr lang="zh-TW" altLang="en-US" sz="1800" baseline="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微軟正黑體" pitchFamily="34" charset="-120"/>
                <a:ea typeface="微軟正黑體" pitchFamily="34" charset="-120"/>
              </a:rPr>
              <a:t>企業資安 桓基把關</a:t>
            </a:r>
            <a:endParaRPr lang="zh-TW" altLang="en-US" sz="1800" baseline="0" dirty="0">
              <a:latin typeface="Calibri" charset="0"/>
              <a:ea typeface="微軟正黑體" pitchFamily="34" charset="-120"/>
            </a:endParaRPr>
          </a:p>
        </p:txBody>
      </p:sp>
      <p:sp>
        <p:nvSpPr>
          <p:cNvPr id="9" name="矩形 8"/>
          <p:cNvSpPr/>
          <p:nvPr/>
        </p:nvSpPr>
        <p:spPr>
          <a:xfrm>
            <a:off x="500034" y="1862728"/>
            <a:ext cx="5572164" cy="923330"/>
          </a:xfrm>
          <a:prstGeom prst="rect">
            <a:avLst/>
          </a:prstGeom>
        </p:spPr>
        <p:txBody>
          <a:bodyPr>
            <a:spAutoFit/>
          </a:bodyPr>
          <a:lstStyle/>
          <a:p>
            <a:pPr>
              <a:defRPr/>
            </a:pPr>
            <a:r>
              <a:rPr lang="zh-TW" altLang="en-US" sz="5400" b="1" spc="50" baseline="0" dirty="0">
                <a:ln w="12700" cmpd="sng">
                  <a:solidFill>
                    <a:schemeClr val="accent6">
                      <a:satMod val="120000"/>
                      <a:shade val="80000"/>
                    </a:schemeClr>
                  </a:solidFill>
                  <a:prstDash val="solid"/>
                </a:ln>
                <a:effectLst>
                  <a:glow rad="53100">
                    <a:schemeClr val="accent6">
                      <a:satMod val="180000"/>
                      <a:alpha val="30000"/>
                    </a:schemeClr>
                  </a:glow>
                </a:effectLst>
                <a:latin typeface="Calibri" charset="0"/>
                <a:ea typeface="微軟正黑體" pitchFamily="34" charset="-120"/>
              </a:rPr>
              <a:t>謝謝指教</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t>個資法第 </a:t>
            </a:r>
            <a:r>
              <a:rPr lang="en-US" altLang="zh-TW" dirty="0" smtClean="0"/>
              <a:t>2 </a:t>
            </a:r>
            <a:r>
              <a:rPr lang="zh-TW" altLang="en-US" dirty="0" smtClean="0"/>
              <a:t>條 </a:t>
            </a:r>
            <a:endParaRPr lang="zh-TW" altLang="en-US" dirty="0"/>
          </a:p>
        </p:txBody>
      </p:sp>
      <p:sp>
        <p:nvSpPr>
          <p:cNvPr id="3" name="內容版面配置區 2"/>
          <p:cNvSpPr>
            <a:spLocks noGrp="1"/>
          </p:cNvSpPr>
          <p:nvPr>
            <p:ph idx="1"/>
          </p:nvPr>
        </p:nvSpPr>
        <p:spPr>
          <a:xfrm>
            <a:off x="323528" y="1412776"/>
            <a:ext cx="8496944" cy="4968552"/>
          </a:xfrm>
        </p:spPr>
        <p:txBody>
          <a:bodyPr>
            <a:normAutofit fontScale="85000" lnSpcReduction="10000"/>
          </a:bodyPr>
          <a:lstStyle/>
          <a:p>
            <a:pPr>
              <a:buNone/>
            </a:pPr>
            <a:r>
              <a:rPr lang="zh-TW" altLang="en-US" dirty="0" smtClean="0"/>
              <a:t>本法用詞，定義如下：</a:t>
            </a:r>
            <a:endParaRPr lang="en-US" altLang="zh-TW" dirty="0" smtClean="0"/>
          </a:p>
          <a:p>
            <a:pPr marL="914400" lvl="1" indent="-514350">
              <a:buFont typeface="+mj-ea"/>
              <a:buAutoNum type="ea1ChtPeriod"/>
            </a:pPr>
            <a:r>
              <a:rPr lang="zh-TW" altLang="en-US" dirty="0" smtClean="0"/>
              <a:t>個人資料：指</a:t>
            </a:r>
            <a:r>
              <a:rPr lang="zh-TW" altLang="en-US" b="1" dirty="0" smtClean="0"/>
              <a:t>自然人</a:t>
            </a:r>
            <a:r>
              <a:rPr lang="zh-TW" altLang="en-US" dirty="0" smtClean="0"/>
              <a:t>之</a:t>
            </a:r>
            <a:r>
              <a:rPr lang="zh-TW" altLang="en-US" u="sng" dirty="0" smtClean="0"/>
              <a:t>姓名</a:t>
            </a:r>
            <a:r>
              <a:rPr lang="zh-TW" altLang="en-US" dirty="0" smtClean="0"/>
              <a:t>、</a:t>
            </a:r>
            <a:r>
              <a:rPr lang="zh-TW" altLang="en-US" u="sng" dirty="0" smtClean="0"/>
              <a:t>出生年月日</a:t>
            </a:r>
            <a:r>
              <a:rPr lang="zh-TW" altLang="en-US" dirty="0" smtClean="0"/>
              <a:t>、</a:t>
            </a:r>
            <a:r>
              <a:rPr lang="zh-TW" altLang="en-US" u="sng" dirty="0" smtClean="0"/>
              <a:t>國民身分證統一編號</a:t>
            </a:r>
            <a:r>
              <a:rPr lang="zh-TW" altLang="en-US" dirty="0" smtClean="0"/>
              <a:t>、護 照號碼、特徵、指紋、婚姻、家庭、教育、職業、病歷、醫療、基因 、性生活、健康檢查、犯罪前科、</a:t>
            </a:r>
            <a:r>
              <a:rPr lang="zh-TW" altLang="en-US" u="sng" dirty="0" smtClean="0"/>
              <a:t>聯絡方式</a:t>
            </a:r>
            <a:r>
              <a:rPr lang="zh-TW" altLang="en-US" dirty="0" smtClean="0"/>
              <a:t>、財務情況、社會活動及其他</a:t>
            </a:r>
            <a:r>
              <a:rPr lang="zh-TW" altLang="en-US" u="sng" dirty="0" smtClean="0"/>
              <a:t>得以直接或間接方式識別該個人之資料</a:t>
            </a:r>
            <a:r>
              <a:rPr lang="zh-TW" altLang="en-US" dirty="0" smtClean="0"/>
              <a:t>。 </a:t>
            </a:r>
            <a:endParaRPr lang="en-US" altLang="zh-TW" dirty="0" smtClean="0"/>
          </a:p>
          <a:p>
            <a:pPr marL="914400" lvl="1" indent="-514350">
              <a:buFont typeface="+mj-ea"/>
              <a:buAutoNum type="ea1ChtPeriod"/>
            </a:pPr>
            <a:r>
              <a:rPr lang="zh-TW" altLang="en-US" b="1" dirty="0" smtClean="0"/>
              <a:t>個人資料檔案</a:t>
            </a:r>
            <a:r>
              <a:rPr lang="zh-TW" altLang="en-US" dirty="0" smtClean="0"/>
              <a:t>：指依系統建立而得以自動化機器或其他非自動化方式 檢索、整理之</a:t>
            </a:r>
            <a:r>
              <a:rPr lang="zh-TW" altLang="en-US" u="sng" dirty="0" smtClean="0"/>
              <a:t>個人資料之集合</a:t>
            </a:r>
            <a:r>
              <a:rPr lang="zh-TW" altLang="en-US" dirty="0" smtClean="0"/>
              <a:t>。 </a:t>
            </a:r>
            <a:endParaRPr lang="en-US" altLang="zh-TW" dirty="0" smtClean="0"/>
          </a:p>
          <a:p>
            <a:pPr marL="914400" lvl="1" indent="-514350">
              <a:buFont typeface="+mj-ea"/>
              <a:buAutoNum type="ea1ChtPeriod"/>
            </a:pPr>
            <a:r>
              <a:rPr lang="zh-TW" altLang="en-US" b="1" dirty="0" smtClean="0"/>
              <a:t>蒐集</a:t>
            </a:r>
            <a:r>
              <a:rPr lang="zh-TW" altLang="en-US" dirty="0" smtClean="0"/>
              <a:t>：指以任何方式取得個人資料。 </a:t>
            </a:r>
            <a:endParaRPr lang="en-US" altLang="zh-TW" dirty="0" smtClean="0"/>
          </a:p>
          <a:p>
            <a:pPr marL="914400" lvl="1" indent="-514350">
              <a:buFont typeface="+mj-ea"/>
              <a:buAutoNum type="ea1ChtPeriod"/>
            </a:pPr>
            <a:r>
              <a:rPr lang="zh-TW" altLang="en-US" b="1" dirty="0" smtClean="0"/>
              <a:t>處理</a:t>
            </a:r>
            <a:r>
              <a:rPr lang="zh-TW" altLang="en-US" dirty="0" smtClean="0"/>
              <a:t>：指為建立或利用個人資料檔案所為資料之記錄、輸入、儲存、 編輯、更正、複製、檢索、刪除、輸出、連結或</a:t>
            </a:r>
            <a:r>
              <a:rPr lang="zh-TW" altLang="en-US" b="1" u="sng" dirty="0" smtClean="0"/>
              <a:t>內部傳送</a:t>
            </a:r>
            <a:r>
              <a:rPr lang="zh-TW" altLang="en-US" dirty="0" smtClean="0"/>
              <a:t>。 </a:t>
            </a:r>
            <a:endParaRPr lang="en-US" altLang="zh-TW" dirty="0" smtClean="0"/>
          </a:p>
          <a:p>
            <a:pPr marL="914400" lvl="1" indent="-514350">
              <a:buFont typeface="+mj-ea"/>
              <a:buAutoNum type="ea1ChtPeriod"/>
            </a:pPr>
            <a:r>
              <a:rPr lang="zh-TW" altLang="en-US" b="1" dirty="0" smtClean="0"/>
              <a:t>利用</a:t>
            </a:r>
            <a:r>
              <a:rPr lang="zh-TW" altLang="en-US" dirty="0" smtClean="0"/>
              <a:t>：指將蒐集之個人資料</a:t>
            </a:r>
            <a:r>
              <a:rPr lang="zh-TW" altLang="en-US" u="sng" dirty="0" smtClean="0"/>
              <a:t>為處理以外之使用</a:t>
            </a:r>
            <a:r>
              <a:rPr lang="zh-TW" altLang="en-US" dirty="0" smtClean="0"/>
              <a:t>。 </a:t>
            </a:r>
            <a:endParaRPr lang="en-US" altLang="zh-TW" dirty="0" smtClean="0"/>
          </a:p>
          <a:p>
            <a:pPr marL="914400" lvl="1" indent="-514350">
              <a:buFont typeface="+mj-ea"/>
              <a:buAutoNum type="ea1ChtPeriod"/>
            </a:pPr>
            <a:r>
              <a:rPr lang="zh-TW" altLang="en-US" b="1" u="sng" dirty="0" smtClean="0"/>
              <a:t>國際傳輸</a:t>
            </a:r>
            <a:r>
              <a:rPr lang="zh-TW" altLang="en-US" dirty="0" smtClean="0"/>
              <a:t>：指將個人資料作跨國（境）之處理或利用。 </a:t>
            </a:r>
            <a:endParaRPr lang="en-US" altLang="zh-TW" dirty="0" smtClean="0"/>
          </a:p>
          <a:p>
            <a:pPr marL="914400" lvl="1" indent="-514350">
              <a:buFont typeface="+mj-ea"/>
              <a:buAutoNum type="ea1ChtPeriod"/>
            </a:pPr>
            <a:r>
              <a:rPr lang="zh-TW" altLang="en-US" dirty="0" smtClean="0"/>
              <a:t>公務機關：指依法行使公權力之中央或地方機關或行政法人。 </a:t>
            </a:r>
            <a:endParaRPr lang="en-US" altLang="zh-TW" dirty="0" smtClean="0"/>
          </a:p>
          <a:p>
            <a:pPr marL="914400" lvl="1" indent="-514350">
              <a:buFont typeface="+mj-ea"/>
              <a:buAutoNum type="ea1ChtPeriod"/>
            </a:pPr>
            <a:r>
              <a:rPr lang="zh-TW" altLang="en-US" dirty="0" smtClean="0"/>
              <a:t>非公務機關：指前款以外之自然人、法人或其他團體。 </a:t>
            </a:r>
            <a:endParaRPr lang="en-US" altLang="zh-TW" dirty="0" smtClean="0"/>
          </a:p>
          <a:p>
            <a:pPr marL="914400" lvl="1" indent="-514350">
              <a:buFont typeface="+mj-ea"/>
              <a:buAutoNum type="ea1ChtPeriod"/>
            </a:pPr>
            <a:r>
              <a:rPr lang="zh-TW" altLang="en-US" dirty="0" smtClean="0"/>
              <a:t>當事人：指個人資料之本人。</a:t>
            </a:r>
            <a:endParaRPr lang="en-US" altLang="zh-TW" dirty="0" smtClean="0"/>
          </a:p>
        </p:txBody>
      </p:sp>
      <p:sp>
        <p:nvSpPr>
          <p:cNvPr id="4" name="投影片編號版面配置區 3"/>
          <p:cNvSpPr>
            <a:spLocks noGrp="1"/>
          </p:cNvSpPr>
          <p:nvPr>
            <p:ph type="sldNum" sz="quarter" idx="4294967295"/>
          </p:nvPr>
        </p:nvSpPr>
        <p:spPr>
          <a:xfrm>
            <a:off x="6553200" y="6356350"/>
            <a:ext cx="2133600" cy="365125"/>
          </a:xfrm>
          <a:prstGeom prst="rect">
            <a:avLst/>
          </a:prstGeom>
        </p:spPr>
        <p:txBody>
          <a:bodyPr/>
          <a:lstStyle/>
          <a:p>
            <a:fld id="{C32839F9-51C1-4620-8F04-376A9867E07A}" type="slidenum">
              <a:rPr lang="zh-TW" altLang="en-US" smtClean="0"/>
              <a:pPr/>
              <a:t>8</a:t>
            </a:fld>
            <a:endParaRPr lang="zh-TW" alt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標題 1"/>
          <p:cNvSpPr>
            <a:spLocks noGrp="1"/>
          </p:cNvSpPr>
          <p:nvPr>
            <p:ph type="title"/>
          </p:nvPr>
        </p:nvSpPr>
        <p:spPr/>
        <p:txBody>
          <a:bodyPr/>
          <a:lstStyle/>
          <a:p>
            <a:pPr eaLnBrk="1" hangingPunct="1"/>
            <a:r>
              <a:rPr lang="zh-TW" altLang="en-US" dirty="0" smtClean="0"/>
              <a:t>學校保有之個人</a:t>
            </a:r>
            <a:r>
              <a:rPr lang="zh-TW" altLang="en-US" dirty="0" smtClean="0"/>
              <a:t>資料</a:t>
            </a:r>
          </a:p>
        </p:txBody>
      </p:sp>
      <p:sp>
        <p:nvSpPr>
          <p:cNvPr id="13315" name="投影片編號版面配置區 4"/>
          <p:cNvSpPr>
            <a:spLocks noGrp="1"/>
          </p:cNvSpPr>
          <p:nvPr>
            <p:ph type="sldNum" sz="quarter" idx="4294967295"/>
          </p:nvPr>
        </p:nvSpPr>
        <p:spPr bwMode="auto">
          <a:xfrm>
            <a:off x="7010400" y="6572250"/>
            <a:ext cx="2133600" cy="285750"/>
          </a:xfrm>
          <a:prstGeom prst="rect">
            <a:avLst/>
          </a:prstGeom>
          <a:noFill/>
          <a:ln>
            <a:miter lim="800000"/>
            <a:headEnd/>
            <a:tailEnd/>
          </a:ln>
        </p:spPr>
        <p:txBody>
          <a:bodyPr/>
          <a:lstStyle/>
          <a:p>
            <a:pPr algn="r"/>
            <a:fld id="{DE3588E0-15FB-4F42-A2E2-F4A788F703E7}" type="slidenum">
              <a:rPr lang="zh-TW" altLang="en-US"/>
              <a:pPr algn="r"/>
              <a:t>9</a:t>
            </a:fld>
            <a:endParaRPr lang="zh-TW" altLang="en-US"/>
          </a:p>
        </p:txBody>
      </p:sp>
      <p:sp>
        <p:nvSpPr>
          <p:cNvPr id="6" name="文字方塊 5"/>
          <p:cNvSpPr txBox="1"/>
          <p:nvPr/>
        </p:nvSpPr>
        <p:spPr>
          <a:xfrm>
            <a:off x="3267667" y="1988840"/>
            <a:ext cx="1997597" cy="37959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defRPr/>
            </a:pPr>
            <a:r>
              <a:rPr lang="zh-TW" altLang="en-US" sz="2800" b="0" dirty="0">
                <a:solidFill>
                  <a:schemeClr val="tx1"/>
                </a:solidFill>
                <a:latin typeface="微軟正黑體" pitchFamily="34" charset="-120"/>
                <a:ea typeface="微軟正黑體" pitchFamily="34" charset="-120"/>
              </a:rPr>
              <a:t>教職員人事資料</a:t>
            </a:r>
          </a:p>
        </p:txBody>
      </p:sp>
      <p:sp>
        <p:nvSpPr>
          <p:cNvPr id="7" name="文字方塊 6"/>
          <p:cNvSpPr txBox="1"/>
          <p:nvPr/>
        </p:nvSpPr>
        <p:spPr>
          <a:xfrm>
            <a:off x="1331640" y="2636913"/>
            <a:ext cx="1740612" cy="37959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defRPr/>
            </a:pPr>
            <a:r>
              <a:rPr lang="zh-TW" altLang="en-US" sz="2800" b="0" dirty="0">
                <a:solidFill>
                  <a:schemeClr val="tx1"/>
                </a:solidFill>
                <a:latin typeface="微軟正黑體" pitchFamily="34" charset="-120"/>
                <a:ea typeface="微軟正黑體" pitchFamily="34" charset="-120"/>
              </a:rPr>
              <a:t>家長聯絡方式</a:t>
            </a:r>
          </a:p>
        </p:txBody>
      </p:sp>
      <p:sp>
        <p:nvSpPr>
          <p:cNvPr id="8" name="文字方塊 7"/>
          <p:cNvSpPr txBox="1"/>
          <p:nvPr/>
        </p:nvSpPr>
        <p:spPr>
          <a:xfrm>
            <a:off x="1347373" y="3284934"/>
            <a:ext cx="1226638" cy="37959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defRPr/>
            </a:pPr>
            <a:r>
              <a:rPr lang="zh-TW" altLang="en-US" sz="2800" b="0" dirty="0">
                <a:solidFill>
                  <a:schemeClr val="tx1"/>
                </a:solidFill>
                <a:latin typeface="微軟正黑體" pitchFamily="34" charset="-120"/>
                <a:ea typeface="微軟正黑體" pitchFamily="34" charset="-120"/>
              </a:rPr>
              <a:t>家庭狀況</a:t>
            </a:r>
          </a:p>
        </p:txBody>
      </p:sp>
      <p:sp>
        <p:nvSpPr>
          <p:cNvPr id="9" name="文字方塊 8"/>
          <p:cNvSpPr txBox="1"/>
          <p:nvPr/>
        </p:nvSpPr>
        <p:spPr>
          <a:xfrm>
            <a:off x="4472865" y="3789759"/>
            <a:ext cx="3025545" cy="37959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defRPr/>
            </a:pPr>
            <a:r>
              <a:rPr lang="zh-TW" altLang="en-US" sz="2800" b="0">
                <a:solidFill>
                  <a:schemeClr val="tx1"/>
                </a:solidFill>
                <a:latin typeface="微軟正黑體" pitchFamily="34" charset="-120"/>
                <a:ea typeface="微軟正黑體" pitchFamily="34" charset="-120"/>
                <a:cs typeface="Times New Roman" pitchFamily="18" charset="0"/>
              </a:rPr>
              <a:t>學生學業與操行成績資料</a:t>
            </a:r>
          </a:p>
        </p:txBody>
      </p:sp>
      <p:sp>
        <p:nvSpPr>
          <p:cNvPr id="10" name="文字方塊 9"/>
          <p:cNvSpPr txBox="1"/>
          <p:nvPr/>
        </p:nvSpPr>
        <p:spPr>
          <a:xfrm>
            <a:off x="4242973" y="3284934"/>
            <a:ext cx="1226638" cy="37959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defRPr/>
            </a:pPr>
            <a:r>
              <a:rPr lang="zh-TW" altLang="en-US" sz="2800" b="0" dirty="0">
                <a:solidFill>
                  <a:schemeClr val="tx1"/>
                </a:solidFill>
                <a:latin typeface="微軟正黑體" pitchFamily="34" charset="-120"/>
                <a:ea typeface="微軟正黑體" pitchFamily="34" charset="-120"/>
              </a:rPr>
              <a:t>健康檢查</a:t>
            </a:r>
          </a:p>
        </p:txBody>
      </p:sp>
      <p:sp>
        <p:nvSpPr>
          <p:cNvPr id="11" name="文字方塊 10"/>
          <p:cNvSpPr txBox="1"/>
          <p:nvPr/>
        </p:nvSpPr>
        <p:spPr>
          <a:xfrm>
            <a:off x="1259716" y="3789759"/>
            <a:ext cx="3384292" cy="37959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defRPr/>
            </a:pPr>
            <a:r>
              <a:rPr lang="zh-TW" altLang="en-US" sz="2800" b="0" dirty="0">
                <a:solidFill>
                  <a:schemeClr val="tx1"/>
                </a:solidFill>
                <a:latin typeface="Times New Roman" pitchFamily="18" charset="0"/>
                <a:ea typeface="微軟正黑體" pitchFamily="34" charset="-120"/>
                <a:cs typeface="Times New Roman" pitchFamily="18" charset="0"/>
              </a:rPr>
              <a:t>學生輔導紀錄表之</a:t>
            </a:r>
            <a:r>
              <a:rPr lang="en-US" altLang="zh-TW" sz="2800" b="0" dirty="0">
                <a:solidFill>
                  <a:schemeClr val="tx1"/>
                </a:solidFill>
                <a:latin typeface="Times New Roman" pitchFamily="18" charset="0"/>
                <a:ea typeface="微軟正黑體" pitchFamily="34" charset="-120"/>
                <a:cs typeface="Times New Roman" pitchFamily="18" charset="0"/>
              </a:rPr>
              <a:t>AB</a:t>
            </a:r>
            <a:r>
              <a:rPr lang="zh-TW" altLang="en-US" sz="2800" b="0" dirty="0">
                <a:solidFill>
                  <a:schemeClr val="tx1"/>
                </a:solidFill>
                <a:latin typeface="Times New Roman" pitchFamily="18" charset="0"/>
                <a:ea typeface="微軟正黑體" pitchFamily="34" charset="-120"/>
                <a:cs typeface="Times New Roman" pitchFamily="18" charset="0"/>
              </a:rPr>
              <a:t>卡資料</a:t>
            </a:r>
          </a:p>
        </p:txBody>
      </p:sp>
      <p:sp>
        <p:nvSpPr>
          <p:cNvPr id="12" name="文字方塊 11"/>
          <p:cNvSpPr txBox="1"/>
          <p:nvPr/>
        </p:nvSpPr>
        <p:spPr>
          <a:xfrm>
            <a:off x="5652815" y="2636913"/>
            <a:ext cx="1740612" cy="37959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defRPr/>
            </a:pPr>
            <a:r>
              <a:rPr lang="zh-TW" altLang="en-US" sz="2800" b="0" dirty="0">
                <a:solidFill>
                  <a:schemeClr val="tx1"/>
                </a:solidFill>
                <a:latin typeface="微軟正黑體" pitchFamily="34" charset="-120"/>
                <a:ea typeface="微軟正黑體" pitchFamily="34" charset="-120"/>
              </a:rPr>
              <a:t>學生基本資料</a:t>
            </a:r>
          </a:p>
        </p:txBody>
      </p:sp>
      <p:sp>
        <p:nvSpPr>
          <p:cNvPr id="15" name="矩形 14"/>
          <p:cNvSpPr/>
          <p:nvPr/>
        </p:nvSpPr>
        <p:spPr>
          <a:xfrm>
            <a:off x="5436096" y="1988840"/>
            <a:ext cx="1997597" cy="37959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defRPr/>
            </a:pPr>
            <a:r>
              <a:rPr lang="zh-TW" altLang="en-US" sz="2800" b="0" dirty="0">
                <a:solidFill>
                  <a:schemeClr val="tx1"/>
                </a:solidFill>
                <a:latin typeface="微軟正黑體" pitchFamily="34" charset="-120"/>
                <a:ea typeface="微軟正黑體" pitchFamily="34" charset="-120"/>
                <a:cs typeface="Times New Roman" pitchFamily="18" charset="0"/>
              </a:rPr>
              <a:t>獎懲及違規紀錄</a:t>
            </a:r>
            <a:endParaRPr lang="zh-TW" altLang="en-US" sz="2800" b="0" dirty="0">
              <a:solidFill>
                <a:schemeClr val="tx1"/>
              </a:solidFill>
              <a:latin typeface="微軟正黑體" pitchFamily="34" charset="-120"/>
              <a:ea typeface="微軟正黑體" pitchFamily="34" charset="-120"/>
            </a:endParaRPr>
          </a:p>
        </p:txBody>
      </p:sp>
      <p:sp>
        <p:nvSpPr>
          <p:cNvPr id="16" name="矩形 15"/>
          <p:cNvSpPr/>
          <p:nvPr/>
        </p:nvSpPr>
        <p:spPr>
          <a:xfrm>
            <a:off x="2803110" y="3284934"/>
            <a:ext cx="1226638" cy="37959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defRPr/>
            </a:pPr>
            <a:r>
              <a:rPr lang="zh-TW" altLang="en-US" sz="2800" b="0" dirty="0">
                <a:solidFill>
                  <a:schemeClr val="tx1"/>
                </a:solidFill>
                <a:latin typeface="微軟正黑體" pitchFamily="34" charset="-120"/>
                <a:ea typeface="微軟正黑體" pitchFamily="34" charset="-120"/>
                <a:cs typeface="Times New Roman" pitchFamily="18" charset="0"/>
              </a:rPr>
              <a:t>病歷紀錄</a:t>
            </a:r>
            <a:endParaRPr lang="zh-TW" altLang="en-US" sz="2800" b="0" dirty="0">
              <a:solidFill>
                <a:schemeClr val="tx1"/>
              </a:solidFill>
              <a:latin typeface="微軟正黑體" pitchFamily="34" charset="-120"/>
              <a:ea typeface="微軟正黑體" pitchFamily="34" charset="-120"/>
            </a:endParaRPr>
          </a:p>
        </p:txBody>
      </p:sp>
      <p:sp>
        <p:nvSpPr>
          <p:cNvPr id="17" name="矩形 16"/>
          <p:cNvSpPr/>
          <p:nvPr/>
        </p:nvSpPr>
        <p:spPr>
          <a:xfrm>
            <a:off x="1331640" y="1988840"/>
            <a:ext cx="1740612" cy="37959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defRPr/>
            </a:pPr>
            <a:r>
              <a:rPr lang="zh-TW" altLang="en-US" sz="2800" b="0" dirty="0">
                <a:solidFill>
                  <a:schemeClr val="tx1"/>
                </a:solidFill>
                <a:latin typeface="微軟正黑體" pitchFamily="34" charset="-120"/>
                <a:ea typeface="微軟正黑體" pitchFamily="34" charset="-120"/>
                <a:cs typeface="Times New Roman" pitchFamily="18" charset="0"/>
              </a:rPr>
              <a:t>學生申請補助</a:t>
            </a:r>
            <a:endParaRPr lang="zh-TW" altLang="en-US" sz="2800" b="0" dirty="0">
              <a:solidFill>
                <a:schemeClr val="tx1"/>
              </a:solidFill>
              <a:latin typeface="微軟正黑體" pitchFamily="34" charset="-120"/>
              <a:ea typeface="微軟正黑體" pitchFamily="34" charset="-120"/>
            </a:endParaRPr>
          </a:p>
        </p:txBody>
      </p:sp>
      <p:sp>
        <p:nvSpPr>
          <p:cNvPr id="18" name="矩形 17"/>
          <p:cNvSpPr/>
          <p:nvPr/>
        </p:nvSpPr>
        <p:spPr>
          <a:xfrm>
            <a:off x="3186996" y="2636913"/>
            <a:ext cx="2318401" cy="37959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defRPr/>
            </a:pPr>
            <a:r>
              <a:rPr lang="zh-TW" altLang="en-US" sz="2800" b="0" dirty="0">
                <a:solidFill>
                  <a:schemeClr val="tx1"/>
                </a:solidFill>
                <a:latin typeface="微軟正黑體" pitchFamily="34" charset="-120"/>
                <a:ea typeface="微軟正黑體" pitchFamily="34" charset="-120"/>
                <a:cs typeface="Times New Roman" pitchFamily="18" charset="0"/>
              </a:rPr>
              <a:t>教職員出缺勤紀錄</a:t>
            </a:r>
            <a:r>
              <a:rPr lang="zh-TW" altLang="en-US" sz="2800" b="0" dirty="0">
                <a:solidFill>
                  <a:schemeClr val="tx1"/>
                </a:solidFill>
                <a:latin typeface="微軟正黑體" pitchFamily="34" charset="-120"/>
                <a:ea typeface="微軟正黑體" pitchFamily="34" charset="-120"/>
                <a:cs typeface="新細明體" pitchFamily="18" charset="-120"/>
              </a:rPr>
              <a:t> </a:t>
            </a:r>
            <a:endParaRPr lang="zh-TW" altLang="en-US" sz="2800" b="0" dirty="0">
              <a:solidFill>
                <a:schemeClr val="tx1"/>
              </a:solidFill>
              <a:latin typeface="微軟正黑體" pitchFamily="34" charset="-120"/>
              <a:ea typeface="微軟正黑體" pitchFamily="34" charset="-120"/>
            </a:endParaRPr>
          </a:p>
        </p:txBody>
      </p:sp>
      <p:sp>
        <p:nvSpPr>
          <p:cNvPr id="19" name="矩形 18"/>
          <p:cNvSpPr/>
          <p:nvPr/>
        </p:nvSpPr>
        <p:spPr>
          <a:xfrm>
            <a:off x="5667103" y="3284934"/>
            <a:ext cx="1740612" cy="37959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defRPr/>
            </a:pPr>
            <a:r>
              <a:rPr lang="zh-TW" altLang="en-US" sz="2800" b="0" dirty="0">
                <a:solidFill>
                  <a:schemeClr val="tx1"/>
                </a:solidFill>
                <a:latin typeface="微軟正黑體" pitchFamily="34" charset="-120"/>
                <a:ea typeface="微軟正黑體" pitchFamily="34" charset="-120"/>
                <a:cs typeface="Times New Roman" pitchFamily="18" charset="0"/>
              </a:rPr>
              <a:t>清寒家庭身分</a:t>
            </a:r>
            <a:endParaRPr lang="zh-TW" altLang="en-US" sz="2800" b="0" dirty="0">
              <a:solidFill>
                <a:schemeClr val="tx1"/>
              </a:solidFill>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17060</TotalTime>
  <Words>9301</Words>
  <Application>Microsoft Office PowerPoint</Application>
  <PresentationFormat>如螢幕大小 (4:3)</PresentationFormat>
  <Paragraphs>933</Paragraphs>
  <Slides>76</Slides>
  <Notes>11</Notes>
  <HiddenSlides>0</HiddenSlides>
  <MMClips>0</MMClips>
  <ScaleCrop>false</ScaleCrop>
  <HeadingPairs>
    <vt:vector size="4" baseType="variant">
      <vt:variant>
        <vt:lpstr>佈景主題</vt:lpstr>
      </vt:variant>
      <vt:variant>
        <vt:i4>1</vt:i4>
      </vt:variant>
      <vt:variant>
        <vt:lpstr>投影片標題</vt:lpstr>
      </vt:variant>
      <vt:variant>
        <vt:i4>76</vt:i4>
      </vt:variant>
    </vt:vector>
  </HeadingPairs>
  <TitlesOfParts>
    <vt:vector size="77" baseType="lpstr">
      <vt:lpstr>Office 佈景主題</vt:lpstr>
      <vt:lpstr>個資保護工作 -法律要件與管理原則</vt:lpstr>
      <vt:lpstr>Agenda</vt:lpstr>
      <vt:lpstr>面對個資法</vt:lpstr>
      <vt:lpstr>個資法 十大關鍵須知</vt:lpstr>
      <vt:lpstr>綜觀個資法</vt:lpstr>
      <vt:lpstr>先判斷是不是個資</vt:lpstr>
      <vt:lpstr>什麼是個資？</vt:lpstr>
      <vt:lpstr>個資法第 2 條 </vt:lpstr>
      <vt:lpstr>學校保有之個人資料</vt:lpstr>
      <vt:lpstr>個資法第5條</vt:lpstr>
      <vt:lpstr>個資之例外</vt:lpstr>
      <vt:lpstr>特種個資</vt:lpstr>
      <vt:lpstr>特殊處理或利用1 內部傳送 vs. 國際傳輸</vt:lpstr>
      <vt:lpstr>特殊處理或利用2 刪除 vs. 軌跡資料</vt:lpstr>
      <vt:lpstr>個資法第11條</vt:lpstr>
      <vt:lpstr>再判斷是公務機關還是非公務機關，並了解其蒐集、處理、利用三個行為上之異同</vt:lpstr>
      <vt:lpstr>教育機構適法性</vt:lpstr>
      <vt:lpstr>公務機關1</vt:lpstr>
      <vt:lpstr>公務機關2</vt:lpstr>
      <vt:lpstr>保有及管理個人資料之項目彙整表-範例</vt:lpstr>
      <vt:lpstr>公務機關3</vt:lpstr>
      <vt:lpstr>非公務機關1</vt:lpstr>
      <vt:lpstr>非公務機關2</vt:lpstr>
      <vt:lpstr>非公務機關3</vt:lpstr>
      <vt:lpstr>直接取得告知事項</vt:lpstr>
      <vt:lpstr>間接取得告知事項</vt:lpstr>
      <vt:lpstr>告知函-範例</vt:lpstr>
      <vt:lpstr>當事人「書面同意」</vt:lpstr>
      <vt:lpstr>網路蒐集個資之同意流程-範例</vt:lpstr>
      <vt:lpstr>委外條款</vt:lpstr>
      <vt:lpstr>委外之責任轉嫁-合約範例1</vt:lpstr>
      <vt:lpstr>委外之責任轉嫁-合約範例2</vt:lpstr>
      <vt:lpstr>了解損害賠償責任/罰則，包含民事、刑事、行政</vt:lpstr>
      <vt:lpstr>法律責任 - 民事1</vt:lpstr>
      <vt:lpstr>法律責任 - 民事2</vt:lpstr>
      <vt:lpstr>法律責任 - 民事3</vt:lpstr>
      <vt:lpstr>團體訴訟 - 民事4</vt:lpstr>
      <vt:lpstr>法律責任 - 刑事</vt:lpstr>
      <vt:lpstr>人別條款</vt:lpstr>
      <vt:lpstr>告訴vs公訴</vt:lpstr>
      <vt:lpstr>法律責任總結</vt:lpstr>
      <vt:lpstr>投影片 42</vt:lpstr>
      <vt:lpstr>個資外洩管道</vt:lpstr>
      <vt:lpstr>個資事件思考步驟 </vt:lpstr>
      <vt:lpstr>教育機關個人資料保護的相關規定</vt:lpstr>
      <vt:lpstr>個資事件討論</vt:lpstr>
      <vt:lpstr>個人資料生命週期</vt:lpstr>
      <vt:lpstr>個人資料生命週期1</vt:lpstr>
      <vt:lpstr>個人資料生命週期2</vt:lpstr>
      <vt:lpstr>組織個資管理制度之建立</vt:lpstr>
      <vt:lpstr>組織要為個資做何處置？</vt:lpstr>
      <vt:lpstr>個資生命週期管理</vt:lpstr>
      <vt:lpstr>組織個資管理制度之建立</vt:lpstr>
      <vt:lpstr>個資工作指引</vt:lpstr>
      <vt:lpstr>個資保護管理趨勢與標準規範</vt:lpstr>
      <vt:lpstr>教育部 -個人資料保護持續改善管理流程 -規劃1 </vt:lpstr>
      <vt:lpstr>個人資料管理政策-範例</vt:lpstr>
      <vt:lpstr>成立管理組織，配置相當資源</vt:lpstr>
      <vt:lpstr>認知宣導及教育訓練</vt:lpstr>
      <vt:lpstr>教育部 -個人資料保護持續改善管理流程 -規畫2</vt:lpstr>
      <vt:lpstr>教育部 -個人資料保護持續改善管理流程 -執行 </vt:lpstr>
      <vt:lpstr>擬定個資保護安全控管措施1/2</vt:lpstr>
      <vt:lpstr>擬定個資保護安全控管措施2/2</vt:lpstr>
      <vt:lpstr>資料安全管理及人員管理</vt:lpstr>
      <vt:lpstr>教育部 -個人資料保護持續改善管理流程 -檢查</vt:lpstr>
      <vt:lpstr>教育部 -個人資料保護持續改善管理流程 -改善行動</vt:lpstr>
      <vt:lpstr>組織機關對於個資保護的因應之道</vt:lpstr>
      <vt:lpstr>他山之石</vt:lpstr>
      <vt:lpstr>洩漏的人數與大量案件數目</vt:lpstr>
      <vt:lpstr>洩漏的人數與損害賠償總金額</vt:lpstr>
      <vt:lpstr>日本洩漏事件分析及 台灣個資法趨勢預測</vt:lpstr>
      <vt:lpstr>整體個資保護架構(§9)</vt:lpstr>
      <vt:lpstr>個資生命週期與對應產品</vt:lpstr>
      <vt:lpstr>About HGiga</vt:lpstr>
      <vt:lpstr>獎項與認證</vt:lpstr>
      <vt:lpstr>投影片 76</vt:lpstr>
    </vt:vector>
  </TitlesOfParts>
  <Company>C.M.T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投影片 1</dc:title>
  <dc:creator>tingchou</dc:creator>
  <cp:lastModifiedBy>Elton</cp:lastModifiedBy>
  <cp:revision>952</cp:revision>
  <dcterms:created xsi:type="dcterms:W3CDTF">2008-10-22T05:45:11Z</dcterms:created>
  <dcterms:modified xsi:type="dcterms:W3CDTF">2012-10-03T17:20:48Z</dcterms:modified>
</cp:coreProperties>
</file>