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6" r:id="rId3"/>
    <p:sldId id="270" r:id="rId4"/>
    <p:sldId id="269" r:id="rId5"/>
    <p:sldId id="278" r:id="rId6"/>
    <p:sldId id="279" r:id="rId7"/>
    <p:sldId id="280" r:id="rId8"/>
    <p:sldId id="277" r:id="rId9"/>
    <p:sldId id="274" r:id="rId10"/>
    <p:sldId id="273" r:id="rId11"/>
    <p:sldId id="260" r:id="rId12"/>
    <p:sldId id="272" r:id="rId13"/>
    <p:sldId id="261" r:id="rId14"/>
    <p:sldId id="276" r:id="rId15"/>
    <p:sldId id="281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3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55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95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860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01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533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726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2516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00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16524"/>
            <a:ext cx="10018713" cy="984737"/>
          </a:xfrm>
        </p:spPr>
        <p:txBody>
          <a:bodyPr>
            <a:normAutofit/>
          </a:bodyPr>
          <a:lstStyle>
            <a:lvl1pPr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30215"/>
            <a:ext cx="10018713" cy="4360985"/>
          </a:xfrm>
        </p:spPr>
        <p:txBody>
          <a:bodyPr anchor="ctr"/>
          <a:lstStyle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09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35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71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2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88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5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39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10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615D817-9DBF-4E1F-92C4-02163085C66E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8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ip.ntct.edu.tw/" TargetMode="External"/><Relationship Id="rId2" Type="http://schemas.openxmlformats.org/officeDocument/2006/relationships/hyperlink" Target="http://ewavs.ntct.edu.tw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le.bjes.tp.edu.tw/" TargetMode="External"/><Relationship Id="rId7" Type="http://schemas.openxmlformats.org/officeDocument/2006/relationships/image" Target="../media/image5.gif"/><Relationship Id="rId2" Type="http://schemas.openxmlformats.org/officeDocument/2006/relationships/hyperlink" Target="http://etfamily.tp.edu.tw/etwebservice/lie3?n=doctyp&amp;t=39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hyperlink" Target="http://moesecurity.tp.edu.tw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9909" y="946314"/>
            <a:ext cx="8574622" cy="2616199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南投縣教育網路中心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工作報告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54794" y="4723099"/>
            <a:ext cx="6987645" cy="1388534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報告人：王登儀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2014.03.12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名間國小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28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資安通報聯絡事</a:t>
            </a:r>
            <a:r>
              <a:rPr lang="zh-TW" altLang="en-US" dirty="0"/>
              <a:t>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資安聯絡人一定要加校長。</a:t>
            </a:r>
            <a:endParaRPr lang="en-US" altLang="zh-TW" sz="4000" dirty="0" smtClean="0"/>
          </a:p>
          <a:p>
            <a:r>
              <a:rPr lang="zh-TW" altLang="en-US" sz="4000" dirty="0" smtClean="0"/>
              <a:t>請注意通報時效。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484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7160" y="228600"/>
            <a:ext cx="10018713" cy="984737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資安事件統計－</a:t>
            </a:r>
            <a:r>
              <a:rPr lang="zh-TW" altLang="en-US" dirty="0"/>
              <a:t>資安事件</a:t>
            </a:r>
            <a:r>
              <a:rPr lang="zh-TW" altLang="en-US" dirty="0" smtClean="0"/>
              <a:t>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700" dirty="0" smtClean="0"/>
              <a:t>本年度至３／３止</a:t>
            </a:r>
            <a:r>
              <a:rPr lang="zh-TW" altLang="en-US" sz="2700" dirty="0"/>
              <a:t>共</a:t>
            </a:r>
            <a:r>
              <a:rPr lang="zh-TW" altLang="en-US" sz="2700" dirty="0" smtClean="0"/>
              <a:t>７１件</a:t>
            </a:r>
            <a:endParaRPr lang="zh-TW" altLang="en-US" sz="27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381680"/>
              </p:ext>
            </p:extLst>
          </p:nvPr>
        </p:nvGraphicFramePr>
        <p:xfrm>
          <a:off x="3143250" y="1314456"/>
          <a:ext cx="6286501" cy="544067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099949"/>
                <a:gridCol w="1906391"/>
                <a:gridCol w="1280161"/>
              </a:tblGrid>
              <a:tr h="68008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連線單位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平均通報處理時間</a:t>
                      </a:r>
                      <a:endParaRPr lang="zh-TW" altLang="en-US" sz="18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資安事件數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國立南投高級商業職業學校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03:35:59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4 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南投縣立社寮國民中學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00:16:30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3 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南投縣立竹山國民中學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00:57:16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3 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南投縣仁愛鄉發祥國民小學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00:42:04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南投縣名間鄉弓鞋國民小學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03:10:42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南投縣立信義國民中學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01:32:11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南投縣立日新國民中學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00:51:15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南投縣埔里鎮麒麟國民小學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04:58:59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南投縣國姓鄉北港國民小學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02:47:38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南投縣立旭光高級中學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00:10:38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南投縣立埔里國民中學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00:13:31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南投縣名間鄉新街國民小學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00:06:02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南投縣南投市光復國民小學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00:34:31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400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</a:rPr>
                        <a:t>南投縣鹿谷鄉鳳凰國民小學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00:14:42 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</a:rPr>
                        <a:t>2 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0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9141" y="82062"/>
            <a:ext cx="10018713" cy="98473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資安事件統計－</a:t>
            </a:r>
            <a:r>
              <a:rPr lang="zh-TW" altLang="en-US" dirty="0"/>
              <a:t>平均通報處理</a:t>
            </a:r>
            <a:r>
              <a:rPr lang="zh-TW" altLang="en-US" dirty="0" smtClean="0"/>
              <a:t>時間</a:t>
            </a:r>
            <a:endParaRPr lang="zh-TW" altLang="en-US" dirty="0"/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00988"/>
              </p:ext>
            </p:extLst>
          </p:nvPr>
        </p:nvGraphicFramePr>
        <p:xfrm>
          <a:off x="2308859" y="1066799"/>
          <a:ext cx="6602821" cy="567690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034181"/>
                <a:gridCol w="1434026"/>
                <a:gridCol w="1134614"/>
              </a:tblGrid>
              <a:tr h="87336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連線單位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平均通報處理時間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資安事件數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南投縣立北梅國民中學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16:21:00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南投縣魚池鄉魚池國民小學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07:28:13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南投縣埔里鎮麒麟國民小學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04:58:59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國立南投高級商業職業學校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03:35:59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4 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南投縣信義鄉雙龍國民小學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03:24:00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南投縣名間鄉弓鞋國民小學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03:10:42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南投縣國姓鄉北港國民小學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02:47:38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南投縣國姓鄉長流國民小學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01:34:17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南投縣立信義國民中學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01:32:11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南投縣立宏仁國民中學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01:22:55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366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南投縣立北山國民中學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01:12:14 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1 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33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弱掃及防洩漏個資檢測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網站弱點掃描每年一次，請</a:t>
            </a:r>
            <a:r>
              <a:rPr lang="zh-TW" altLang="en-US" sz="3200" dirty="0" smtClean="0"/>
              <a:t>自行檢查申請</a:t>
            </a:r>
            <a:r>
              <a:rPr lang="zh-TW" altLang="en-US" sz="3200" dirty="0"/>
              <a:t/>
            </a:r>
            <a:br>
              <a:rPr lang="zh-TW" altLang="en-US" sz="3200" dirty="0"/>
            </a:br>
            <a:r>
              <a:rPr lang="en-US" altLang="zh-TW" sz="3200" dirty="0">
                <a:hlinkClick r:id="rId2"/>
              </a:rPr>
              <a:t>http://ewavs.ntct.edu.tw</a:t>
            </a:r>
            <a:r>
              <a:rPr lang="en-US" altLang="zh-TW" sz="3200" dirty="0" smtClean="0">
                <a:hlinkClick r:id="rId2"/>
              </a:rPr>
              <a:t>/</a:t>
            </a:r>
            <a:endParaRPr lang="en-US" altLang="zh-TW" sz="3200" dirty="0" smtClean="0"/>
          </a:p>
          <a:p>
            <a:r>
              <a:rPr lang="zh-TW" altLang="en-US" sz="3200" dirty="0"/>
              <a:t>每年需向縣網申請學校網站「防洩漏個資檢測服務」至少２次，網址：</a:t>
            </a:r>
            <a:r>
              <a:rPr lang="en-US" altLang="zh-TW" sz="3200" dirty="0">
                <a:hlinkClick r:id="rId3"/>
              </a:rPr>
              <a:t>http://pip.ntct.edu.tw</a:t>
            </a:r>
            <a:r>
              <a:rPr lang="en-US" altLang="zh-TW" sz="3200" dirty="0" smtClean="0">
                <a:hlinkClick r:id="rId3"/>
              </a:rPr>
              <a:t>/</a:t>
            </a:r>
            <a:endParaRPr lang="en-US" altLang="zh-TW" sz="3200" dirty="0" smtClean="0"/>
          </a:p>
          <a:p>
            <a:r>
              <a:rPr lang="zh-TW" altLang="en-US" sz="3200" dirty="0" smtClean="0"/>
              <a:t>以後資安稽核的部份分校不另外作業，由本校一併處理</a:t>
            </a:r>
            <a:r>
              <a:rPr lang="zh-TW" altLang="en-US" sz="3200" dirty="0"/>
              <a:t>。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8995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資安稽核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本年度預計４０所，依資安事件數及回報時間排序，不足抽籤決定</a:t>
            </a:r>
            <a:endParaRPr lang="en-US" altLang="zh-TW" sz="3600" dirty="0" smtClean="0"/>
          </a:p>
          <a:p>
            <a:r>
              <a:rPr lang="zh-TW" altLang="en-US" sz="3600" dirty="0" smtClean="0"/>
              <a:t>稽核時間，將與各校校長敲定，網管人員請先自評，準備相關文件供訪視人員查核。</a:t>
            </a:r>
            <a:endParaRPr lang="en-US" altLang="zh-TW" sz="3600" dirty="0" smtClean="0"/>
          </a:p>
          <a:p>
            <a:r>
              <a:rPr lang="zh-TW" altLang="en-US" sz="3600" dirty="0" smtClean="0"/>
              <a:t>其餘各校，６月前進行自評。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22752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5660" y="2533944"/>
            <a:ext cx="10018713" cy="984737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簡報結束，請指教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7893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78570" y="305093"/>
            <a:ext cx="10802940" cy="456408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每學年自行</a:t>
            </a:r>
            <a:r>
              <a:rPr lang="zh-TW" altLang="en-US" dirty="0"/>
              <a:t>辦理學生、家長、教師之資訊倫理宣導活動</a:t>
            </a:r>
            <a:r>
              <a:rPr lang="zh-TW" altLang="en-US" sz="2800" dirty="0">
                <a:solidFill>
                  <a:srgbClr val="FF0000"/>
                </a:solidFill>
              </a:rPr>
              <a:t>各一場</a:t>
            </a:r>
            <a:r>
              <a:rPr lang="zh-TW" altLang="en-US" dirty="0"/>
              <a:t>或</a:t>
            </a:r>
            <a:r>
              <a:rPr lang="zh-TW" altLang="en-US" sz="2800" dirty="0">
                <a:solidFill>
                  <a:srgbClr val="FF0000"/>
                </a:solidFill>
              </a:rPr>
              <a:t>結合為同一場次</a:t>
            </a:r>
            <a:r>
              <a:rPr lang="zh-TW" altLang="en-US" dirty="0"/>
              <a:t>辦理（如資訊倫理、資訊安全、上網安全等議題），請上傳成果。</a:t>
            </a:r>
            <a:endParaRPr lang="en-US" altLang="zh-TW" dirty="0"/>
          </a:p>
          <a:p>
            <a:r>
              <a:rPr lang="zh-TW" altLang="en-US" dirty="0"/>
              <a:t>結合鄰近大專院校或民間團體等支援學校提升數位應用機會（如冬令營、夏令營、研習、電腦相關活動）之學校請活動後提供活動辦法、實施計畫等相關文件，以及數據彙整表</a:t>
            </a:r>
            <a:r>
              <a:rPr lang="en-US" altLang="zh-TW" dirty="0"/>
              <a:t>(</a:t>
            </a:r>
            <a:r>
              <a:rPr lang="zh-TW" altLang="en-US" dirty="0"/>
              <a:t>結合公私部門資源均可採計，但教育部資訊志工、數位學伴不納入計分</a:t>
            </a:r>
            <a:r>
              <a:rPr lang="en-US" altLang="zh-TW" dirty="0"/>
              <a:t>)</a:t>
            </a:r>
            <a:r>
              <a:rPr lang="zh-TW" altLang="en-US" dirty="0"/>
              <a:t>，上傳至縣網中心匯整。</a:t>
            </a:r>
            <a:endParaRPr lang="en-US" altLang="zh-TW" dirty="0"/>
          </a:p>
          <a:p>
            <a:r>
              <a:rPr lang="zh-TW" altLang="en-US" dirty="0"/>
              <a:t>學校</a:t>
            </a:r>
            <a:r>
              <a:rPr lang="zh-TW" altLang="en-US" dirty="0" smtClean="0"/>
              <a:t>首頁已全部轉移至</a:t>
            </a:r>
            <a:r>
              <a:rPr lang="en-US" altLang="zh-TW" dirty="0" err="1" smtClean="0"/>
              <a:t>epage</a:t>
            </a:r>
            <a:r>
              <a:rPr lang="zh-TW" altLang="en-US" dirty="0" smtClean="0"/>
              <a:t>平台，連通率達１００％，並支援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，但督學檢視提出許多學校網站資料並未更新、充實，請儘快充實內容。</a:t>
            </a:r>
            <a:endParaRPr lang="en-US" altLang="zh-TW" dirty="0" smtClean="0"/>
          </a:p>
          <a:p>
            <a:r>
              <a:rPr lang="zh-TW" altLang="en-US" dirty="0" smtClean="0"/>
              <a:t>縣網</a:t>
            </a:r>
            <a:r>
              <a:rPr lang="en-US" altLang="zh-TW" dirty="0" smtClean="0"/>
              <a:t>E-MAIL</a:t>
            </a:r>
            <a:r>
              <a:rPr lang="zh-TW" altLang="en-US" dirty="0" smtClean="0"/>
              <a:t>服務訂於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103</a:t>
            </a:r>
            <a:r>
              <a:rPr lang="zh-TW" altLang="en-US" sz="2800" dirty="0" smtClean="0">
                <a:solidFill>
                  <a:srgbClr val="FF0000"/>
                </a:solidFill>
              </a:rPr>
              <a:t>年</a:t>
            </a:r>
            <a:r>
              <a:rPr lang="en-US" altLang="zh-TW" sz="2800" dirty="0" smtClean="0">
                <a:solidFill>
                  <a:srgbClr val="FF0000"/>
                </a:solidFill>
              </a:rPr>
              <a:t>9</a:t>
            </a:r>
            <a:r>
              <a:rPr lang="zh-TW" alt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</a:rPr>
              <a:t>月</a:t>
            </a:r>
            <a:r>
              <a:rPr lang="en-US" altLang="zh-TW" sz="2800" dirty="0" smtClean="0">
                <a:solidFill>
                  <a:srgbClr val="FF0000"/>
                </a:solidFill>
              </a:rPr>
              <a:t>1</a:t>
            </a:r>
            <a:r>
              <a:rPr lang="zh-TW" altLang="en-US" sz="2800" dirty="0" smtClean="0">
                <a:solidFill>
                  <a:srgbClr val="FF0000"/>
                </a:solidFill>
              </a:rPr>
              <a:t>日</a:t>
            </a:r>
            <a:r>
              <a:rPr lang="zh-TW" altLang="en-US" sz="2800" dirty="0" smtClean="0"/>
              <a:t>停止服務</a:t>
            </a:r>
            <a:r>
              <a:rPr lang="zh-TW" altLang="en-US" dirty="0" smtClean="0"/>
              <a:t>，請儘早改用教育部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或其他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服務。</a:t>
            </a:r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5529262" y="4617781"/>
            <a:ext cx="6422708" cy="2240219"/>
            <a:chOff x="5529262" y="4617781"/>
            <a:chExt cx="6422708" cy="2240219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 rotWithShape="1">
            <a:blip r:embed="rId2"/>
            <a:srcRect b="64983"/>
            <a:stretch/>
          </p:blipFill>
          <p:spPr>
            <a:xfrm>
              <a:off x="5529262" y="4617781"/>
              <a:ext cx="6422708" cy="1108649"/>
            </a:xfrm>
            <a:prstGeom prst="rect">
              <a:avLst/>
            </a:prstGeom>
          </p:spPr>
        </p:pic>
        <p:pic>
          <p:nvPicPr>
            <p:cNvPr id="4" name="圖片 3"/>
            <p:cNvPicPr>
              <a:picLocks noChangeAspect="1"/>
            </p:cNvPicPr>
            <p:nvPr/>
          </p:nvPicPr>
          <p:blipFill rotWithShape="1">
            <a:blip r:embed="rId2"/>
            <a:srcRect t="64259" b="1"/>
            <a:stretch/>
          </p:blipFill>
          <p:spPr>
            <a:xfrm>
              <a:off x="5529262" y="5726430"/>
              <a:ext cx="6422708" cy="11315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55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教室電腦及網點要求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5720" y="1301261"/>
            <a:ext cx="10345740" cy="555673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１０２年全</a:t>
            </a:r>
            <a:r>
              <a:rPr lang="zh-TW" altLang="en-US" dirty="0"/>
              <a:t>縣</a:t>
            </a:r>
            <a:r>
              <a:rPr lang="en-US" altLang="zh-TW" dirty="0"/>
              <a:t>(</a:t>
            </a:r>
            <a:r>
              <a:rPr lang="zh-TW" altLang="en-US" dirty="0"/>
              <a:t>市</a:t>
            </a:r>
            <a:r>
              <a:rPr lang="en-US" altLang="zh-TW" dirty="0"/>
              <a:t>)</a:t>
            </a:r>
            <a:r>
              <a:rPr lang="zh-TW" altLang="en-US" dirty="0"/>
              <a:t>班級教室配置</a:t>
            </a:r>
            <a:r>
              <a:rPr lang="zh-TW" altLang="en-US" dirty="0" smtClean="0"/>
              <a:t>電腦（包含筆記型電腦）比率</a:t>
            </a:r>
            <a:endParaRPr lang="en-US" altLang="zh-TW" dirty="0" smtClean="0"/>
          </a:p>
          <a:p>
            <a:r>
              <a:rPr lang="zh-TW" altLang="en-US" dirty="0"/>
              <a:t>	</a:t>
            </a:r>
            <a:r>
              <a:rPr lang="en-US" altLang="zh-TW" dirty="0">
                <a:solidFill>
                  <a:srgbClr val="FF0000"/>
                </a:solidFill>
              </a:rPr>
              <a:t>1805	/	2167	=	83.3</a:t>
            </a:r>
            <a:r>
              <a:rPr lang="en-US" altLang="zh-TW" dirty="0" smtClean="0">
                <a:solidFill>
                  <a:srgbClr val="FF0000"/>
                </a:solidFill>
              </a:rPr>
              <a:t>%</a:t>
            </a:r>
            <a:r>
              <a:rPr lang="zh-TW" altLang="en-US" dirty="0" smtClean="0">
                <a:solidFill>
                  <a:srgbClr val="FF0000"/>
                </a:solidFill>
              </a:rPr>
              <a:t>（需達</a:t>
            </a:r>
            <a:r>
              <a:rPr lang="en-US" altLang="zh-TW" dirty="0" smtClean="0">
                <a:solidFill>
                  <a:srgbClr val="FF0000"/>
                </a:solidFill>
              </a:rPr>
              <a:t>95%)</a:t>
            </a:r>
          </a:p>
          <a:p>
            <a:r>
              <a:rPr lang="zh-TW" altLang="en-US" dirty="0"/>
              <a:t>國中班級配置電腦比率	</a:t>
            </a:r>
            <a:r>
              <a:rPr lang="en-US" altLang="zh-TW" dirty="0">
                <a:solidFill>
                  <a:srgbClr val="FF0000"/>
                </a:solidFill>
              </a:rPr>
              <a:t>329	/	624	=	52.7%</a:t>
            </a:r>
          </a:p>
          <a:p>
            <a:r>
              <a:rPr lang="zh-TW" altLang="en-US" dirty="0"/>
              <a:t>國小班級配置電腦比率	</a:t>
            </a:r>
            <a:r>
              <a:rPr lang="en-US" altLang="zh-TW" dirty="0">
                <a:solidFill>
                  <a:srgbClr val="FF0000"/>
                </a:solidFill>
              </a:rPr>
              <a:t>1476	/	1543	=	95.7%</a:t>
            </a: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１０２年所屬</a:t>
            </a:r>
            <a:r>
              <a:rPr lang="zh-TW" altLang="en-US" dirty="0"/>
              <a:t>國中小學校之教室，電腦網路點配置</a:t>
            </a:r>
            <a:r>
              <a:rPr lang="en-US" altLang="zh-TW" dirty="0"/>
              <a:t>1</a:t>
            </a:r>
            <a:r>
              <a:rPr lang="zh-TW" altLang="en-US" dirty="0"/>
              <a:t>點之教室佔總教室數之比例	</a:t>
            </a:r>
            <a:r>
              <a:rPr lang="en-US" altLang="zh-TW" dirty="0">
                <a:solidFill>
                  <a:srgbClr val="FF0000"/>
                </a:solidFill>
              </a:rPr>
              <a:t>3207	/	3361	=	95.4</a:t>
            </a:r>
            <a:r>
              <a:rPr lang="en-US" altLang="zh-TW" dirty="0" smtClean="0">
                <a:solidFill>
                  <a:srgbClr val="FF0000"/>
                </a:solidFill>
              </a:rPr>
              <a:t>%(</a:t>
            </a:r>
            <a:r>
              <a:rPr lang="zh-TW" altLang="en-US" dirty="0" smtClean="0">
                <a:solidFill>
                  <a:srgbClr val="FF0000"/>
                </a:solidFill>
              </a:rPr>
              <a:t>需達</a:t>
            </a:r>
            <a:r>
              <a:rPr lang="en-US" altLang="zh-TW" dirty="0" smtClean="0">
                <a:solidFill>
                  <a:srgbClr val="FF0000"/>
                </a:solidFill>
              </a:rPr>
              <a:t>100%)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１０２年所屬</a:t>
            </a:r>
            <a:r>
              <a:rPr lang="zh-TW" altLang="en-US" dirty="0"/>
              <a:t>國中小學校之教室，電腦網路點配置</a:t>
            </a:r>
            <a:r>
              <a:rPr lang="en-US" altLang="zh-TW" dirty="0"/>
              <a:t>2</a:t>
            </a:r>
            <a:r>
              <a:rPr lang="zh-TW" altLang="en-US" dirty="0"/>
              <a:t>點之教室佔總教室數之比例	</a:t>
            </a:r>
            <a:r>
              <a:rPr lang="en-US" altLang="zh-TW" dirty="0">
                <a:solidFill>
                  <a:srgbClr val="FF0000"/>
                </a:solidFill>
              </a:rPr>
              <a:t>943	/	3361	=	28.1</a:t>
            </a:r>
            <a:r>
              <a:rPr lang="en-US" altLang="zh-TW" dirty="0" smtClean="0">
                <a:solidFill>
                  <a:srgbClr val="FF0000"/>
                </a:solidFill>
              </a:rPr>
              <a:t>%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請網管老師</a:t>
            </a:r>
            <a:r>
              <a:rPr lang="zh-TW" altLang="en-US" dirty="0" smtClean="0">
                <a:solidFill>
                  <a:srgbClr val="FF0000"/>
                </a:solidFill>
              </a:rPr>
              <a:t>回去轉達給校長應配合符合教育部規定。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光纖費率變更（全部附贈備援線路）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076946"/>
              </p:ext>
            </p:extLst>
          </p:nvPr>
        </p:nvGraphicFramePr>
        <p:xfrm>
          <a:off x="6758804" y="2520460"/>
          <a:ext cx="4744219" cy="37822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920495"/>
                <a:gridCol w="2144118"/>
                <a:gridCol w="1679606"/>
              </a:tblGrid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案別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頻寬及集縮比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月租費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A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100M(1:1)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8000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B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100M(2:1)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6000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C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100M(3:1)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5000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D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100M(5:1)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3000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E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100M(10:1)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1700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493666" y="1661718"/>
            <a:ext cx="5211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400" b="1" dirty="0">
                <a:solidFill>
                  <a:srgbClr val="FF0000"/>
                </a:solidFill>
                <a:latin typeface="Arial" panose="020B0604020202020204" pitchFamily="34" charset="0"/>
                <a:cs typeface="標楷體" panose="03000509000000000000" pitchFamily="65" charset="-120"/>
              </a:rPr>
              <a:t>中投有線</a:t>
            </a:r>
            <a:r>
              <a:rPr lang="en-US" altLang="zh-TW" sz="2400" b="1" dirty="0" smtClean="0">
                <a:latin typeface="Arial" panose="020B0604020202020204" pitchFamily="34" charset="0"/>
                <a:cs typeface="標楷體" panose="03000509000000000000" pitchFamily="65" charset="-120"/>
              </a:rPr>
              <a:t>-</a:t>
            </a:r>
            <a:r>
              <a:rPr lang="zh-TW" altLang="en-US" sz="2400" b="1" dirty="0">
                <a:latin typeface="Arial" panose="020B0604020202020204" pitchFamily="34" charset="0"/>
                <a:cs typeface="標楷體" panose="03000509000000000000" pitchFamily="65" charset="-120"/>
              </a:rPr>
              <a:t>學術光纖</a:t>
            </a:r>
            <a:r>
              <a:rPr lang="zh-TW" altLang="en-US" sz="2400" b="1" dirty="0" smtClean="0">
                <a:latin typeface="Arial" panose="020B0604020202020204" pitchFamily="34" charset="0"/>
                <a:cs typeface="標楷體" panose="03000509000000000000" pitchFamily="65" charset="-120"/>
              </a:rPr>
              <a:t>網路</a:t>
            </a:r>
            <a:r>
              <a:rPr lang="zh-TW" altLang="en-US" sz="2400" b="1" dirty="0">
                <a:latin typeface="Arial" panose="020B0604020202020204" pitchFamily="34" charset="0"/>
                <a:cs typeface="標楷體" panose="03000509000000000000" pitchFamily="65" charset="-120"/>
              </a:rPr>
              <a:t>月租費一覽表</a:t>
            </a:r>
            <a:endParaRPr lang="zh-TW" altLang="en-US" sz="2800" dirty="0">
              <a:latin typeface="Arial" panose="020B0604020202020204" pitchFamily="34" charset="0"/>
            </a:endParaRPr>
          </a:p>
        </p:txBody>
      </p:sp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68395"/>
              </p:ext>
            </p:extLst>
          </p:nvPr>
        </p:nvGraphicFramePr>
        <p:xfrm>
          <a:off x="1377618" y="2569126"/>
          <a:ext cx="4744219" cy="37822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920495"/>
                <a:gridCol w="2144118"/>
                <a:gridCol w="1679606"/>
              </a:tblGrid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案別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頻寬及集縮比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月租費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A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3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:1</a:t>
                      </a: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B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:1</a:t>
                      </a: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en-US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C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:1</a:t>
                      </a: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3</a:t>
                      </a:r>
                      <a:r>
                        <a:rPr lang="en-US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000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D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100M(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20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:1</a:t>
                      </a: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17</a:t>
                      </a:r>
                      <a:r>
                        <a:rPr lang="en-US" sz="2400" kern="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標楷體" panose="03000509000000000000" pitchFamily="65" charset="-120"/>
                        </a:rPr>
                        <a:t>00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042435" y="1661718"/>
            <a:ext cx="5211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標楷體" panose="03000509000000000000" pitchFamily="65" charset="-120"/>
              </a:rPr>
              <a:t>中</a:t>
            </a:r>
            <a:r>
              <a:rPr lang="zh-TW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標楷體" panose="03000509000000000000" pitchFamily="65" charset="-120"/>
              </a:rPr>
              <a:t>華電信</a:t>
            </a:r>
            <a:r>
              <a:rPr lang="en-US" altLang="zh-TW" sz="2400" b="1" dirty="0" smtClean="0">
                <a:latin typeface="Arial" panose="020B0604020202020204" pitchFamily="34" charset="0"/>
                <a:cs typeface="標楷體" panose="03000509000000000000" pitchFamily="65" charset="-120"/>
              </a:rPr>
              <a:t>-</a:t>
            </a:r>
            <a:r>
              <a:rPr lang="zh-TW" altLang="en-US" sz="2400" b="1" dirty="0" smtClean="0">
                <a:latin typeface="Arial" panose="020B0604020202020204" pitchFamily="34" charset="0"/>
                <a:cs typeface="標楷體" panose="03000509000000000000" pitchFamily="65" charset="-120"/>
              </a:rPr>
              <a:t>學術光纖</a:t>
            </a:r>
            <a:r>
              <a:rPr lang="zh-TW" altLang="en-US" sz="2400" b="1" dirty="0">
                <a:latin typeface="Arial" panose="020B0604020202020204" pitchFamily="34" charset="0"/>
                <a:cs typeface="標楷體" panose="03000509000000000000" pitchFamily="65" charset="-120"/>
              </a:rPr>
              <a:t>網路月租費一覽表</a:t>
            </a:r>
            <a:endParaRPr lang="zh-TW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1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資訊應用研習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/>
              <a:t>校長及教師資訊應用研習人數比例：研習校長及教師數</a:t>
            </a:r>
            <a:r>
              <a:rPr lang="en-US" altLang="zh-TW" sz="2800" dirty="0"/>
              <a:t>/</a:t>
            </a:r>
            <a:r>
              <a:rPr lang="zh-TW" altLang="zh-TW" sz="2800" dirty="0"/>
              <a:t>校長及教師數總人數</a:t>
            </a:r>
            <a:r>
              <a:rPr lang="en-US" altLang="zh-TW" sz="2800" dirty="0"/>
              <a:t>(</a:t>
            </a:r>
            <a:r>
              <a:rPr lang="zh-TW" altLang="zh-TW" sz="2800" dirty="0"/>
              <a:t>以研習</a:t>
            </a:r>
            <a:r>
              <a:rPr lang="en-US" altLang="zh-TW" sz="2800" dirty="0"/>
              <a:t>6</a:t>
            </a:r>
            <a:r>
              <a:rPr lang="zh-TW" altLang="zh-TW" sz="2800" dirty="0"/>
              <a:t>小時以上人數計算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，請各校各辦２場３小時校內資訊研習</a:t>
            </a:r>
            <a:endParaRPr lang="en-US" altLang="zh-TW" sz="2800" dirty="0" smtClean="0"/>
          </a:p>
          <a:p>
            <a:r>
              <a:rPr lang="zh-TW" altLang="en-US" sz="2800" dirty="0" smtClean="0"/>
              <a:t>我們也會在線上研習平台上放置６小時的研習課程，提供因故未在校內</a:t>
            </a:r>
            <a:r>
              <a:rPr lang="zh-TW" altLang="en-US" sz="2800" dirty="0" smtClean="0"/>
              <a:t>參加研習的</a:t>
            </a:r>
            <a:r>
              <a:rPr lang="zh-TW" altLang="en-US" sz="2800" dirty="0" smtClean="0"/>
              <a:t>人員</a:t>
            </a:r>
            <a:r>
              <a:rPr lang="zh-TW" altLang="en-US" sz="2800" dirty="0" smtClean="0"/>
              <a:t>，有補</a:t>
            </a:r>
            <a:r>
              <a:rPr lang="zh-TW" altLang="en-US" sz="2800" dirty="0" smtClean="0"/>
              <a:t>上的機會。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en-US" altLang="zh-TW" sz="2800" dirty="0"/>
              <a:t>Windows XP SP3 </a:t>
            </a:r>
            <a:r>
              <a:rPr lang="zh-TW" altLang="en-US" sz="2800" dirty="0"/>
              <a:t>與 </a:t>
            </a:r>
            <a:r>
              <a:rPr lang="en-US" altLang="zh-TW" sz="2800" dirty="0"/>
              <a:t>Office </a:t>
            </a:r>
            <a:r>
              <a:rPr lang="en-US" altLang="zh-TW" sz="2800" dirty="0" smtClean="0"/>
              <a:t>2003</a:t>
            </a:r>
            <a:r>
              <a:rPr lang="zh-TW" altLang="en-US" sz="2800" dirty="0" smtClean="0"/>
              <a:t>支援</a:t>
            </a:r>
            <a:r>
              <a:rPr lang="zh-TW" altLang="en-US" sz="2800" dirty="0"/>
              <a:t>將在 </a:t>
            </a:r>
            <a:r>
              <a:rPr lang="en-US" altLang="zh-TW" sz="2800" dirty="0"/>
              <a:t>2014 </a:t>
            </a:r>
            <a:r>
              <a:rPr lang="zh-TW" altLang="en-US" sz="2800" dirty="0"/>
              <a:t>年 </a:t>
            </a:r>
            <a:r>
              <a:rPr lang="en-US" altLang="zh-TW" sz="2800" dirty="0"/>
              <a:t>4 </a:t>
            </a:r>
            <a:r>
              <a:rPr lang="zh-TW" altLang="en-US" sz="2800" dirty="0"/>
              <a:t>月 </a:t>
            </a:r>
            <a:r>
              <a:rPr lang="en-US" altLang="zh-TW" sz="2800" dirty="0"/>
              <a:t>8 </a:t>
            </a:r>
            <a:r>
              <a:rPr lang="zh-TW" altLang="en-US" sz="2800" dirty="0"/>
              <a:t>日</a:t>
            </a:r>
            <a:r>
              <a:rPr lang="zh-TW" altLang="en-US" sz="2800" dirty="0" smtClean="0"/>
              <a:t>終止，為了資訊安全，請提早因應。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79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無線網路環境調查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4310" y="1177291"/>
            <a:ext cx="10018713" cy="5463540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自行購置無線基地台台</a:t>
            </a:r>
            <a:r>
              <a:rPr lang="zh-TW" altLang="en-US" sz="2000" dirty="0" smtClean="0"/>
              <a:t>數（</a:t>
            </a:r>
            <a:r>
              <a:rPr lang="en-US" altLang="zh-TW" sz="2000" dirty="0" smtClean="0"/>
              <a:t>98</a:t>
            </a:r>
            <a:r>
              <a:rPr lang="zh-TW" altLang="en-US" sz="2000" dirty="0" smtClean="0"/>
              <a:t>年</a:t>
            </a:r>
            <a:r>
              <a:rPr lang="en-US" altLang="zh-TW" sz="2000" dirty="0" smtClean="0"/>
              <a:t>NGN</a:t>
            </a:r>
            <a:r>
              <a:rPr lang="zh-TW" altLang="en-US" sz="2000" dirty="0" smtClean="0"/>
              <a:t>計畫另有配發２部</a:t>
            </a:r>
            <a:r>
              <a:rPr lang="en-US" altLang="zh-TW" sz="2000" dirty="0" err="1" smtClean="0"/>
              <a:t>Dlink</a:t>
            </a:r>
            <a:r>
              <a:rPr lang="en-US" altLang="zh-TW" sz="2000" dirty="0" smtClean="0"/>
              <a:t> DWL3200</a:t>
            </a:r>
            <a:r>
              <a:rPr lang="zh-TW" altLang="en-US" sz="2000" dirty="0" smtClean="0"/>
              <a:t>）</a:t>
            </a:r>
            <a:endParaRPr lang="zh-TW" altLang="en-US" sz="2000" dirty="0"/>
          </a:p>
          <a:p>
            <a:r>
              <a:rPr lang="zh-TW" altLang="en-US" sz="2000" dirty="0" smtClean="0"/>
              <a:t>自行</a:t>
            </a:r>
            <a:r>
              <a:rPr lang="zh-TW" altLang="en-US" sz="2000" dirty="0"/>
              <a:t>採購之</a:t>
            </a:r>
            <a:r>
              <a:rPr lang="en-US" altLang="zh-TW" sz="2000" dirty="0"/>
              <a:t>AP</a:t>
            </a:r>
            <a:r>
              <a:rPr lang="zh-TW" altLang="en-US" sz="2000" dirty="0"/>
              <a:t>，有幾台是</a:t>
            </a:r>
            <a:r>
              <a:rPr lang="en-US" altLang="zh-TW" sz="2000" dirty="0"/>
              <a:t>THIN </a:t>
            </a:r>
            <a:r>
              <a:rPr lang="en-US" altLang="zh-TW" sz="2000" dirty="0" smtClean="0"/>
              <a:t>AP</a:t>
            </a:r>
            <a:r>
              <a:rPr lang="zh-TW" altLang="en-US" sz="2000" dirty="0" smtClean="0"/>
              <a:t>（簡易型ＡＰ）</a:t>
            </a:r>
            <a:endParaRPr lang="en-US" altLang="zh-TW" sz="2000" dirty="0" smtClean="0"/>
          </a:p>
          <a:p>
            <a:r>
              <a:rPr lang="zh-TW" altLang="en-US" sz="2000" dirty="0" smtClean="0"/>
              <a:t>上電腦課之班級</a:t>
            </a:r>
            <a:r>
              <a:rPr lang="zh-TW" altLang="en-US" sz="2000" dirty="0"/>
              <a:t>數</a:t>
            </a:r>
            <a:endParaRPr lang="en-US" altLang="zh-TW" sz="2000" dirty="0"/>
          </a:p>
          <a:p>
            <a:r>
              <a:rPr lang="zh-TW" altLang="en-US" sz="2000" dirty="0" smtClean="0"/>
              <a:t>班級</a:t>
            </a:r>
            <a:r>
              <a:rPr lang="zh-TW" altLang="en-US" sz="2000" dirty="0"/>
              <a:t>教室間數</a:t>
            </a:r>
          </a:p>
          <a:p>
            <a:r>
              <a:rPr lang="zh-TW" altLang="en-US" sz="2000" dirty="0" smtClean="0"/>
              <a:t>專科</a:t>
            </a:r>
            <a:r>
              <a:rPr lang="zh-TW" altLang="en-US" sz="2000" dirty="0"/>
              <a:t>教室間數</a:t>
            </a:r>
          </a:p>
          <a:p>
            <a:r>
              <a:rPr lang="zh-TW" altLang="en-US" sz="2000" dirty="0" smtClean="0"/>
              <a:t>行政</a:t>
            </a:r>
            <a:r>
              <a:rPr lang="zh-TW" altLang="en-US" sz="2000" dirty="0"/>
              <a:t>辦公室間數</a:t>
            </a:r>
          </a:p>
          <a:p>
            <a:r>
              <a:rPr lang="zh-TW" altLang="en-US" sz="2000" dirty="0" smtClean="0"/>
              <a:t>其他</a:t>
            </a:r>
            <a:r>
              <a:rPr lang="zh-TW" altLang="en-US" sz="2000" dirty="0"/>
              <a:t>教室間數</a:t>
            </a:r>
          </a:p>
          <a:p>
            <a:r>
              <a:rPr lang="zh-TW" altLang="en-US" sz="2000" dirty="0" smtClean="0"/>
              <a:t>可</a:t>
            </a:r>
            <a:r>
              <a:rPr lang="zh-TW" altLang="en-US" sz="2000" dirty="0"/>
              <a:t>使用無線上網的班級教室間數</a:t>
            </a:r>
          </a:p>
          <a:p>
            <a:r>
              <a:rPr lang="zh-TW" altLang="en-US" sz="2000" dirty="0" smtClean="0"/>
              <a:t>可</a:t>
            </a:r>
            <a:r>
              <a:rPr lang="zh-TW" altLang="en-US" sz="2000" dirty="0"/>
              <a:t>使用無線上網的專科教室間數</a:t>
            </a:r>
          </a:p>
          <a:p>
            <a:r>
              <a:rPr lang="zh-TW" altLang="en-US" sz="2000" dirty="0" smtClean="0"/>
              <a:t>可</a:t>
            </a:r>
            <a:r>
              <a:rPr lang="zh-TW" altLang="en-US" sz="2000" dirty="0"/>
              <a:t>使用無線上網的行政辦公室間數</a:t>
            </a:r>
          </a:p>
          <a:p>
            <a:r>
              <a:rPr lang="zh-TW" altLang="en-US" sz="2000" dirty="0" smtClean="0"/>
              <a:t>可</a:t>
            </a:r>
            <a:r>
              <a:rPr lang="zh-TW" altLang="en-US" sz="2000" dirty="0"/>
              <a:t>使用無線上網的其他教室間</a:t>
            </a:r>
            <a:r>
              <a:rPr lang="zh-TW" altLang="en-US" sz="2000" dirty="0" smtClean="0"/>
              <a:t>數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404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24290" y="855521"/>
            <a:ext cx="10018713" cy="3012520"/>
          </a:xfrm>
        </p:spPr>
        <p:txBody>
          <a:bodyPr/>
          <a:lstStyle/>
          <a:p>
            <a:r>
              <a:rPr lang="zh-TW" altLang="en-US" dirty="0" smtClean="0"/>
              <a:t>研習簡報下載連結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etfamily.tp.edu.tw/etwebservice/lie3?n=doctyp&amp;t=391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 smtClean="0"/>
              <a:t>臺北市資訊</a:t>
            </a:r>
            <a:r>
              <a:rPr lang="zh-TW" altLang="en-US" dirty="0"/>
              <a:t>素養與</a:t>
            </a:r>
            <a:r>
              <a:rPr lang="zh-TW" altLang="en-US" dirty="0" smtClean="0"/>
              <a:t>倫理</a:t>
            </a:r>
            <a:r>
              <a:rPr lang="en-US" altLang="zh-TW" dirty="0" smtClean="0"/>
              <a:t>-</a:t>
            </a:r>
            <a:r>
              <a:rPr lang="zh-TW" altLang="en-US" dirty="0" smtClean="0"/>
              <a:t>國小版教材連結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>
                <a:hlinkClick r:id="rId3"/>
              </a:rPr>
              <a:t>http://ile.bjes.tp.edu.tw</a:t>
            </a:r>
            <a:r>
              <a:rPr lang="en-US" altLang="zh-TW" dirty="0" smtClean="0">
                <a:hlinkClick r:id="rId3"/>
              </a:rPr>
              <a:t>/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/>
              <a:t>教育部全民資通安全素養宣導</a:t>
            </a:r>
            <a:r>
              <a:rPr lang="zh-TW" altLang="en-US" dirty="0" smtClean="0"/>
              <a:t>光碟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hlinkClick r:id="rId4"/>
              </a:rPr>
              <a:t>http</a:t>
            </a:r>
            <a:r>
              <a:rPr lang="en-US" altLang="zh-TW" dirty="0">
                <a:hlinkClick r:id="rId4"/>
              </a:rPr>
              <a:t>://moesecurity.tp.edu.tw</a:t>
            </a:r>
            <a:r>
              <a:rPr lang="en-US" altLang="zh-TW" dirty="0" smtClean="0">
                <a:hlinkClick r:id="rId4"/>
              </a:rPr>
              <a:t>/</a:t>
            </a:r>
            <a:r>
              <a:rPr lang="zh-TW" altLang="en-US" dirty="0" smtClean="0"/>
              <a:t>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1674455" y="389589"/>
            <a:ext cx="7160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+mj-ea"/>
                <a:ea typeface="+mj-ea"/>
              </a:rPr>
              <a:t>台北市資訊素養與倫理第３版教材發表</a:t>
            </a:r>
            <a:endParaRPr lang="zh-TW" altLang="en-US" sz="3200" b="1" dirty="0">
              <a:latin typeface="+mj-ea"/>
              <a:ea typeface="+mj-ea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8044308" y="3733447"/>
            <a:ext cx="3888612" cy="3053862"/>
            <a:chOff x="5623560" y="3843703"/>
            <a:chExt cx="3719986" cy="2899997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0053" y="3843703"/>
              <a:ext cx="2667000" cy="2667000"/>
            </a:xfrm>
            <a:prstGeom prst="rect">
              <a:avLst/>
            </a:prstGeom>
          </p:spPr>
        </p:pic>
        <p:sp>
          <p:nvSpPr>
            <p:cNvPr id="8" name="圓角矩形 7"/>
            <p:cNvSpPr/>
            <p:nvPr/>
          </p:nvSpPr>
          <p:spPr>
            <a:xfrm>
              <a:off x="5623560" y="6277707"/>
              <a:ext cx="3719986" cy="4659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教育部全民資通安全素養宣導光碟</a:t>
              </a:r>
              <a:endParaRPr lang="en-US" altLang="zh-TW" dirty="0" smtClean="0"/>
            </a:p>
            <a:p>
              <a:pPr algn="ctr"/>
              <a:r>
                <a:rPr lang="en-US" altLang="zh-TW" dirty="0" smtClean="0"/>
                <a:t>http</a:t>
              </a:r>
              <a:r>
                <a:rPr lang="en-US" altLang="zh-TW" dirty="0"/>
                <a:t>://moesecurity.tp.edu.tw/</a:t>
              </a:r>
              <a:endParaRPr lang="zh-TW" altLang="en-US" dirty="0"/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4964623" y="3868041"/>
            <a:ext cx="2807777" cy="2989959"/>
            <a:chOff x="8817052" y="774895"/>
            <a:chExt cx="2997401" cy="3183109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57092" y="774895"/>
              <a:ext cx="2667000" cy="2667000"/>
            </a:xfrm>
            <a:prstGeom prst="rect">
              <a:avLst/>
            </a:prstGeom>
          </p:spPr>
        </p:pic>
        <p:sp>
          <p:nvSpPr>
            <p:cNvPr id="11" name="圓角矩形 10"/>
            <p:cNvSpPr/>
            <p:nvPr/>
          </p:nvSpPr>
          <p:spPr>
            <a:xfrm>
              <a:off x="8817052" y="3243188"/>
              <a:ext cx="2997401" cy="7148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臺北市資訊素養與</a:t>
              </a:r>
              <a:r>
                <a:rPr lang="zh-TW" altLang="en-US" dirty="0" smtClean="0"/>
                <a:t>倫理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國小</a:t>
              </a:r>
              <a:r>
                <a:rPr lang="zh-TW" altLang="en-US" dirty="0"/>
                <a:t>版教材</a:t>
              </a:r>
              <a:r>
                <a:rPr lang="zh-TW" altLang="en-US" dirty="0" smtClean="0"/>
                <a:t>連結</a:t>
              </a:r>
              <a:endParaRPr lang="zh-TW" altLang="en-US" dirty="0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1752220" y="3938182"/>
            <a:ext cx="2541844" cy="2919268"/>
            <a:chOff x="4125464" y="3868041"/>
            <a:chExt cx="2541844" cy="2919268"/>
          </a:xfrm>
        </p:grpSpPr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5464" y="3868041"/>
              <a:ext cx="2541844" cy="2541844"/>
            </a:xfrm>
            <a:prstGeom prst="rect">
              <a:avLst/>
            </a:prstGeom>
          </p:spPr>
        </p:pic>
        <p:sp>
          <p:nvSpPr>
            <p:cNvPr id="14" name="圓角矩形 13"/>
            <p:cNvSpPr/>
            <p:nvPr/>
          </p:nvSpPr>
          <p:spPr>
            <a:xfrm>
              <a:off x="4299106" y="6247051"/>
              <a:ext cx="2194560" cy="54025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研習簡報下載連結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63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自由軟體比賽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自由軟體比賽預計９月或１０月比賽。</a:t>
            </a:r>
            <a:endParaRPr lang="en-US" altLang="zh-TW" sz="3600" dirty="0" smtClean="0"/>
          </a:p>
          <a:p>
            <a:r>
              <a:rPr lang="en-US" altLang="zh-TW" sz="3600" dirty="0" smtClean="0"/>
              <a:t>Scratch</a:t>
            </a:r>
            <a:r>
              <a:rPr lang="zh-TW" altLang="en-US" sz="3600" dirty="0" smtClean="0"/>
              <a:t>比賽，題目：「成語故事四格漫畫」</a:t>
            </a:r>
            <a:endParaRPr lang="en-US" altLang="zh-TW" sz="3600" dirty="0" smtClean="0"/>
          </a:p>
          <a:p>
            <a:r>
              <a:rPr lang="zh-TW" altLang="en-US" sz="3600" dirty="0" smtClean="0"/>
              <a:t>電腦繪圖比賽，題目：「網路安全」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256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1440" y="2888274"/>
            <a:ext cx="10018713" cy="984737"/>
          </a:xfrm>
        </p:spPr>
        <p:txBody>
          <a:bodyPr>
            <a:noAutofit/>
          </a:bodyPr>
          <a:lstStyle/>
          <a:p>
            <a:r>
              <a:rPr lang="zh-TW" altLang="en-US" sz="8800" dirty="0" smtClean="0"/>
              <a:t>資安部份</a:t>
            </a:r>
            <a:endParaRPr lang="zh-TW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7350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TC103457496[[fn=視差]]</Template>
  <TotalTime>4941</TotalTime>
  <Words>899</Words>
  <Application>Microsoft Office PowerPoint</Application>
  <PresentationFormat>寬螢幕</PresentationFormat>
  <Paragraphs>178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微軟正黑體</vt:lpstr>
      <vt:lpstr>新細明體</vt:lpstr>
      <vt:lpstr>標楷體</vt:lpstr>
      <vt:lpstr>Arial</vt:lpstr>
      <vt:lpstr>Calibri</vt:lpstr>
      <vt:lpstr>Corbel</vt:lpstr>
      <vt:lpstr>機器人</vt:lpstr>
      <vt:lpstr>南投縣教育網路中心 工作報告</vt:lpstr>
      <vt:lpstr>PowerPoint 簡報</vt:lpstr>
      <vt:lpstr>教室電腦及網點要求</vt:lpstr>
      <vt:lpstr>光纖費率變更（全部附贈備援線路）</vt:lpstr>
      <vt:lpstr>資訊應用研習</vt:lpstr>
      <vt:lpstr>無線網路環境調查</vt:lpstr>
      <vt:lpstr>PowerPoint 簡報</vt:lpstr>
      <vt:lpstr>自由軟體比賽</vt:lpstr>
      <vt:lpstr>資安部份</vt:lpstr>
      <vt:lpstr>資安通報聯絡事項</vt:lpstr>
      <vt:lpstr>資安事件統計－資安事件數 本年度至３／３止共７１件</vt:lpstr>
      <vt:lpstr>資安事件統計－平均通報處理時間</vt:lpstr>
      <vt:lpstr>弱掃及防洩漏個資檢測</vt:lpstr>
      <vt:lpstr>資安稽核</vt:lpstr>
      <vt:lpstr>簡報結束，請指教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南投縣教育網路中心 工作報告</dc:title>
  <dc:creator>王登儀</dc:creator>
  <cp:lastModifiedBy>王登儀</cp:lastModifiedBy>
  <cp:revision>52</cp:revision>
  <dcterms:created xsi:type="dcterms:W3CDTF">2013-09-04T01:08:02Z</dcterms:created>
  <dcterms:modified xsi:type="dcterms:W3CDTF">2014-03-05T07:58:07Z</dcterms:modified>
</cp:coreProperties>
</file>