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68" r:id="rId2"/>
    <p:sldId id="369" r:id="rId3"/>
    <p:sldId id="372" r:id="rId4"/>
    <p:sldId id="370" r:id="rId5"/>
    <p:sldId id="371" r:id="rId6"/>
    <p:sldId id="373" r:id="rId7"/>
    <p:sldId id="364" r:id="rId8"/>
    <p:sldId id="365" r:id="rId9"/>
    <p:sldId id="366" r:id="rId10"/>
    <p:sldId id="374" r:id="rId11"/>
    <p:sldId id="375" r:id="rId12"/>
    <p:sldId id="376" r:id="rId13"/>
    <p:sldId id="377" r:id="rId14"/>
    <p:sldId id="309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864" autoAdjust="0"/>
  </p:normalViewPr>
  <p:slideViewPr>
    <p:cSldViewPr snapToGrid="0">
      <p:cViewPr varScale="1">
        <p:scale>
          <a:sx n="95" d="100"/>
          <a:sy n="95" d="100"/>
        </p:scale>
        <p:origin x="10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41B6-972B-4095-9E94-33CDA434DE30}" type="datetimeFigureOut">
              <a:rPr lang="zh-TW" altLang="en-US" smtClean="0"/>
              <a:pPr/>
              <a:t>2014/7/15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0142-0A05-42FE-8167-F89B6D73B5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85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41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講到這裡，大家對 </a:t>
            </a:r>
            <a:r>
              <a:rPr lang="en-US" altLang="zh-TW" dirty="0" smtClean="0"/>
              <a:t>NAS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架構應該有一定的了解，但可能還不知道怎麼運用，接下來分五個階段跟大家分享 </a:t>
            </a:r>
            <a:r>
              <a:rPr lang="en-US" altLang="zh-TW" baseline="0" dirty="0" smtClean="0"/>
              <a:t>NAS </a:t>
            </a:r>
            <a:r>
              <a:rPr lang="zh-TW" altLang="en-US" baseline="0" dirty="0" smtClean="0"/>
              <a:t>如何來幫助各位資訊組長分憂解勞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走網路的外接硬碟</a:t>
            </a:r>
            <a:endParaRPr lang="en-US" altLang="zh-TW" dirty="0" smtClean="0"/>
          </a:p>
          <a:p>
            <a:r>
              <a:rPr lang="zh-TW" altLang="en-US" dirty="0" smtClean="0"/>
              <a:t>多人共享 集中儲存</a:t>
            </a:r>
            <a:endParaRPr lang="en-US" altLang="zh-TW" dirty="0" smtClean="0"/>
          </a:p>
          <a:p>
            <a:r>
              <a:rPr lang="zh-TW" altLang="en-US" dirty="0" smtClean="0"/>
              <a:t>直接連接在電腦網路上面，對異質網路使用者提供了集中式資料存取服務。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36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了解完網路架構後，接著是產品架構</a:t>
            </a:r>
            <a:endParaRPr lang="en-US" altLang="zh-TW" dirty="0" smtClean="0"/>
          </a:p>
          <a:p>
            <a:r>
              <a:rPr lang="en-US" altLang="zh-TW" dirty="0" smtClean="0"/>
              <a:t>Like PC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16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講到這裡，大家對 </a:t>
            </a:r>
            <a:r>
              <a:rPr lang="en-US" altLang="zh-TW" dirty="0" smtClean="0"/>
              <a:t>NAS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架構應該有一定的了解，但可能還不知道怎麼運用，接下來分五個階段跟大家分享 </a:t>
            </a:r>
            <a:r>
              <a:rPr lang="en-US" altLang="zh-TW" baseline="0" dirty="0" smtClean="0"/>
              <a:t>NAS </a:t>
            </a:r>
            <a:r>
              <a:rPr lang="zh-TW" altLang="en-US" baseline="0" dirty="0" smtClean="0"/>
              <a:t>如何來幫助各位資訊組長分憂解勞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532" indent="-357110">
              <a:spcBef>
                <a:spcPts val="729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altLang="zh-TW" dirty="0">
                <a:latin typeface="Calibri" pitchFamily="34" charset="0"/>
              </a:rPr>
              <a:t>High performance</a:t>
            </a:r>
            <a:endParaRPr lang="en-US" altLang="zh-TW" b="1" dirty="0">
              <a:latin typeface="Calibri" pitchFamily="34" charset="0"/>
            </a:endParaRPr>
          </a:p>
          <a:p>
            <a:pPr marL="428532" indent="-357110">
              <a:spcBef>
                <a:spcPts val="729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altLang="zh-TW" dirty="0">
                <a:latin typeface="Calibri" pitchFamily="34" charset="0"/>
              </a:rPr>
              <a:t>High scalability</a:t>
            </a:r>
          </a:p>
          <a:p>
            <a:pPr marL="428532" indent="-357110">
              <a:spcBef>
                <a:spcPts val="729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altLang="zh-TW" dirty="0">
                <a:latin typeface="Calibri" pitchFamily="34" charset="0"/>
              </a:rPr>
              <a:t>High reliability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7189-6D2D-4F2C-A8F2-F394820068F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85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0142-0A05-42FE-8167-F89B6D73B52A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9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logy.com/zh-tw/support/download" TargetMode="External"/><Relationship Id="rId2" Type="http://schemas.openxmlformats.org/officeDocument/2006/relationships/hyperlink" Target="http://find.synolog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4800" y="2038774"/>
            <a:ext cx="9921240" cy="1646302"/>
          </a:xfrm>
        </p:spPr>
        <p:txBody>
          <a:bodyPr/>
          <a:lstStyle/>
          <a:p>
            <a:pPr algn="l"/>
            <a:r>
              <a:rPr lang="en-US" altLang="zh-TW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Synology NAS </a:t>
            </a:r>
            <a:r>
              <a:rPr lang="zh-TW" alt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校園應用介紹</a:t>
            </a:r>
            <a:endParaRPr lang="zh-TW" altLang="en-US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18547" y="4111793"/>
            <a:ext cx="7766936" cy="1096899"/>
          </a:xfrm>
        </p:spPr>
        <p:txBody>
          <a:bodyPr>
            <a:noAutofit/>
          </a:bodyPr>
          <a:lstStyle/>
          <a:p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534" y="234696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入門設定？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55" y="1417090"/>
            <a:ext cx="8596668" cy="526129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以瀏覽器直接搜尋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http://find.synology.com</a:t>
            </a:r>
            <a:endParaRPr lang="en-US" altLang="zh-TW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工具搜尋：</a:t>
            </a:r>
            <a:endParaRPr lang="en-US" altLang="zh-TW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Synology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Assistant</a:t>
            </a:r>
            <a:endParaRPr lang="en-US" altLang="zh-TW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5655" y="5267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我的 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在哪裏？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876904"/>
            <a:ext cx="2971800" cy="23762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251" y="4143459"/>
            <a:ext cx="2842498" cy="24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55" y="1417090"/>
            <a:ext cx="8596668" cy="5261291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SHR</a:t>
            </a:r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RAID</a:t>
            </a:r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5655" y="5267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空間規劃？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55" y="1417090"/>
            <a:ext cx="8596668" cy="526129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連接埠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封瑣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防毒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管理者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DSM</a:t>
            </a:r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更新程式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通知設定</a:t>
            </a:r>
            <a:endParaRPr lang="en-US" altLang="zh-TW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5655" y="5267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基本設定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1280" y="3889707"/>
            <a:ext cx="7766936" cy="109689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000" dirty="0" smtClean="0"/>
              <a:t>若有任何問題，歡迎您提出</a:t>
            </a:r>
            <a:r>
              <a:rPr lang="zh-TW" altLang="en-US" sz="2000" dirty="0" smtClean="0"/>
              <a:t>詢問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育新數位  龔盟育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kmy0105@gmail.com</a:t>
            </a:r>
            <a:endParaRPr lang="en-US" altLang="zh-TW" sz="2000" dirty="0" smtClean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69975" y="256890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感謝您的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聆聽</a:t>
            </a:r>
            <a:endParaRPr lang="zh-TW" altLang="en-US" sz="6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97799"/>
              </p:ext>
            </p:extLst>
          </p:nvPr>
        </p:nvGraphicFramePr>
        <p:xfrm>
          <a:off x="476902" y="1306478"/>
          <a:ext cx="8596311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57"/>
                <a:gridCol w="4471516"/>
                <a:gridCol w="21800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主講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NAS</a:t>
                      </a:r>
                      <a:r>
                        <a:rPr lang="zh-TW" altLang="en-US" dirty="0" smtClean="0"/>
                        <a:t>簡介及選擇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龔盟育</a:t>
                      </a:r>
                    </a:p>
                    <a:p>
                      <a:pPr algn="l"/>
                      <a:r>
                        <a:rPr lang="zh-TW" altLang="en-US" dirty="0" smtClean="0"/>
                        <a:t>育新數位  </a:t>
                      </a:r>
                      <a:endParaRPr lang="en-US" altLang="zh-TW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NAS</a:t>
                      </a:r>
                      <a:r>
                        <a:rPr lang="zh-TW" altLang="en-US" dirty="0" smtClean="0"/>
                        <a:t>初體驗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Phase I: </a:t>
                      </a:r>
                    </a:p>
                    <a:p>
                      <a:pPr algn="l"/>
                      <a:r>
                        <a:rPr lang="zh-TW" altLang="en-US" dirty="0" smtClean="0"/>
                        <a:t>輕鬆管理，簡單使用，快速融入校園環境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Phase II: </a:t>
                      </a:r>
                    </a:p>
                    <a:p>
                      <a:pPr algn="l"/>
                      <a:r>
                        <a:rPr lang="zh-TW" altLang="en-US" dirty="0" smtClean="0"/>
                        <a:t>檔案雲建置、存取及分享</a:t>
                      </a:r>
                    </a:p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Victor Wang</a:t>
                      </a:r>
                    </a:p>
                    <a:p>
                      <a:pPr algn="l"/>
                      <a:r>
                        <a:rPr lang="en-US" altLang="zh-TW" dirty="0" err="1" smtClean="0"/>
                        <a:t>Synology</a:t>
                      </a:r>
                      <a:r>
                        <a:rPr lang="en-US" altLang="zh-TW" baseline="0" dirty="0" smtClean="0"/>
                        <a:t> Inc.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50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13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休息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Phase III: </a:t>
                      </a:r>
                      <a:r>
                        <a:rPr lang="zh-TW" altLang="en-US" dirty="0" smtClean="0"/>
                        <a:t>備份與安全性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Phase IV: </a:t>
                      </a:r>
                      <a:r>
                        <a:rPr lang="zh-TW" altLang="en-US" dirty="0" smtClean="0"/>
                        <a:t>多功能伺服器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dirty="0" smtClean="0"/>
                        <a:t>Phase V: </a:t>
                      </a:r>
                      <a:r>
                        <a:rPr lang="zh-TW" altLang="en-US" dirty="0" smtClean="0"/>
                        <a:t>豐富的行動應用</a:t>
                      </a:r>
                    </a:p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Victor Wang</a:t>
                      </a:r>
                    </a:p>
                    <a:p>
                      <a:pPr algn="l"/>
                      <a:r>
                        <a:rPr lang="en-US" altLang="zh-TW" dirty="0" err="1" smtClean="0"/>
                        <a:t>Synology</a:t>
                      </a:r>
                      <a:r>
                        <a:rPr lang="en-US" altLang="zh-TW" baseline="0" dirty="0" smtClean="0"/>
                        <a:t> Inc.</a:t>
                      </a:r>
                      <a:endParaRPr lang="zh-TW" altLang="en-US" dirty="0" smtClean="0"/>
                    </a:p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Q &amp; A</a:t>
                      </a:r>
                      <a:endParaRPr lang="zh-TW" altLang="en-US" dirty="0"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err="1" smtClean="0"/>
                        <a:t>Tashi</a:t>
                      </a:r>
                      <a:r>
                        <a:rPr lang="en-US" altLang="zh-TW" dirty="0" smtClean="0"/>
                        <a:t> Sun</a:t>
                      </a:r>
                    </a:p>
                    <a:p>
                      <a:pPr algn="l"/>
                      <a:r>
                        <a:rPr lang="en-US" altLang="zh-TW" dirty="0" err="1" smtClean="0"/>
                        <a:t>Synology</a:t>
                      </a:r>
                      <a:r>
                        <a:rPr lang="en-US" altLang="zh-TW" baseline="0" dirty="0" smtClean="0"/>
                        <a:t> Inc.</a:t>
                      </a:r>
                      <a:endParaRPr lang="zh-TW" altLang="en-US" dirty="0" smtClean="0"/>
                    </a:p>
                    <a:p>
                      <a:pPr algn="l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534" y="234696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什麼是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3014" y="609600"/>
            <a:ext cx="9807786" cy="13208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什麼是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NAS(Network Attached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torage)?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t3.gstatic.com/images?q=tbn:ANd9GcTwTv27N4d-KDxS7MGzDhfn-rXSh1PZ9tI4t3ztKbK17hQ9Z8Mevg&amp;t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82" y="3255116"/>
            <a:ext cx="2028196" cy="16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t0.gstatic.com/images?q=tbn:ANd9GcRGomvQfyGi_3aqy5m5fMgYhN3HebkMDNCC4g5r9vC-c7ERIF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00" r="98800">
                        <a14:foregroundMark x1="2400" y1="65842" x2="98800" y2="65347"/>
                        <a14:foregroundMark x1="29600" y1="92079" x2="70800" y2="92574"/>
                        <a14:foregroundMark x1="41600" y1="76238" x2="59200" y2="77228"/>
                        <a14:foregroundMark x1="82800" y1="94059" x2="89200" y2="92079"/>
                        <a14:foregroundMark x1="94400" y1="97525" x2="93200" y2="9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0" y="5073486"/>
            <a:ext cx="1622547" cy="12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3.gstatic.com/images?q=tbn:ANd9GcTFkifL5pd4SLdW5ywYnxrxkq7aKwpj6CGulQN8Pt5u83sE__f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29" y="3221162"/>
            <a:ext cx="1707778" cy="1430010"/>
          </a:xfrm>
          <a:prstGeom prst="rect">
            <a:avLst/>
          </a:prstGeom>
          <a:noFill/>
        </p:spPr>
      </p:pic>
      <p:pic>
        <p:nvPicPr>
          <p:cNvPr id="8" name="Picture 2" descr="\\synostorage\MarketingDoc\Marketing Collateral\Product Photos\2010\DS1010+\WEB\DS1010+_right45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4429" y="4374810"/>
            <a:ext cx="3263023" cy="2135461"/>
          </a:xfrm>
          <a:prstGeom prst="rect">
            <a:avLst/>
          </a:prstGeom>
          <a:noFill/>
        </p:spPr>
      </p:pic>
      <p:pic>
        <p:nvPicPr>
          <p:cNvPr id="9" name="Picture 3" descr="C:\Users\Syno-Sam\Desktop\images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644">
            <a:off x="6851660" y="2635062"/>
            <a:ext cx="1192051" cy="12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30"/>
          <p:cNvGrpSpPr/>
          <p:nvPr/>
        </p:nvGrpSpPr>
        <p:grpSpPr>
          <a:xfrm>
            <a:off x="6373686" y="4624674"/>
            <a:ext cx="2242680" cy="1183555"/>
            <a:chOff x="4591956" y="4587895"/>
            <a:chExt cx="1383420" cy="1183555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4591956" y="4587895"/>
              <a:ext cx="30747" cy="1106413"/>
            </a:xfrm>
            <a:prstGeom prst="line">
              <a:avLst/>
            </a:prstGeom>
            <a:ln w="381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 flipV="1">
              <a:off x="4622703" y="5744953"/>
              <a:ext cx="1352673" cy="26497"/>
            </a:xfrm>
            <a:prstGeom prst="line">
              <a:avLst/>
            </a:prstGeom>
            <a:ln w="381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5" descr="C:\Users\Syno-Sam\Desktop\11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0" b="89844" l="1875" r="90000">
                        <a14:foregroundMark x1="75000" y1="16602" x2="74688" y2="83984"/>
                        <a14:foregroundMark x1="73125" y1="16602" x2="72344" y2="79297"/>
                        <a14:foregroundMark x1="2031" y1="55664" x2="31406" y2="75391"/>
                        <a14:foregroundMark x1="2344" y1="55664" x2="11719" y2="52930"/>
                        <a14:foregroundMark x1="12969" y1="53320" x2="18594" y2="54688"/>
                        <a14:foregroundMark x1="11406" y1="50586" x2="17813" y2="53711"/>
                        <a14:foregroundMark x1="34063" y1="76758" x2="47969" y2="7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" y="1524000"/>
            <a:ext cx="1960800" cy="13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35"/>
          <p:cNvGrpSpPr/>
          <p:nvPr/>
        </p:nvGrpSpPr>
        <p:grpSpPr>
          <a:xfrm>
            <a:off x="2715007" y="2318272"/>
            <a:ext cx="2281411" cy="3516455"/>
            <a:chOff x="2036255" y="2318269"/>
            <a:chExt cx="1711058" cy="3516454"/>
          </a:xfrm>
        </p:grpSpPr>
        <p:grpSp>
          <p:nvGrpSpPr>
            <p:cNvPr id="15" name="群組 1"/>
            <p:cNvGrpSpPr/>
            <p:nvPr/>
          </p:nvGrpSpPr>
          <p:grpSpPr>
            <a:xfrm>
              <a:off x="2036255" y="2318269"/>
              <a:ext cx="1711056" cy="1157057"/>
              <a:chOff x="3157753" y="2733288"/>
              <a:chExt cx="1198223" cy="933764"/>
            </a:xfrm>
          </p:grpSpPr>
          <p:cxnSp>
            <p:nvCxnSpPr>
              <p:cNvPr id="20" name="直線接點 19"/>
              <p:cNvCxnSpPr/>
              <p:nvPr/>
            </p:nvCxnSpPr>
            <p:spPr>
              <a:xfrm flipV="1">
                <a:off x="3157753" y="2733288"/>
                <a:ext cx="1198223" cy="1259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4355976" y="2774159"/>
                <a:ext cx="0" cy="892893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線接點 15"/>
            <p:cNvCxnSpPr/>
            <p:nvPr/>
          </p:nvCxnSpPr>
          <p:spPr>
            <a:xfrm flipV="1">
              <a:off x="2036255" y="4107524"/>
              <a:ext cx="1495031" cy="3134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群組 38"/>
            <p:cNvGrpSpPr/>
            <p:nvPr/>
          </p:nvGrpSpPr>
          <p:grpSpPr>
            <a:xfrm rot="10800000" flipH="1">
              <a:off x="2161959" y="4651168"/>
              <a:ext cx="1585354" cy="1183555"/>
              <a:chOff x="3109300" y="2711904"/>
              <a:chExt cx="1246676" cy="955148"/>
            </a:xfrm>
          </p:grpSpPr>
          <p:cxnSp>
            <p:nvCxnSpPr>
              <p:cNvPr id="18" name="直線接點 17"/>
              <p:cNvCxnSpPr/>
              <p:nvPr/>
            </p:nvCxnSpPr>
            <p:spPr>
              <a:xfrm rot="10800000" flipH="1" flipV="1">
                <a:off x="3109300" y="2711904"/>
                <a:ext cx="1246676" cy="2138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4355976" y="2774159"/>
                <a:ext cx="0" cy="892893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" descr="http://www.synology.com.tw/dsm/img/dsm4.1/home/mobile_suppor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66" y="1638111"/>
            <a:ext cx="3160281" cy="1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Synology NAS 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產品架構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29"/>
          <p:cNvGrpSpPr>
            <a:grpSpLocks noChangeAspect="1"/>
          </p:cNvGrpSpPr>
          <p:nvPr/>
        </p:nvGrpSpPr>
        <p:grpSpPr>
          <a:xfrm>
            <a:off x="4409122" y="4189646"/>
            <a:ext cx="2647044" cy="2500969"/>
            <a:chOff x="3480306" y="4413052"/>
            <a:chExt cx="2079416" cy="2079416"/>
          </a:xfrm>
        </p:grpSpPr>
        <p:grpSp>
          <p:nvGrpSpPr>
            <p:cNvPr id="5" name="群組 3"/>
            <p:cNvGrpSpPr/>
            <p:nvPr/>
          </p:nvGrpSpPr>
          <p:grpSpPr>
            <a:xfrm>
              <a:off x="3480306" y="4413052"/>
              <a:ext cx="2079416" cy="2079416"/>
              <a:chOff x="2511056" y="2560192"/>
              <a:chExt cx="2079416" cy="2079416"/>
            </a:xfrm>
            <a:scene3d>
              <a:camera prst="orthographicFront"/>
              <a:lightRig rig="flat" dir="t"/>
            </a:scene3d>
          </p:grpSpPr>
          <p:sp>
            <p:nvSpPr>
              <p:cNvPr id="9" name="橢圓 8"/>
              <p:cNvSpPr/>
              <p:nvPr/>
            </p:nvSpPr>
            <p:spPr>
              <a:xfrm>
                <a:off x="2511056" y="2560192"/>
                <a:ext cx="2079416" cy="2079416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橢圓 4"/>
              <p:cNvSpPr/>
              <p:nvPr/>
            </p:nvSpPr>
            <p:spPr>
              <a:xfrm>
                <a:off x="2815579" y="2864715"/>
                <a:ext cx="1470370" cy="147037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800" kern="1200"/>
              </a:p>
            </p:txBody>
          </p:sp>
        </p:grpSp>
        <p:grpSp>
          <p:nvGrpSpPr>
            <p:cNvPr id="6" name="群組 19"/>
            <p:cNvGrpSpPr/>
            <p:nvPr/>
          </p:nvGrpSpPr>
          <p:grpSpPr>
            <a:xfrm>
              <a:off x="3707904" y="4523397"/>
              <a:ext cx="1673439" cy="1788670"/>
              <a:chOff x="932763" y="4303180"/>
              <a:chExt cx="1673439" cy="1788670"/>
            </a:xfrm>
          </p:grpSpPr>
          <p:pic>
            <p:nvPicPr>
              <p:cNvPr id="7" name="Picture 6" descr="C:\Users\Syno-Sam\Desktop\ds1511+_72dpi\DS1511+-web-fron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161" y="4303180"/>
                <a:ext cx="1529423" cy="1782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932763" y="5784771"/>
                <a:ext cx="1673439" cy="307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TW" altLang="en-US" b="1" dirty="0" smtClean="0">
                    <a:solidFill>
                      <a:schemeClr val="bg2"/>
                    </a:solidFill>
                  </a:rPr>
                  <a:t>硬體</a:t>
                </a:r>
                <a:endParaRPr lang="en-US" altLang="zh-TW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11" name="群組 30"/>
          <p:cNvGrpSpPr/>
          <p:nvPr/>
        </p:nvGrpSpPr>
        <p:grpSpPr>
          <a:xfrm>
            <a:off x="4085902" y="1417319"/>
            <a:ext cx="3169737" cy="2695870"/>
            <a:chOff x="755576" y="2757593"/>
            <a:chExt cx="2450943" cy="2409355"/>
          </a:xfrm>
        </p:grpSpPr>
        <p:sp>
          <p:nvSpPr>
            <p:cNvPr id="12" name="向左箭號 11"/>
            <p:cNvSpPr/>
            <p:nvPr/>
          </p:nvSpPr>
          <p:spPr>
            <a:xfrm rot="16200000">
              <a:off x="1249356" y="4127086"/>
              <a:ext cx="1530504" cy="5492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群組 5"/>
            <p:cNvGrpSpPr/>
            <p:nvPr/>
          </p:nvGrpSpPr>
          <p:grpSpPr>
            <a:xfrm>
              <a:off x="755576" y="2757593"/>
              <a:ext cx="2450943" cy="1874014"/>
              <a:chOff x="261824" y="1113680"/>
              <a:chExt cx="1975445" cy="1665068"/>
            </a:xfrm>
            <a:scene3d>
              <a:camera prst="orthographicFront"/>
              <a:lightRig rig="flat" dir="t"/>
            </a:scene3d>
          </p:grpSpPr>
          <p:sp>
            <p:nvSpPr>
              <p:cNvPr id="16" name="圓角矩形 15"/>
              <p:cNvSpPr/>
              <p:nvPr/>
            </p:nvSpPr>
            <p:spPr>
              <a:xfrm>
                <a:off x="261824" y="1113680"/>
                <a:ext cx="1975445" cy="1665068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圓角矩形 7"/>
              <p:cNvSpPr/>
              <p:nvPr/>
            </p:nvSpPr>
            <p:spPr>
              <a:xfrm>
                <a:off x="308111" y="1244679"/>
                <a:ext cx="1882871" cy="14877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5600" kern="120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119330" y="4221088"/>
              <a:ext cx="1673439" cy="33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操作系</a:t>
              </a:r>
              <a:r>
                <a:rPr lang="zh-TW" alt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统</a:t>
              </a:r>
              <a:endPara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8" name="群組 35"/>
          <p:cNvGrpSpPr/>
          <p:nvPr/>
        </p:nvGrpSpPr>
        <p:grpSpPr>
          <a:xfrm>
            <a:off x="7350048" y="3609631"/>
            <a:ext cx="3150313" cy="2826404"/>
            <a:chOff x="545171" y="3352873"/>
            <a:chExt cx="2286530" cy="2660584"/>
          </a:xfrm>
        </p:grpSpPr>
        <p:sp>
          <p:nvSpPr>
            <p:cNvPr id="19" name="向左箭號 18"/>
            <p:cNvSpPr/>
            <p:nvPr/>
          </p:nvSpPr>
          <p:spPr>
            <a:xfrm rot="2821517">
              <a:off x="92429" y="3805615"/>
              <a:ext cx="1413302" cy="50781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圓角矩形 19"/>
            <p:cNvSpPr/>
            <p:nvPr/>
          </p:nvSpPr>
          <p:spPr>
            <a:xfrm>
              <a:off x="759705" y="4024566"/>
              <a:ext cx="2071996" cy="198889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豐富的應用程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86" b="93169" l="27273" r="89579">
                          <a14:foregroundMark x1="62306" y1="36339" x2="70510" y2="37978"/>
                          <a14:foregroundMark x1="54324" y1="25956" x2="58315" y2="22951"/>
                          <a14:foregroundMark x1="78049" y1="32514" x2="86031" y2="32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16" y="4166559"/>
              <a:ext cx="1690196" cy="146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185461" y="5591976"/>
              <a:ext cx="1369322" cy="347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TW" b="1" dirty="0" smtClean="0">
                  <a:solidFill>
                    <a:schemeClr val="bg2"/>
                  </a:solidFill>
                </a:rPr>
                <a:t>APP</a:t>
              </a:r>
              <a:r>
                <a:rPr lang="zh-TW" altLang="en-US" b="1" dirty="0" smtClean="0">
                  <a:solidFill>
                    <a:schemeClr val="bg2"/>
                  </a:solidFill>
                </a:rPr>
                <a:t> </a:t>
              </a:r>
              <a:r>
                <a:rPr lang="zh-TW" altLang="en-US" b="1" dirty="0">
                  <a:solidFill>
                    <a:schemeClr val="bg2"/>
                  </a:solidFill>
                </a:rPr>
                <a:t>應用程式</a:t>
              </a:r>
              <a:endParaRPr lang="en-US" altLang="zh-TW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群組 32"/>
          <p:cNvGrpSpPr/>
          <p:nvPr/>
        </p:nvGrpSpPr>
        <p:grpSpPr>
          <a:xfrm>
            <a:off x="618427" y="3922642"/>
            <a:ext cx="3604905" cy="2489968"/>
            <a:chOff x="5204821" y="2955600"/>
            <a:chExt cx="3108092" cy="2591320"/>
          </a:xfrm>
        </p:grpSpPr>
        <p:sp>
          <p:nvSpPr>
            <p:cNvPr id="26" name="向左箭號 25"/>
            <p:cNvSpPr/>
            <p:nvPr/>
          </p:nvSpPr>
          <p:spPr>
            <a:xfrm rot="10800000">
              <a:off x="6640679" y="4137176"/>
              <a:ext cx="1672234" cy="592633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群組 9"/>
            <p:cNvGrpSpPr/>
            <p:nvPr/>
          </p:nvGrpSpPr>
          <p:grpSpPr>
            <a:xfrm>
              <a:off x="5204821" y="2955600"/>
              <a:ext cx="2983095" cy="2591320"/>
              <a:chOff x="4349125" y="1244679"/>
              <a:chExt cx="2444292" cy="2371866"/>
            </a:xfrm>
            <a:scene3d>
              <a:camera prst="orthographicFront"/>
              <a:lightRig rig="flat" dir="t"/>
            </a:scene3d>
          </p:grpSpPr>
          <p:sp>
            <p:nvSpPr>
              <p:cNvPr id="29" name="圓角矩形 28"/>
              <p:cNvSpPr/>
              <p:nvPr/>
            </p:nvSpPr>
            <p:spPr>
              <a:xfrm>
                <a:off x="4349125" y="1578279"/>
                <a:ext cx="1975445" cy="2038266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圓角矩形 13"/>
              <p:cNvSpPr/>
              <p:nvPr/>
            </p:nvSpPr>
            <p:spPr>
              <a:xfrm>
                <a:off x="4910546" y="1244679"/>
                <a:ext cx="1882871" cy="14877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5600" kern="1200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573550" y="5037596"/>
              <a:ext cx="1673439" cy="384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b="1" dirty="0" smtClean="0">
                  <a:solidFill>
                    <a:schemeClr val="bg2"/>
                  </a:solidFill>
                </a:rPr>
                <a:t>硬碟</a:t>
              </a:r>
              <a:endParaRPr lang="en-US" altLang="zh-TW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92388" y="4440471"/>
            <a:ext cx="2434058" cy="1396241"/>
            <a:chOff x="568889" y="4387841"/>
            <a:chExt cx="2627170" cy="14824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3" b="100000" l="0" r="100000">
                          <a14:foregroundMark x1="71875" y1="61719" x2="71875" y2="61719"/>
                          <a14:foregroundMark x1="58203" y1="54297" x2="58203" y2="54297"/>
                          <a14:foregroundMark x1="44141" y1="44531" x2="44141" y2="44531"/>
                          <a14:foregroundMark x1="72656" y1="52344" x2="72656" y2="52344"/>
                          <a14:foregroundMark x1="76172" y1="56641" x2="76172" y2="56641"/>
                          <a14:foregroundMark x1="75000" y1="50000" x2="75000" y2="50000"/>
                          <a14:backgroundMark x1="85547" y1="18750" x2="85547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074">
              <a:off x="568889" y="4387841"/>
              <a:ext cx="1389654" cy="138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3" b="100000" l="0" r="100000">
                          <a14:foregroundMark x1="71875" y1="61719" x2="71875" y2="61719"/>
                          <a14:foregroundMark x1="58203" y1="54297" x2="58203" y2="54297"/>
                          <a14:foregroundMark x1="44141" y1="44531" x2="44141" y2="44531"/>
                          <a14:foregroundMark x1="72656" y1="52344" x2="72656" y2="52344"/>
                          <a14:foregroundMark x1="76172" y1="56641" x2="76172" y2="56641"/>
                          <a14:foregroundMark x1="75000" y1="50000" x2="75000" y2="50000"/>
                          <a14:backgroundMark x1="85547" y1="18750" x2="85547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074">
              <a:off x="973230" y="4424978"/>
              <a:ext cx="1389654" cy="138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3" b="100000" l="0" r="100000">
                          <a14:foregroundMark x1="71875" y1="61719" x2="71875" y2="61719"/>
                          <a14:foregroundMark x1="58203" y1="54297" x2="58203" y2="54297"/>
                          <a14:foregroundMark x1="44141" y1="44531" x2="44141" y2="44531"/>
                          <a14:foregroundMark x1="72656" y1="52344" x2="72656" y2="52344"/>
                          <a14:foregroundMark x1="76172" y1="56641" x2="76172" y2="56641"/>
                          <a14:foregroundMark x1="75000" y1="50000" x2="75000" y2="50000"/>
                          <a14:backgroundMark x1="85547" y1="18750" x2="85547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074">
              <a:off x="1395196" y="4453214"/>
              <a:ext cx="1389654" cy="138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3" b="100000" l="0" r="100000">
                          <a14:foregroundMark x1="71875" y1="61719" x2="71875" y2="61719"/>
                          <a14:foregroundMark x1="58203" y1="54297" x2="58203" y2="54297"/>
                          <a14:foregroundMark x1="44141" y1="44531" x2="44141" y2="44531"/>
                          <a14:foregroundMark x1="72656" y1="52344" x2="72656" y2="52344"/>
                          <a14:foregroundMark x1="76172" y1="56641" x2="76172" y2="56641"/>
                          <a14:foregroundMark x1="75000" y1="50000" x2="75000" y2="50000"/>
                          <a14:backgroundMark x1="85547" y1="18750" x2="85547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074">
              <a:off x="1806405" y="4480617"/>
              <a:ext cx="1389654" cy="138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81" y="1603536"/>
            <a:ext cx="2376606" cy="14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534" y="234696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如何選擇？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\\synostorage\MarketingDoc\Marketing Collateral\Product Photos\2010\RS810RP+\web\PNG\RS810RP+-web-right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4565" y="5295585"/>
            <a:ext cx="3749546" cy="1227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\\synostorage\MarketingDoc\Marketing Collateral\Product Photos\2011\RS2211+\web\PNG\RS2211+-web-right-4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9976" y="5237729"/>
            <a:ext cx="3741885" cy="15717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\\synostorage\MarketingDoc\Marketing Collateral\Product Photos\2012\DS712+\web\PNG\DS712+_72dpi\DS712+-web-right-45.png"/>
          <p:cNvPicPr>
            <a:picLocks noChangeAspect="1" noChangeArrowheads="1"/>
          </p:cNvPicPr>
          <p:nvPr/>
        </p:nvPicPr>
        <p:blipFill>
          <a:blip r:embed="rId5" cstate="print"/>
          <a:srcRect t="10958" b="9599"/>
          <a:stretch>
            <a:fillRect/>
          </a:stretch>
        </p:blipFill>
        <p:spPr bwMode="auto">
          <a:xfrm>
            <a:off x="2030006" y="3878323"/>
            <a:ext cx="1476451" cy="1172942"/>
          </a:xfrm>
          <a:prstGeom prst="rect">
            <a:avLst/>
          </a:prstGeom>
          <a:noFill/>
        </p:spPr>
      </p:pic>
      <p:pic>
        <p:nvPicPr>
          <p:cNvPr id="7" name="Picture 5" descr="\\synostorage\MarketingDoc\Marketing Collateral\Product Photos\2012\DS412+\web\DS412+_72dpi\f-DS412+right-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79" y="3674854"/>
            <a:ext cx="1500422" cy="15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7942709" y="4148066"/>
            <a:ext cx="3271792" cy="1264206"/>
            <a:chOff x="5567408" y="4495800"/>
            <a:chExt cx="3271792" cy="1264206"/>
          </a:xfrm>
        </p:grpSpPr>
        <p:pic>
          <p:nvPicPr>
            <p:cNvPr id="9" name="Picture 7" descr="\\synostorage\MarketingDoc\Marketing Collateral\Product Photos\2011\RS411\web\PNG\RS411-web-right45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567408" y="4495800"/>
              <a:ext cx="3271792" cy="10571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字方塊 9"/>
            <p:cNvSpPr txBox="1"/>
            <p:nvPr/>
          </p:nvSpPr>
          <p:spPr>
            <a:xfrm>
              <a:off x="6852631" y="5359896"/>
              <a:ext cx="828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Calibri" pitchFamily="34" charset="0"/>
                </a:rPr>
                <a:t>RS814</a:t>
              </a:r>
              <a:endParaRPr lang="zh-TW" altLang="en-US" sz="2000" dirty="0">
                <a:latin typeface="Calibri" pitchFamily="34" charset="0"/>
              </a:endParaRPr>
            </a:p>
          </p:txBody>
        </p:sp>
      </p:grpSp>
      <p:pic>
        <p:nvPicPr>
          <p:cNvPr id="11" name="Picture 5" descr="\\synostorage\MarketingDoc\Marketing Collateral\Product Photos\2012\DS412+\web\DS412+_72dpi\f-DS412+right-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5" y="1957268"/>
            <a:ext cx="1801106" cy="18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ynostorage\MarketingDoc\Marketing Collateral\Product Photos\2012\DS112j\web\PNG\DS112j-right-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79" y="363730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55" y="1417090"/>
            <a:ext cx="8596668" cy="5261291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塔式或機架：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您放置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的位置是辦公室環境或機房？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需求：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根據使用人數和用途，選擇高階或中階產品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硬碟：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您需要多少容量？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基於安全及穩定，硬碟如何選擇？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 dirty="0" smtClean="0">
                <a:latin typeface="+mj-ea"/>
                <a:ea typeface="+mj-ea"/>
                <a:cs typeface="Arial" panose="020B0604020202020204" pitchFamily="34" charset="0"/>
              </a:rPr>
              <a:t>預算：</a:t>
            </a:r>
            <a:endParaRPr lang="en-US" altLang="zh-TW" sz="24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+mj-ea"/>
                <a:ea typeface="+mj-ea"/>
                <a:cs typeface="Arial" panose="020B0604020202020204" pitchFamily="34" charset="0"/>
              </a:rPr>
              <a:t>預算足夠→一次滿足</a:t>
            </a:r>
            <a:endParaRPr lang="en-US" altLang="zh-TW" sz="20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lvl="1"/>
            <a:r>
              <a:rPr lang="zh-TW" altLang="en-US" sz="2000" dirty="0" smtClean="0">
                <a:latin typeface="+mj-ea"/>
                <a:ea typeface="+mj-ea"/>
                <a:cs typeface="Arial" panose="020B0604020202020204" pitchFamily="34" charset="0"/>
              </a:rPr>
              <a:t>預算不足→分段享受</a:t>
            </a:r>
            <a:endParaRPr lang="en-US" altLang="zh-TW" sz="20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zh-TW" altLang="en-US" sz="2400" dirty="0" smtClean="0">
                <a:latin typeface="+mj-ea"/>
                <a:ea typeface="+mj-ea"/>
                <a:cs typeface="Arial" panose="020B0604020202020204" pitchFamily="34" charset="0"/>
              </a:rPr>
              <a:t>服務廠商：</a:t>
            </a:r>
            <a:endParaRPr lang="en-US" altLang="zh-TW" sz="2400" dirty="0" smtClean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5655" y="5267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如何選擇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一台適合的 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？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4415" y="1408071"/>
            <a:ext cx="8596668" cy="3880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環保省電、節省空間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功能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完整、價格實惠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36818" y="5182434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</a:rPr>
              <a:t>DS114</a:t>
            </a:r>
            <a:endParaRPr lang="zh-TW" altLang="en-US" sz="2000" dirty="0">
              <a:latin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83394" y="5182434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</a:rPr>
              <a:t>DS214</a:t>
            </a:r>
            <a:endParaRPr lang="zh-TW" altLang="en-US" sz="2000" dirty="0">
              <a:latin typeface="Calibri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15972" y="5182434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</a:rPr>
              <a:t>DS414</a:t>
            </a:r>
            <a:endParaRPr lang="zh-TW" altLang="en-US" sz="2000" dirty="0">
              <a:latin typeface="Calibri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643608" y="4760258"/>
            <a:ext cx="3271792" cy="1264206"/>
            <a:chOff x="5567408" y="4495800"/>
            <a:chExt cx="3271792" cy="1264206"/>
          </a:xfrm>
        </p:grpSpPr>
        <p:pic>
          <p:nvPicPr>
            <p:cNvPr id="2055" name="Picture 7" descr="\\synostorage\MarketingDoc\Marketing Collateral\Product Photos\2011\RS411\web\PNG\RS411-web-right45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567408" y="4495800"/>
              <a:ext cx="3271792" cy="10571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字方塊 10"/>
            <p:cNvSpPr txBox="1"/>
            <p:nvPr/>
          </p:nvSpPr>
          <p:spPr>
            <a:xfrm>
              <a:off x="6852631" y="5359896"/>
              <a:ext cx="828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Calibri" pitchFamily="34" charset="0"/>
                </a:rPr>
                <a:t>RS814</a:t>
              </a:r>
              <a:endParaRPr lang="zh-TW" altLang="en-US" sz="2000" dirty="0">
                <a:latin typeface="Calibri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783592" y="3608130"/>
            <a:ext cx="3113081" cy="1120190"/>
            <a:chOff x="5707391" y="3717032"/>
            <a:chExt cx="3113081" cy="1120190"/>
          </a:xfrm>
        </p:grpSpPr>
        <p:pic>
          <p:nvPicPr>
            <p:cNvPr id="3" name="Picture 2" descr="\\synostorage\MarketingDoc\Marketing Collateral\Product Photos\2012\RS212\web\PNG\RS212_right-45.png"/>
            <p:cNvPicPr>
              <a:picLocks noChangeAspect="1" noChangeArrowheads="1"/>
            </p:cNvPicPr>
            <p:nvPr/>
          </p:nvPicPr>
          <p:blipFill>
            <a:blip r:embed="rId3" cstate="print"/>
            <a:srcRect t="36995" b="29093"/>
            <a:stretch>
              <a:fillRect/>
            </a:stretch>
          </p:blipFill>
          <p:spPr bwMode="auto">
            <a:xfrm>
              <a:off x="5707391" y="3717032"/>
              <a:ext cx="3113081" cy="1055701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6876256" y="4437112"/>
              <a:ext cx="828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latin typeface="Calibri" pitchFamily="34" charset="0"/>
                </a:rPr>
                <a:t>RS214</a:t>
              </a:r>
              <a:endParaRPr lang="zh-TW" altLang="en-US" sz="2000" dirty="0">
                <a:latin typeface="Calibri" pitchFamily="34" charset="0"/>
              </a:endParaRPr>
            </a:p>
          </p:txBody>
        </p:sp>
      </p:grpSp>
      <p:pic>
        <p:nvPicPr>
          <p:cNvPr id="16" name="Picture 5" descr="\\synostorage\MarketingDoc\Marketing Collateral\Product Photos\2012\DS412+\web\DS412+_72dpi\f-DS412+right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37" y="3694203"/>
            <a:ext cx="1801106" cy="18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ynostorage\MarketingDoc\Marketing Collateral\Product Photos\2012\DS112j\web\PNG\DS112j-right-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" y="380266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ynostorage\MarketingDoc\Marketing Collateral\Product Photos\2012\DS212+\web\PNG\DS212+right-45_5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20" y="3844514"/>
            <a:ext cx="1470322" cy="14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595655" y="5267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適合小型學校使用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201595" y="1546572"/>
            <a:ext cx="10080625" cy="4052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高效能可供多人使用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高擴充性可增加儲存容量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400" dirty="0"/>
          </a:p>
        </p:txBody>
      </p:sp>
      <p:pic>
        <p:nvPicPr>
          <p:cNvPr id="3078" name="Picture 6" descr="\\synostorage\MarketingDoc\Marketing Collateral\Product Photos\2011\DS1511+\web\PNG\DS1511+-web-right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5228" y="3573016"/>
            <a:ext cx="1904619" cy="1904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 descr="\\synostorage\MarketingDoc\Marketing Collateral\Product Photos\2010\RS810RP+\web\PNG\RS810RP+-web-right4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8206" y="5201358"/>
            <a:ext cx="3749546" cy="1227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\\synostorage\MarketingDoc\Marketing Collateral\Product Photos\2011\RS2211+\web\PNG\RS2211+-web-right-4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4868" y="5133821"/>
            <a:ext cx="3741885" cy="15717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939988" y="36597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libri" pitchFamily="34" charset="0"/>
              </a:rPr>
              <a:t>DS214+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17561" y="365930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libri" pitchFamily="34" charset="0"/>
              </a:rPr>
              <a:t>DS713+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18834" y="36597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libri" pitchFamily="34" charset="0"/>
              </a:rPr>
              <a:t>DS412+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99687" y="365930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libri" pitchFamily="34" charset="0"/>
              </a:rPr>
              <a:t>DS1513+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38643" y="6090666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libri" pitchFamily="34" charset="0"/>
              </a:rPr>
              <a:t>RS814+/</a:t>
            </a:r>
            <a:r>
              <a:rPr lang="en-US" altLang="zh-TW" dirty="0">
                <a:latin typeface="Calibri" pitchFamily="34" charset="0"/>
              </a:rPr>
              <a:t>RP+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95353" y="6276820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libri" pitchFamily="34" charset="0"/>
              </a:rPr>
              <a:t>RS2414(RP</a:t>
            </a:r>
            <a:r>
              <a:rPr lang="en-US" altLang="zh-TW" dirty="0">
                <a:latin typeface="Calibri" pitchFamily="34" charset="0"/>
              </a:rPr>
              <a:t>)+</a:t>
            </a:r>
            <a:endParaRPr lang="zh-TW" altLang="en-US" dirty="0">
              <a:latin typeface="Calibri" pitchFamily="34" charset="0"/>
            </a:endParaRPr>
          </a:p>
        </p:txBody>
      </p:sp>
      <p:sp>
        <p:nvSpPr>
          <p:cNvPr id="18" name="文字方塊 12"/>
          <p:cNvSpPr txBox="1"/>
          <p:nvPr/>
        </p:nvSpPr>
        <p:spPr>
          <a:xfrm>
            <a:off x="6751815" y="198883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libri" pitchFamily="34" charset="0"/>
              </a:rPr>
              <a:t>DS2413+</a:t>
            </a:r>
            <a:endParaRPr lang="zh-TW" altLang="en-US" dirty="0">
              <a:latin typeface="Calibri" pitchFamily="34" charset="0"/>
            </a:endParaRPr>
          </a:p>
        </p:txBody>
      </p:sp>
      <p:pic>
        <p:nvPicPr>
          <p:cNvPr id="3" name="Picture 2" descr="\\synostorage\MarketingDoc\Marketing Collateral\Product Photos\2012\DS712+\web\PNG\DS712+_72dpi\DS712+-web-right-45.png"/>
          <p:cNvPicPr>
            <a:picLocks noChangeAspect="1" noChangeArrowheads="1"/>
          </p:cNvPicPr>
          <p:nvPr/>
        </p:nvPicPr>
        <p:blipFill>
          <a:blip r:embed="rId6" cstate="print"/>
          <a:srcRect t="10958" b="9599"/>
          <a:stretch>
            <a:fillRect/>
          </a:stretch>
        </p:blipFill>
        <p:spPr bwMode="auto">
          <a:xfrm>
            <a:off x="2071295" y="3984249"/>
            <a:ext cx="1476451" cy="1172942"/>
          </a:xfrm>
          <a:prstGeom prst="rect">
            <a:avLst/>
          </a:prstGeom>
          <a:noFill/>
        </p:spPr>
      </p:pic>
      <p:pic>
        <p:nvPicPr>
          <p:cNvPr id="3075" name="Picture 3" descr="\\synostorage\MarketingDoc\Marketing Collateral\Product Photos\2012\DS212+\web\PNG\DS212+right-45_500p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430" y="3966343"/>
            <a:ext cx="1262857" cy="1262857"/>
          </a:xfrm>
          <a:prstGeom prst="rect">
            <a:avLst/>
          </a:prstGeom>
          <a:noFill/>
        </p:spPr>
      </p:pic>
      <p:grpSp>
        <p:nvGrpSpPr>
          <p:cNvPr id="24" name="群組 23"/>
          <p:cNvGrpSpPr/>
          <p:nvPr/>
        </p:nvGrpSpPr>
        <p:grpSpPr>
          <a:xfrm>
            <a:off x="7039846" y="3738517"/>
            <a:ext cx="2195736" cy="1490682"/>
            <a:chOff x="6840760" y="3666510"/>
            <a:chExt cx="2195736" cy="1490682"/>
          </a:xfrm>
        </p:grpSpPr>
        <p:pic>
          <p:nvPicPr>
            <p:cNvPr id="4" name="Picture 4" descr="\\synostorage\MarketingDoc\Marketing Collateral\Product Photos\2012\DS1812+\web\PNG\DS1812+web-right-45.png"/>
            <p:cNvPicPr>
              <a:picLocks noChangeAspect="1" noChangeArrowheads="1"/>
            </p:cNvPicPr>
            <p:nvPr/>
          </p:nvPicPr>
          <p:blipFill>
            <a:blip r:embed="rId8" cstate="print"/>
            <a:srcRect t="20349" b="25388"/>
            <a:stretch>
              <a:fillRect/>
            </a:stretch>
          </p:blipFill>
          <p:spPr bwMode="auto">
            <a:xfrm>
              <a:off x="6840760" y="3965707"/>
              <a:ext cx="2195736" cy="1191485"/>
            </a:xfrm>
            <a:prstGeom prst="rect">
              <a:avLst/>
            </a:prstGeom>
            <a:noFill/>
          </p:spPr>
        </p:pic>
        <p:sp>
          <p:nvSpPr>
            <p:cNvPr id="21" name="文字方塊 12"/>
            <p:cNvSpPr txBox="1"/>
            <p:nvPr/>
          </p:nvSpPr>
          <p:spPr>
            <a:xfrm>
              <a:off x="7463171" y="366651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Calibri" pitchFamily="34" charset="0"/>
                </a:rPr>
                <a:t>DS1813+</a:t>
              </a:r>
              <a:endParaRPr lang="zh-TW" altLang="en-US" dirty="0">
                <a:latin typeface="Calibri" pitchFamily="34" charset="0"/>
              </a:endParaRPr>
            </a:p>
          </p:txBody>
        </p:sp>
      </p:grpSp>
      <p:pic>
        <p:nvPicPr>
          <p:cNvPr id="25" name="Picture 5" descr="\\synostorage\MarketingDoc\Marketing Collateral\Product Photos\2012\DS412+\web\DS412+_72dpi\f-DS412+right-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08" y="3803654"/>
            <a:ext cx="1500422" cy="15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DS2411+-web-right-45 - 複製 - 複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7758" y="2060847"/>
            <a:ext cx="1880780" cy="1880780"/>
          </a:xfrm>
          <a:prstGeom prst="rect">
            <a:avLst/>
          </a:prstGeom>
        </p:spPr>
      </p:pic>
      <p:sp>
        <p:nvSpPr>
          <p:cNvPr id="22" name="標題 1"/>
          <p:cNvSpPr txBox="1">
            <a:spLocks/>
          </p:cNvSpPr>
          <p:nvPr/>
        </p:nvSpPr>
        <p:spPr>
          <a:xfrm>
            <a:off x="395772" y="740047"/>
            <a:ext cx="86882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適合大型學校、多人環境使用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8507</TotalTime>
  <Words>477</Words>
  <Application>Microsoft Office PowerPoint</Application>
  <PresentationFormat>寬螢幕</PresentationFormat>
  <Paragraphs>112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Adobe 繁黑體 Std B</vt:lpstr>
      <vt:lpstr>微軟正黑體</vt:lpstr>
      <vt:lpstr>新細明體</vt:lpstr>
      <vt:lpstr>Arial</vt:lpstr>
      <vt:lpstr>Calibri</vt:lpstr>
      <vt:lpstr>Trebuchet MS</vt:lpstr>
      <vt:lpstr>Wingdings</vt:lpstr>
      <vt:lpstr>Wingdings 3</vt:lpstr>
      <vt:lpstr>多面向</vt:lpstr>
      <vt:lpstr>Synology NAS 校園應用介紹</vt:lpstr>
      <vt:lpstr>Outline</vt:lpstr>
      <vt:lpstr>什麼是NAS？</vt:lpstr>
      <vt:lpstr> 什麼是 NAS(Network Attached Storage)?</vt:lpstr>
      <vt:lpstr>Synology NAS 產品架構</vt:lpstr>
      <vt:lpstr>NAS如何選擇？</vt:lpstr>
      <vt:lpstr>PowerPoint 簡報</vt:lpstr>
      <vt:lpstr>PowerPoint 簡報</vt:lpstr>
      <vt:lpstr>PowerPoint 簡報</vt:lpstr>
      <vt:lpstr>NAS入門設定？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Station</dc:title>
  <dc:creator>Victor Wang</dc:creator>
  <cp:lastModifiedBy>Miles</cp:lastModifiedBy>
  <cp:revision>400</cp:revision>
  <cp:lastPrinted>2014-03-11T03:05:28Z</cp:lastPrinted>
  <dcterms:created xsi:type="dcterms:W3CDTF">2014-03-07T07:26:10Z</dcterms:created>
  <dcterms:modified xsi:type="dcterms:W3CDTF">2014-07-15T01:44:31Z</dcterms:modified>
</cp:coreProperties>
</file>