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6" r:id="rId3"/>
    <p:sldId id="270" r:id="rId4"/>
    <p:sldId id="283" r:id="rId5"/>
    <p:sldId id="274" r:id="rId6"/>
    <p:sldId id="273" r:id="rId7"/>
    <p:sldId id="284" r:id="rId8"/>
    <p:sldId id="260" r:id="rId9"/>
    <p:sldId id="261" r:id="rId10"/>
    <p:sldId id="285" r:id="rId11"/>
    <p:sldId id="286" r:id="rId12"/>
    <p:sldId id="288" r:id="rId13"/>
    <p:sldId id="289" r:id="rId14"/>
    <p:sldId id="290" r:id="rId15"/>
    <p:sldId id="291" r:id="rId16"/>
    <p:sldId id="281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80" d="100"/>
          <a:sy n="80" d="100"/>
        </p:scale>
        <p:origin x="-72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39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3558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2953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8860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5016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5338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1726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2516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700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316524"/>
            <a:ext cx="10018713" cy="984737"/>
          </a:xfrm>
        </p:spPr>
        <p:txBody>
          <a:bodyPr>
            <a:normAutofit/>
          </a:bodyPr>
          <a:lstStyle>
            <a:lvl1pPr>
              <a:defRPr sz="48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30215"/>
            <a:ext cx="10018713" cy="4360985"/>
          </a:xfrm>
        </p:spPr>
        <p:txBody>
          <a:bodyPr anchor="ctr"/>
          <a:lstStyle>
            <a:lvl1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609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335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371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920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6888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51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4394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410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615D817-9DBF-4E1F-92C4-02163085C66E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ADC72FF-83BA-48F2-9AEA-8352CD6533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981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isas.moe.edu.tw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wavs.ntct.edu.tw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pip.ntct.edu.tw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learn.ntct.edu.tw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t0xxxx@ntct.edu.t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ip.ntct.edu.tw/" TargetMode="External"/><Relationship Id="rId2" Type="http://schemas.openxmlformats.org/officeDocument/2006/relationships/hyperlink" Target="http://ewavs.ntct.edu.tw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9909" y="946314"/>
            <a:ext cx="8574622" cy="2616199"/>
          </a:xfrm>
        </p:spPr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南投縣教育網路中心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工作報告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354794" y="4723099"/>
            <a:ext cx="6987645" cy="1388534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</a:t>
            </a:r>
            <a:r>
              <a:rPr lang="zh-TW" altLang="en-US" sz="28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8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王登儀、王嘉麟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2015.04.10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南投區網中心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5283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OPENID</a:t>
            </a:r>
            <a:r>
              <a:rPr lang="zh-TW" altLang="en-US" dirty="0" smtClean="0"/>
              <a:t>應用情況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75027" y="1752945"/>
            <a:ext cx="10456679" cy="4360985"/>
          </a:xfrm>
        </p:spPr>
        <p:txBody>
          <a:bodyPr>
            <a:noAutofit/>
          </a:bodyPr>
          <a:lstStyle/>
          <a:p>
            <a:r>
              <a:rPr lang="zh-TW" altLang="en-US" sz="2800" dirty="0" smtClean="0"/>
              <a:t>目前國中</a:t>
            </a:r>
            <a:r>
              <a:rPr lang="en-US" altLang="zh-TW" sz="2800" dirty="0" smtClean="0"/>
              <a:t>OPENID</a:t>
            </a:r>
            <a:r>
              <a:rPr lang="zh-TW" altLang="en-US" sz="2800" dirty="0" smtClean="0"/>
              <a:t>建置，北山國中、鳳鳴國中未建置資料</a:t>
            </a:r>
            <a:endParaRPr lang="en-US" altLang="zh-TW" sz="2800" dirty="0" smtClean="0"/>
          </a:p>
          <a:p>
            <a:r>
              <a:rPr lang="zh-TW" altLang="en-US" sz="2800" dirty="0" smtClean="0"/>
              <a:t>國小</a:t>
            </a:r>
            <a:r>
              <a:rPr lang="en-US" altLang="zh-TW" sz="2800" dirty="0" smtClean="0"/>
              <a:t>OPENID</a:t>
            </a:r>
            <a:r>
              <a:rPr lang="zh-TW" altLang="en-US" sz="2800" dirty="0" smtClean="0"/>
              <a:t>導師可以從學籍系統查到</a:t>
            </a:r>
            <a:endParaRPr lang="en-US" altLang="zh-TW" sz="2800" dirty="0" smtClean="0"/>
          </a:p>
          <a:p>
            <a:r>
              <a:rPr lang="zh-TW" altLang="en-US" sz="2800" dirty="0" smtClean="0"/>
              <a:t>教育部</a:t>
            </a:r>
            <a:r>
              <a:rPr lang="en-US" altLang="zh-TW" sz="2800" dirty="0" smtClean="0"/>
              <a:t>MAIL</a:t>
            </a:r>
            <a:r>
              <a:rPr lang="zh-TW" altLang="en-US" sz="2800" dirty="0" smtClean="0"/>
              <a:t>截至</a:t>
            </a:r>
            <a:r>
              <a:rPr lang="en-US" altLang="zh-TW" sz="2800" dirty="0" smtClean="0"/>
              <a:t>104.04.07</a:t>
            </a:r>
            <a:r>
              <a:rPr lang="zh-TW" altLang="en-US" sz="2800" dirty="0" smtClean="0"/>
              <a:t>為止，本縣學生申請</a:t>
            </a:r>
            <a:r>
              <a:rPr lang="en-US" altLang="zh-TW" sz="2800" dirty="0" smtClean="0"/>
              <a:t>30443</a:t>
            </a:r>
            <a:r>
              <a:rPr lang="zh-TW" altLang="en-US" sz="2800" dirty="0" smtClean="0"/>
              <a:t>人、教師</a:t>
            </a:r>
            <a:r>
              <a:rPr lang="en-US" altLang="zh-TW" sz="2800" dirty="0" smtClean="0"/>
              <a:t>2129</a:t>
            </a:r>
            <a:r>
              <a:rPr lang="zh-TW" altLang="en-US" sz="2800" dirty="0" smtClean="0"/>
              <a:t>人、校長</a:t>
            </a:r>
            <a:r>
              <a:rPr lang="en-US" altLang="zh-TW" sz="2800" dirty="0" smtClean="0"/>
              <a:t>95</a:t>
            </a:r>
            <a:r>
              <a:rPr lang="zh-TW" altLang="en-US" sz="2800" dirty="0" smtClean="0"/>
              <a:t>人、教職員工</a:t>
            </a:r>
            <a:r>
              <a:rPr lang="en-US" altLang="zh-TW" sz="2800" dirty="0" smtClean="0"/>
              <a:t>174</a:t>
            </a:r>
            <a:r>
              <a:rPr lang="zh-TW" altLang="en-US" sz="2800" dirty="0" smtClean="0"/>
              <a:t>人</a:t>
            </a:r>
            <a:r>
              <a:rPr lang="zh-TW" altLang="en-US" sz="2800" dirty="0"/>
              <a:t>，</a:t>
            </a:r>
            <a:r>
              <a:rPr lang="zh-TW" altLang="en-US" sz="2800" dirty="0" smtClean="0"/>
              <a:t>合計３２８３５人</a:t>
            </a:r>
            <a:endParaRPr lang="en-US" altLang="zh-TW" sz="2800" dirty="0" smtClean="0"/>
          </a:p>
          <a:p>
            <a:r>
              <a:rPr lang="zh-TW" altLang="en-US" sz="2800" dirty="0" smtClean="0"/>
              <a:t>可應用之網站：</a:t>
            </a:r>
            <a:endParaRPr lang="en-US" altLang="zh-TW" sz="2800" dirty="0" smtClean="0"/>
          </a:p>
          <a:p>
            <a:r>
              <a:rPr lang="zh-TW" altLang="en-US" sz="2800" dirty="0" smtClean="0"/>
              <a:t>均一教育平台、花蓮字音字形</a:t>
            </a:r>
            <a:r>
              <a:rPr lang="zh-TW" altLang="en-US" sz="2800" dirty="0"/>
              <a:t>網、教育部數位教學資源入口網、宜蘭縣 教育資源平台 </a:t>
            </a:r>
            <a:r>
              <a:rPr lang="en-US" altLang="zh-TW" sz="2800" dirty="0" smtClean="0"/>
              <a:t>Blog</a:t>
            </a:r>
            <a:r>
              <a:rPr lang="zh-TW" altLang="en-US" sz="2800" dirty="0"/>
              <a:t>、臺南市 </a:t>
            </a:r>
            <a:r>
              <a:rPr lang="en-US" altLang="zh-TW" sz="2800" dirty="0"/>
              <a:t>XOOPS </a:t>
            </a:r>
            <a:r>
              <a:rPr lang="zh-TW" altLang="en-US" sz="2800" dirty="0"/>
              <a:t>校園網路輕鬆</a:t>
            </a:r>
            <a:r>
              <a:rPr lang="zh-TW" altLang="en-US" sz="2800" dirty="0" smtClean="0"/>
              <a:t>架、全國教學</a:t>
            </a:r>
            <a:r>
              <a:rPr lang="en-US" altLang="zh-TW" sz="2800" dirty="0" smtClean="0"/>
              <a:t>APP</a:t>
            </a:r>
            <a:r>
              <a:rPr lang="zh-TW" altLang="en-US" sz="2800" dirty="0"/>
              <a:t>市集</a:t>
            </a:r>
            <a:r>
              <a:rPr lang="zh-TW" altLang="en-US" sz="2800" dirty="0" smtClean="0"/>
              <a:t>、教育大市集、</a:t>
            </a:r>
            <a:r>
              <a:rPr lang="zh-TW" altLang="en-US" sz="2800" dirty="0"/>
              <a:t>全國教師在職進修網、資安防護學</a:t>
            </a:r>
            <a:r>
              <a:rPr lang="zh-TW" altLang="en-US" sz="2800" dirty="0" smtClean="0"/>
              <a:t>園、</a:t>
            </a:r>
            <a:r>
              <a:rPr lang="en-US" altLang="zh-TW" sz="2800" dirty="0"/>
              <a:t>MOD</a:t>
            </a:r>
            <a:r>
              <a:rPr lang="zh-TW" altLang="en-US" sz="2800" dirty="0"/>
              <a:t>教學網</a:t>
            </a:r>
            <a:r>
              <a:rPr lang="en-US" altLang="zh-TW" sz="2800" dirty="0" smtClean="0"/>
              <a:t>…</a:t>
            </a:r>
            <a:r>
              <a:rPr lang="zh-TW" altLang="en-US" sz="2800" dirty="0" smtClean="0"/>
              <a:t>等等陸續增加中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9431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VOIP</a:t>
            </a:r>
            <a:r>
              <a:rPr lang="zh-TW" altLang="en-US" dirty="0" smtClean="0"/>
              <a:t>編碼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/>
              <a:t>網路電話共有</a:t>
            </a:r>
            <a:r>
              <a:rPr lang="en-US" altLang="zh-TW" dirty="0"/>
              <a:t>9</a:t>
            </a:r>
            <a:r>
              <a:rPr lang="zh-TW" altLang="en-US" dirty="0"/>
              <a:t>碼，每三個碼分成一段，共三段</a:t>
            </a:r>
          </a:p>
          <a:p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第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</a:rPr>
              <a:t>一段三碼統一為</a:t>
            </a:r>
            <a:r>
              <a:rPr lang="en-US" altLang="zh-TW" dirty="0">
                <a:solidFill>
                  <a:schemeClr val="accent6">
                    <a:lumMod val="75000"/>
                  </a:schemeClr>
                </a:solidFill>
              </a:rPr>
              <a:t>908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</a:rPr>
              <a:t>，是教育部分配給南投縣的代碼。</a:t>
            </a:r>
          </a:p>
          <a:p>
            <a:pPr marL="457200" lvl="1" indent="0">
              <a:buNone/>
            </a:pPr>
            <a:r>
              <a:rPr lang="zh-TW" altLang="en-US" sz="2800" dirty="0">
                <a:solidFill>
                  <a:schemeClr val="accent6">
                    <a:lumMod val="75000"/>
                  </a:schemeClr>
                </a:solidFill>
              </a:rPr>
              <a:t>例：全縣學校網路電話開頭前三碼皆為</a:t>
            </a:r>
            <a:r>
              <a:rPr lang="en-US" altLang="zh-TW" sz="2800" dirty="0">
                <a:solidFill>
                  <a:schemeClr val="accent6">
                    <a:lumMod val="75000"/>
                  </a:schemeClr>
                </a:solidFill>
              </a:rPr>
              <a:t>908</a:t>
            </a:r>
            <a:r>
              <a:rPr lang="zh-TW" altLang="en-US" sz="2800" dirty="0">
                <a:solidFill>
                  <a:schemeClr val="accent6">
                    <a:lumMod val="75000"/>
                  </a:schemeClr>
                </a:solidFill>
              </a:rPr>
              <a:t>。</a:t>
            </a:r>
          </a:p>
          <a:p>
            <a:r>
              <a:rPr lang="zh-TW" altLang="en-US" dirty="0"/>
              <a:t>第二段三碼以校為單位，結合</a:t>
            </a:r>
            <a:r>
              <a:rPr lang="zh-TW" altLang="en-US" dirty="0">
                <a:solidFill>
                  <a:srgbClr val="FF0000"/>
                </a:solidFill>
              </a:rPr>
              <a:t>教育部學校代碼的後三碼</a:t>
            </a:r>
            <a:r>
              <a:rPr lang="zh-TW" altLang="en-US" dirty="0"/>
              <a:t>為網路電話學校代碼。</a:t>
            </a:r>
          </a:p>
          <a:p>
            <a:r>
              <a:rPr lang="zh-TW" altLang="en-US" dirty="0"/>
              <a:t>例：中興國中的教育部代碼為</a:t>
            </a:r>
            <a:r>
              <a:rPr lang="en-US" altLang="zh-TW" dirty="0"/>
              <a:t>084503</a:t>
            </a:r>
            <a:r>
              <a:rPr lang="zh-TW" altLang="en-US" dirty="0"/>
              <a:t>，取後三碼</a:t>
            </a:r>
            <a:r>
              <a:rPr lang="en-US" altLang="zh-TW" dirty="0"/>
              <a:t>503</a:t>
            </a:r>
            <a:r>
              <a:rPr lang="zh-TW" altLang="en-US" dirty="0"/>
              <a:t>為中興國中的網路電話代碼，所以中興國中網路電話前六碼為</a:t>
            </a:r>
            <a:r>
              <a:rPr lang="en-US" altLang="zh-TW" dirty="0" smtClean="0"/>
              <a:t>908503</a:t>
            </a:r>
          </a:p>
          <a:p>
            <a:r>
              <a:rPr lang="zh-TW" altLang="en-US" dirty="0" smtClean="0"/>
              <a:t>例：縣網中心中間３碼為</a:t>
            </a:r>
            <a:r>
              <a:rPr lang="en-US" altLang="zh-TW" dirty="0" smtClean="0"/>
              <a:t>100</a:t>
            </a:r>
            <a:r>
              <a:rPr lang="zh-TW" altLang="en-US" dirty="0" smtClean="0"/>
              <a:t>，各校總機後</a:t>
            </a:r>
            <a:r>
              <a:rPr lang="en-US" altLang="zh-TW" dirty="0" smtClean="0"/>
              <a:t>3</a:t>
            </a:r>
            <a:r>
              <a:rPr lang="zh-TW" altLang="en-US" dirty="0" smtClean="0"/>
              <a:t>碼為</a:t>
            </a:r>
            <a:r>
              <a:rPr lang="en-US" altLang="zh-TW" dirty="0" smtClean="0"/>
              <a:t>000</a:t>
            </a:r>
            <a:r>
              <a:rPr lang="zh-TW" altLang="en-US" dirty="0" smtClean="0"/>
              <a:t>，則各校撥打縣網總機可撥</a:t>
            </a:r>
            <a:r>
              <a:rPr lang="en-US" altLang="zh-TW" dirty="0" smtClean="0"/>
              <a:t>908 </a:t>
            </a:r>
            <a:r>
              <a:rPr lang="en-US" altLang="zh-TW" dirty="0" smtClean="0">
                <a:solidFill>
                  <a:srgbClr val="FF0000"/>
                </a:solidFill>
              </a:rPr>
              <a:t>100 </a:t>
            </a:r>
            <a:r>
              <a:rPr lang="en-US" altLang="zh-TW" dirty="0" smtClean="0"/>
              <a:t>000</a:t>
            </a:r>
            <a:r>
              <a:rPr lang="zh-TW" altLang="en-US" dirty="0" smtClean="0"/>
              <a:t>或</a:t>
            </a:r>
            <a:r>
              <a:rPr lang="zh-TW" altLang="en-US" dirty="0" smtClean="0">
                <a:latin typeface="+mj-ea"/>
                <a:ea typeface="+mj-ea"/>
              </a:rPr>
              <a:t>＊</a:t>
            </a:r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r>
              <a:rPr lang="en-US" altLang="zh-TW" dirty="0" smtClean="0"/>
              <a:t>000</a:t>
            </a:r>
            <a:r>
              <a:rPr lang="zh-TW" altLang="en-US" dirty="0" smtClean="0"/>
              <a:t>（全縣前３碼都是９０８可按</a:t>
            </a:r>
            <a:r>
              <a:rPr lang="zh-TW" altLang="en-US" dirty="0" smtClean="0">
                <a:latin typeface="+mj-ea"/>
                <a:ea typeface="+mj-ea"/>
              </a:rPr>
              <a:t>＊</a:t>
            </a:r>
            <a:r>
              <a:rPr lang="zh-TW" altLang="en-US" dirty="0" smtClean="0"/>
              <a:t>代替）</a:t>
            </a:r>
            <a:endParaRPr lang="en-US" altLang="zh-TW" dirty="0"/>
          </a:p>
          <a:p>
            <a:r>
              <a:rPr lang="zh-TW" altLang="en-US" dirty="0"/>
              <a:t>第三段三碼為校內各班級與各處室使用。</a:t>
            </a:r>
          </a:p>
        </p:txBody>
      </p:sp>
    </p:spTree>
    <p:extLst>
      <p:ext uri="{BB962C8B-B14F-4D97-AF65-F5344CB8AC3E}">
        <p14:creationId xmlns:p14="http://schemas.microsoft.com/office/powerpoint/2010/main" val="333210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資安部分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教育部全國國中小學資訊安全線上稽核</a:t>
            </a:r>
            <a:r>
              <a:rPr lang="zh-TW" altLang="en-US" dirty="0" smtClean="0"/>
              <a:t>系統 </a:t>
            </a:r>
            <a:r>
              <a:rPr lang="en-US" altLang="zh-TW" dirty="0" smtClean="0"/>
              <a:t>(</a:t>
            </a:r>
            <a:r>
              <a:rPr lang="en-US" altLang="zh-TW" dirty="0" smtClean="0">
                <a:hlinkClick r:id="rId2"/>
              </a:rPr>
              <a:t>https://isas.moe.edu.tw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今年試辦學校共</a:t>
            </a:r>
            <a:r>
              <a:rPr lang="en-US" altLang="zh-TW" dirty="0" smtClean="0"/>
              <a:t>86</a:t>
            </a:r>
            <a:r>
              <a:rPr lang="zh-TW" altLang="en-US" dirty="0" smtClean="0"/>
              <a:t>所，作業時間為</a:t>
            </a:r>
            <a:r>
              <a:rPr lang="en-US" altLang="zh-TW" dirty="0" smtClean="0"/>
              <a:t>4.1--6.30(</a:t>
            </a:r>
            <a:r>
              <a:rPr lang="zh-TW" altLang="en-US" dirty="0" smtClean="0"/>
              <a:t>和興、富山裁併校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12.1</a:t>
            </a:r>
            <a:r>
              <a:rPr lang="zh-TW" altLang="en-US" dirty="0" smtClean="0"/>
              <a:t>起下載</a:t>
            </a:r>
            <a:r>
              <a:rPr lang="en-US" altLang="zh-TW" dirty="0"/>
              <a:t>104</a:t>
            </a:r>
            <a:r>
              <a:rPr lang="zh-TW" altLang="en-US" dirty="0"/>
              <a:t>年度之學校評量報告書、總結報告書、統計</a:t>
            </a:r>
            <a:r>
              <a:rPr lang="zh-TW" altLang="en-US" dirty="0" smtClean="0"/>
              <a:t>分析。</a:t>
            </a:r>
            <a:endParaRPr lang="en-US" altLang="zh-TW" dirty="0" smtClean="0"/>
          </a:p>
          <a:p>
            <a:pPr lvl="1"/>
            <a:r>
              <a:rPr lang="zh-TW" altLang="en-US" dirty="0"/>
              <a:t>今年本縣為試辦，所以關於第九部分，個人資料保護法</a:t>
            </a:r>
            <a:r>
              <a:rPr lang="en-US" altLang="zh-TW" dirty="0"/>
              <a:t>(</a:t>
            </a:r>
            <a:r>
              <a:rPr lang="zh-TW" altLang="en-US" dirty="0"/>
              <a:t>題號</a:t>
            </a:r>
            <a:r>
              <a:rPr lang="en-US" altLang="zh-TW" dirty="0"/>
              <a:t>46-50)</a:t>
            </a:r>
            <a:r>
              <a:rPr lang="zh-TW" altLang="en-US" dirty="0"/>
              <a:t>不予評分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/>
              <a:t>明年全面</a:t>
            </a:r>
            <a:r>
              <a:rPr lang="zh-TW" altLang="en-US" dirty="0" smtClean="0"/>
              <a:t>實施</a:t>
            </a:r>
            <a:endParaRPr lang="en-US" altLang="zh-TW" dirty="0" smtClean="0"/>
          </a:p>
          <a:p>
            <a:pPr lvl="1"/>
            <a:r>
              <a:rPr lang="zh-TW" altLang="en-US" dirty="0"/>
              <a:t>今年到校稽核學校為</a:t>
            </a:r>
            <a:r>
              <a:rPr lang="zh-TW" altLang="en-US" dirty="0" smtClean="0"/>
              <a:t>：光榮、土城 、至誠 、共和 、</a:t>
            </a:r>
            <a:r>
              <a:rPr lang="zh-TW" altLang="en-US" dirty="0"/>
              <a:t>南豐國小</a:t>
            </a:r>
            <a:r>
              <a:rPr lang="zh-TW" altLang="en-US" dirty="0" smtClean="0"/>
              <a:t> 共五所</a:t>
            </a:r>
            <a:r>
              <a:rPr lang="en-US" altLang="zh-TW" dirty="0" smtClean="0"/>
              <a:t>(</a:t>
            </a:r>
            <a:r>
              <a:rPr lang="zh-TW" altLang="en-US" dirty="0" smtClean="0"/>
              <a:t>廣英併校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，將擇期到校。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7076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資安部分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網站程式弱點監測平台</a:t>
            </a:r>
            <a:r>
              <a:rPr lang="en-US" altLang="zh-TW" dirty="0" smtClean="0"/>
              <a:t>(</a:t>
            </a:r>
            <a:r>
              <a:rPr lang="en-US" altLang="zh-TW" dirty="0" smtClean="0">
                <a:hlinkClick r:id="rId2"/>
              </a:rPr>
              <a:t>http://ewavs.ntct.edu.tw</a:t>
            </a:r>
            <a:r>
              <a:rPr lang="en-US" altLang="zh-TW" dirty="0" smtClean="0"/>
              <a:t>)</a:t>
            </a:r>
            <a:r>
              <a:rPr lang="zh-TW" altLang="en-US" dirty="0" smtClean="0"/>
              <a:t>請半年進行一次檢測排程。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請檢視受測網站的正確性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管理人員變更，帳密事宜請與我聯絡。</a:t>
            </a:r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7770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資安部分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防洩漏個資檢測平台</a:t>
            </a:r>
            <a:r>
              <a:rPr lang="en-US" altLang="zh-TW" dirty="0" smtClean="0"/>
              <a:t>(</a:t>
            </a:r>
            <a:r>
              <a:rPr lang="en-US" altLang="zh-TW" dirty="0" smtClean="0">
                <a:hlinkClick r:id="rId2"/>
              </a:rPr>
              <a:t>http://pip.ntct.edu.tw/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請至少一年進行一次檢測排程。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請檢視受測網站的正確性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管理人員變更，帳密事宜請與我聯絡。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766277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線上研習平台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線上研習平台</a:t>
            </a:r>
            <a:r>
              <a:rPr lang="en-US" altLang="zh-TW" dirty="0" smtClean="0"/>
              <a:t>(</a:t>
            </a:r>
            <a:r>
              <a:rPr lang="en-US" altLang="zh-TW" dirty="0" smtClean="0">
                <a:hlinkClick r:id="rId2"/>
              </a:rPr>
              <a:t>http://elearn.ntct.edu.tw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預計五月開兩</a:t>
            </a:r>
            <a:r>
              <a:rPr lang="zh-TW" altLang="en-US" dirty="0"/>
              <a:t>門</a:t>
            </a:r>
            <a:r>
              <a:rPr lang="zh-TW" altLang="en-US" dirty="0" smtClean="0"/>
              <a:t>課程</a:t>
            </a:r>
            <a:r>
              <a:rPr lang="en-US" altLang="zh-TW" dirty="0" smtClean="0"/>
              <a:t>(</a:t>
            </a:r>
            <a:r>
              <a:rPr lang="zh-TW" altLang="en-US" dirty="0" smtClean="0"/>
              <a:t>各</a:t>
            </a:r>
            <a:r>
              <a:rPr lang="en-US" altLang="zh-TW" dirty="0" smtClean="0"/>
              <a:t>3</a:t>
            </a:r>
            <a:r>
              <a:rPr lang="zh-TW" altLang="en-US" dirty="0" smtClean="0"/>
              <a:t>小時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全縣國中小正式教師必修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預計</a:t>
            </a:r>
            <a:r>
              <a:rPr lang="en-US" altLang="zh-TW" dirty="0" smtClean="0"/>
              <a:t>11</a:t>
            </a:r>
            <a:r>
              <a:rPr lang="zh-TW" altLang="en-US" dirty="0" smtClean="0"/>
              <a:t>月下架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7563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5660" y="2533944"/>
            <a:ext cx="10018713" cy="984737"/>
          </a:xfrm>
        </p:spPr>
        <p:txBody>
          <a:bodyPr>
            <a:noAutofit/>
          </a:bodyPr>
          <a:lstStyle/>
          <a:p>
            <a:r>
              <a:rPr lang="zh-TW" altLang="en-US" sz="6000" dirty="0" smtClean="0"/>
              <a:t>簡報結束，請指教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7893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78570" y="305093"/>
            <a:ext cx="10802940" cy="6004267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每學年自行</a:t>
            </a:r>
            <a:r>
              <a:rPr lang="zh-TW" altLang="en-US" dirty="0"/>
              <a:t>辦理學生、家長、教師之資訊倫理宣導活動</a:t>
            </a:r>
            <a:r>
              <a:rPr lang="zh-TW" altLang="en-US" sz="2800" dirty="0">
                <a:solidFill>
                  <a:srgbClr val="FF0000"/>
                </a:solidFill>
              </a:rPr>
              <a:t>各</a:t>
            </a:r>
            <a:r>
              <a:rPr lang="zh-TW" altLang="en-US" sz="2800" dirty="0" smtClean="0">
                <a:solidFill>
                  <a:srgbClr val="FF0000"/>
                </a:solidFill>
              </a:rPr>
              <a:t>一場次</a:t>
            </a:r>
            <a:r>
              <a:rPr lang="zh-TW" altLang="en-US" dirty="0" smtClean="0"/>
              <a:t>辦理</a:t>
            </a:r>
            <a:r>
              <a:rPr lang="zh-TW" altLang="en-US" dirty="0"/>
              <a:t>（如資訊倫理、資訊安全、上網安全等議題），請上傳成果</a:t>
            </a:r>
            <a:r>
              <a:rPr lang="zh-TW" altLang="en-US" dirty="0" smtClean="0"/>
              <a:t>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教育處首頁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-&gt;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應用程式單一入口網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-&gt;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</a:rPr>
              <a:t>資訊教育成果填報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網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-&gt;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</a:rPr>
              <a:t>資訊倫理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宣導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altLang="zh-TW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dirty="0"/>
              <a:t>結合鄰近大專院校或民間團體等支援學校提升數位應用機會（如冬令營、夏令營、研習、電腦相關活動）之學校請活動後提供活動辦法、實施計畫等相關文件，以及數據彙整表</a:t>
            </a:r>
            <a:r>
              <a:rPr lang="en-US" altLang="zh-TW" dirty="0"/>
              <a:t>(</a:t>
            </a:r>
            <a:r>
              <a:rPr lang="zh-TW" altLang="en-US" dirty="0"/>
              <a:t>結合公私部門資源均可採計，但教育部資訊志工、數位學伴不納入計分</a:t>
            </a:r>
            <a:r>
              <a:rPr lang="en-US" altLang="zh-TW" dirty="0"/>
              <a:t>)</a:t>
            </a:r>
            <a:r>
              <a:rPr lang="zh-TW" altLang="en-US" dirty="0"/>
              <a:t>，上傳至縣網中心匯整</a:t>
            </a:r>
            <a:r>
              <a:rPr lang="zh-TW" altLang="en-US" dirty="0" smtClean="0"/>
              <a:t>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</a:rPr>
              <a:t>教育處首頁</a:t>
            </a:r>
            <a:r>
              <a:rPr lang="en-US" altLang="zh-TW" dirty="0">
                <a:solidFill>
                  <a:schemeClr val="accent6">
                    <a:lumMod val="75000"/>
                  </a:schemeClr>
                </a:solidFill>
              </a:rPr>
              <a:t>-&gt;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</a:rPr>
              <a:t>應用程式單一入口網</a:t>
            </a:r>
            <a:r>
              <a:rPr lang="en-US" altLang="zh-TW" dirty="0">
                <a:solidFill>
                  <a:schemeClr val="accent6">
                    <a:lumMod val="75000"/>
                  </a:schemeClr>
                </a:solidFill>
              </a:rPr>
              <a:t>-&gt;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</a:rPr>
              <a:t>資訊教育成果填報網</a:t>
            </a:r>
            <a:r>
              <a:rPr lang="en-US" altLang="zh-TW" dirty="0">
                <a:solidFill>
                  <a:schemeClr val="accent6">
                    <a:lumMod val="75000"/>
                  </a:schemeClr>
                </a:solidFill>
              </a:rPr>
              <a:t>-&gt;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</a:rPr>
              <a:t>資訊倫理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宣導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-&gt;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結合其他單位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9555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4309" y="282234"/>
            <a:ext cx="10018713" cy="984737"/>
          </a:xfrm>
        </p:spPr>
        <p:txBody>
          <a:bodyPr/>
          <a:lstStyle/>
          <a:p>
            <a:r>
              <a:rPr lang="zh-TW" altLang="en-US" dirty="0" smtClean="0"/>
              <a:t>教室網點要求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73196" y="1118382"/>
            <a:ext cx="10345740" cy="215089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國中</a:t>
            </a:r>
            <a:r>
              <a:rPr lang="zh-TW" altLang="en-US" dirty="0"/>
              <a:t>小學校之教室，電腦網路</a:t>
            </a:r>
            <a:r>
              <a:rPr lang="zh-TW" altLang="en-US" dirty="0" smtClean="0"/>
              <a:t>點</a:t>
            </a:r>
            <a:r>
              <a:rPr lang="en-US" altLang="zh-TW" dirty="0" smtClean="0"/>
              <a:t>(</a:t>
            </a:r>
            <a:r>
              <a:rPr lang="zh-TW" altLang="en-US" dirty="0" smtClean="0"/>
              <a:t>有線網路）必須配置</a:t>
            </a:r>
            <a:r>
              <a:rPr lang="en-US" altLang="zh-TW" dirty="0"/>
              <a:t>1</a:t>
            </a:r>
            <a:r>
              <a:rPr lang="zh-TW" altLang="en-US" dirty="0" smtClean="0"/>
              <a:t>點以上，</a:t>
            </a:r>
            <a:r>
              <a:rPr lang="zh-TW" altLang="en-US" dirty="0" smtClean="0">
                <a:solidFill>
                  <a:srgbClr val="FF0000"/>
                </a:solidFill>
              </a:rPr>
              <a:t>請網管老師回去轉達給校長應配合符合教育部規定。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>
                <a:solidFill>
                  <a:srgbClr val="FF0000"/>
                </a:solidFill>
              </a:rPr>
              <a:t>國中小學電腦教室電腦更新後，汰換下來之電腦，應優先派發至班級教室、專科教室，足夠之後才可發到行政處室，反正教學優先。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636710" y="3269274"/>
            <a:ext cx="10018713" cy="9847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b="1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mtClean="0"/>
              <a:t>資訊應用研習</a:t>
            </a:r>
            <a:endParaRPr lang="zh-TW" altLang="en-US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1636710" y="4254011"/>
            <a:ext cx="10018713" cy="1769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b="1" kern="1200" cap="none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b="1" kern="1200" cap="none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b="1" kern="1200" cap="none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b="1" kern="1200" cap="none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b="1" kern="1200" cap="none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2800" dirty="0" smtClean="0"/>
              <a:t>校長及教師資訊應用研習人數比例：研習校長及教師數</a:t>
            </a:r>
            <a:r>
              <a:rPr lang="en-US" altLang="zh-TW" sz="2800" dirty="0" smtClean="0"/>
              <a:t>/</a:t>
            </a:r>
            <a:r>
              <a:rPr lang="zh-TW" altLang="zh-TW" sz="2800" dirty="0" smtClean="0"/>
              <a:t>校長及教師數總人數</a:t>
            </a:r>
            <a:r>
              <a:rPr lang="en-US" altLang="zh-TW" sz="2800" dirty="0" smtClean="0"/>
              <a:t>(</a:t>
            </a:r>
            <a:r>
              <a:rPr lang="zh-TW" altLang="zh-TW" sz="2800" dirty="0" smtClean="0"/>
              <a:t>以研習</a:t>
            </a:r>
            <a:r>
              <a:rPr lang="en-US" altLang="zh-TW" sz="2800" dirty="0" smtClean="0"/>
              <a:t>6</a:t>
            </a:r>
            <a:r>
              <a:rPr lang="zh-TW" altLang="zh-TW" sz="2800" dirty="0" smtClean="0"/>
              <a:t>小時以上人數計算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，請各校各辦２場３小時校內資訊研習。</a:t>
            </a:r>
            <a:r>
              <a:rPr lang="zh-TW" altLang="en-US" sz="2800" dirty="0"/>
              <a:t>並登錄在全國教師在職進修網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 smtClean="0"/>
              <a:t>本年度我們準備了６小時線上研習，之後也可在線上研習平台研習。</a:t>
            </a:r>
            <a:endParaRPr lang="en-US" altLang="zh-TW" sz="2800" dirty="0"/>
          </a:p>
        </p:txBody>
      </p:sp>
    </p:spTree>
    <p:extLst>
      <p:ext uri="{BB962C8B-B14F-4D97-AF65-F5344CB8AC3E}">
        <p14:creationId xmlns:p14="http://schemas.microsoft.com/office/powerpoint/2010/main" val="155738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無線網路建置規畫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84310" y="1430215"/>
            <a:ext cx="10018713" cy="49248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 smtClean="0"/>
              <a:t>一、</a:t>
            </a:r>
            <a:r>
              <a:rPr lang="en-US" altLang="zh-TW" sz="3200" dirty="0" smtClean="0"/>
              <a:t>AP</a:t>
            </a:r>
            <a:r>
              <a:rPr lang="zh-TW" altLang="en-US" sz="3200" dirty="0" smtClean="0"/>
              <a:t>必須支援漫遊，漫遊的</a:t>
            </a:r>
            <a:r>
              <a:rPr lang="en-US" altLang="zh-TW" sz="3200" dirty="0" smtClean="0"/>
              <a:t>SSID</a:t>
            </a:r>
            <a:r>
              <a:rPr lang="zh-TW" altLang="en-US" sz="3200" dirty="0" smtClean="0"/>
              <a:t>由教育部統一為</a:t>
            </a:r>
            <a:endParaRPr lang="en-US" altLang="zh-TW" sz="3200" dirty="0" smtClean="0"/>
          </a:p>
          <a:p>
            <a:pPr marL="457200" indent="-457200">
              <a:buAutoNum type="arabicPeriod"/>
            </a:pPr>
            <a:r>
              <a:rPr lang="en-US" altLang="zh-TW" sz="3200" dirty="0" err="1" smtClean="0">
                <a:solidFill>
                  <a:srgbClr val="FF0000"/>
                </a:solidFill>
              </a:rPr>
              <a:t>TANetRoaming</a:t>
            </a:r>
            <a:r>
              <a:rPr lang="zh-TW" altLang="en-US" sz="3200" dirty="0" smtClean="0"/>
              <a:t>，支援</a:t>
            </a:r>
            <a:r>
              <a:rPr lang="en-US" altLang="zh-TW" sz="3200" dirty="0" smtClean="0"/>
              <a:t>WEB</a:t>
            </a:r>
            <a:r>
              <a:rPr lang="zh-TW" altLang="en-US" sz="3200" dirty="0" smtClean="0"/>
              <a:t>認證。</a:t>
            </a:r>
            <a:endParaRPr lang="en-US" altLang="zh-TW" sz="3200" dirty="0" smtClean="0"/>
          </a:p>
          <a:p>
            <a:pPr marL="457200" indent="-457200">
              <a:buAutoNum type="arabicPeriod"/>
            </a:pPr>
            <a:r>
              <a:rPr lang="en-US" altLang="zh-TW" sz="3200" dirty="0" err="1" smtClean="0">
                <a:solidFill>
                  <a:srgbClr val="FF0000"/>
                </a:solidFill>
              </a:rPr>
              <a:t>Eduroam</a:t>
            </a:r>
            <a:r>
              <a:rPr lang="zh-TW" altLang="en-US" sz="3200" dirty="0"/>
              <a:t>，</a:t>
            </a:r>
            <a:r>
              <a:rPr lang="zh-TW" altLang="en-US" sz="3200" dirty="0" smtClean="0"/>
              <a:t>支援</a:t>
            </a:r>
            <a:r>
              <a:rPr lang="en-US" altLang="zh-TW" sz="3200" dirty="0" smtClean="0"/>
              <a:t>802.1X</a:t>
            </a:r>
            <a:r>
              <a:rPr lang="zh-TW" altLang="en-US" sz="3200" dirty="0" smtClean="0"/>
              <a:t>認證（</a:t>
            </a:r>
            <a:r>
              <a:rPr lang="en-US" altLang="zh-TW" sz="3200" dirty="0" smtClean="0"/>
              <a:t>WPA2-Enterprise</a:t>
            </a:r>
            <a:r>
              <a:rPr lang="zh-TW" altLang="en-US" sz="3200" dirty="0" smtClean="0"/>
              <a:t>認證），提供國際教育機構漫遊用。</a:t>
            </a:r>
            <a:endParaRPr lang="en-US" altLang="zh-TW" sz="3200" dirty="0" smtClean="0"/>
          </a:p>
          <a:p>
            <a:pPr marL="457200" indent="-457200">
              <a:buAutoNum type="arabicPeriod"/>
            </a:pPr>
            <a:r>
              <a:rPr lang="zh-TW" altLang="en-US" sz="3200" dirty="0">
                <a:solidFill>
                  <a:srgbClr val="FF0000"/>
                </a:solidFill>
              </a:rPr>
              <a:t>因應</a:t>
            </a:r>
            <a:r>
              <a:rPr lang="zh-TW" altLang="en-US" sz="3200" dirty="0" smtClean="0">
                <a:solidFill>
                  <a:srgbClr val="FF0000"/>
                </a:solidFill>
              </a:rPr>
              <a:t>國際漫遊，</a:t>
            </a:r>
            <a:r>
              <a:rPr lang="zh-TW" altLang="en-US" sz="3200" dirty="0" smtClean="0"/>
              <a:t>漫遊</a:t>
            </a:r>
            <a:r>
              <a:rPr lang="zh-TW" altLang="en-US" sz="3200" dirty="0"/>
              <a:t>時帳號</a:t>
            </a:r>
            <a:r>
              <a:rPr lang="zh-TW" altLang="en-US" sz="3200" dirty="0" smtClean="0"/>
              <a:t>改　</a:t>
            </a:r>
            <a:r>
              <a:rPr lang="en-US" altLang="zh-TW" sz="3600" dirty="0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t0xxxx@ntct.edu.tw</a:t>
            </a:r>
            <a:r>
              <a:rPr lang="zh-TW" altLang="en-US" sz="3200" dirty="0" smtClean="0">
                <a:solidFill>
                  <a:srgbClr val="FF0000"/>
                </a:solidFill>
              </a:rPr>
              <a:t>。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pPr marL="806450" indent="-806450">
              <a:buNone/>
            </a:pPr>
            <a:r>
              <a:rPr lang="zh-TW" altLang="en-US" sz="3200" dirty="0" smtClean="0">
                <a:solidFill>
                  <a:srgbClr val="FF0000"/>
                </a:solidFill>
              </a:rPr>
              <a:t>二、尚未更新</a:t>
            </a:r>
            <a:r>
              <a:rPr lang="en-US" altLang="zh-TW" sz="3200" dirty="0" smtClean="0">
                <a:solidFill>
                  <a:srgbClr val="FF0000"/>
                </a:solidFill>
              </a:rPr>
              <a:t>AP</a:t>
            </a:r>
            <a:r>
              <a:rPr lang="zh-TW" altLang="en-US" sz="3200" dirty="0" smtClean="0">
                <a:solidFill>
                  <a:srgbClr val="FF0000"/>
                </a:solidFill>
              </a:rPr>
              <a:t>的學校</a:t>
            </a:r>
            <a:r>
              <a:rPr lang="zh-TW" altLang="en-US" sz="3200" dirty="0">
                <a:solidFill>
                  <a:srgbClr val="FF0000"/>
                </a:solidFill>
              </a:rPr>
              <a:t>，</a:t>
            </a:r>
            <a:r>
              <a:rPr lang="zh-TW" altLang="en-US" sz="3200" dirty="0" smtClean="0">
                <a:solidFill>
                  <a:srgbClr val="FF0000"/>
                </a:solidFill>
              </a:rPr>
              <a:t>舊有</a:t>
            </a:r>
            <a:r>
              <a:rPr lang="en-US" altLang="zh-TW" sz="3200" dirty="0" err="1" smtClean="0">
                <a:solidFill>
                  <a:srgbClr val="FF0000"/>
                </a:solidFill>
              </a:rPr>
              <a:t>Dlink</a:t>
            </a:r>
            <a:r>
              <a:rPr lang="en-US" altLang="zh-TW" sz="3200" dirty="0" smtClean="0">
                <a:solidFill>
                  <a:srgbClr val="FF0000"/>
                </a:solidFill>
              </a:rPr>
              <a:t> DWL3200</a:t>
            </a:r>
            <a:r>
              <a:rPr lang="zh-TW" altLang="en-US" sz="3200" dirty="0" smtClean="0">
                <a:solidFill>
                  <a:srgbClr val="FF0000"/>
                </a:solidFill>
              </a:rPr>
              <a:t>最少需有一支</a:t>
            </a:r>
            <a:r>
              <a:rPr lang="en-US" altLang="zh-TW" sz="3200" dirty="0" smtClean="0">
                <a:solidFill>
                  <a:srgbClr val="FF0000"/>
                </a:solidFill>
              </a:rPr>
              <a:t>AP</a:t>
            </a:r>
            <a:r>
              <a:rPr lang="zh-TW" altLang="en-US" sz="3200" dirty="0" smtClean="0">
                <a:solidFill>
                  <a:srgbClr val="FF0000"/>
                </a:solidFill>
              </a:rPr>
              <a:t>支援漫遊。</a:t>
            </a:r>
            <a:endParaRPr lang="en-US" altLang="zh-TW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3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81440" y="2888274"/>
            <a:ext cx="10018713" cy="984737"/>
          </a:xfrm>
        </p:spPr>
        <p:txBody>
          <a:bodyPr>
            <a:noAutofit/>
          </a:bodyPr>
          <a:lstStyle/>
          <a:p>
            <a:r>
              <a:rPr lang="zh-TW" altLang="en-US" sz="8800" dirty="0" smtClean="0"/>
              <a:t>資安部份</a:t>
            </a:r>
            <a:endParaRPr lang="zh-TW" altLang="en-US" sz="8800" dirty="0"/>
          </a:p>
        </p:txBody>
      </p:sp>
    </p:spTree>
    <p:extLst>
      <p:ext uri="{BB962C8B-B14F-4D97-AF65-F5344CB8AC3E}">
        <p14:creationId xmlns:p14="http://schemas.microsoft.com/office/powerpoint/2010/main" val="173504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12788" indent="-712788" fontAlgn="ctr"/>
            <a:r>
              <a:rPr lang="en-US" altLang="zh-TW" dirty="0" smtClean="0"/>
              <a:t>103</a:t>
            </a:r>
            <a:r>
              <a:rPr lang="zh-TW" altLang="en-US" dirty="0" smtClean="0"/>
              <a:t>年度網路</a:t>
            </a:r>
            <a:r>
              <a:rPr lang="zh-TW" altLang="en-US" dirty="0"/>
              <a:t>中心及連線學校資安事件緊急通報處理之效率及通報率。</a:t>
            </a:r>
            <a:endParaRPr lang="zh-TW" altLang="en-US" b="0" dirty="0">
              <a:solidFill>
                <a:srgbClr val="000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546682"/>
              </p:ext>
            </p:extLst>
          </p:nvPr>
        </p:nvGraphicFramePr>
        <p:xfrm>
          <a:off x="633457" y="1721611"/>
          <a:ext cx="11176470" cy="3940245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8705639"/>
                <a:gridCol w="1310975"/>
                <a:gridCol w="1159856"/>
              </a:tblGrid>
              <a:tr h="3999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24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</a:t>
                      </a:r>
                      <a:r>
                        <a:rPr lang="zh-TW" altLang="en-US" sz="24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網路中心及連線學校資安事件緊急通報處理之效率及通報率。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defTabSz="479425" fontAlgn="ctr"/>
                      <a:r>
                        <a:rPr lang="zh-TW" altLang="en-US" sz="2400" u="none" strike="noStrike" dirty="0">
                          <a:effectLst/>
                        </a:rPr>
                        <a:t>　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99900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altLang="zh-TW" sz="24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24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所屬之學校及單位</a:t>
                      </a:r>
                      <a:r>
                        <a:rPr lang="en-US" altLang="zh-TW" sz="24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4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altLang="zh-TW" sz="24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4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級資安事件通報</a:t>
                      </a:r>
                      <a:endParaRPr lang="zh-TW" altLang="en-US" sz="2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385</a:t>
                      </a:r>
                      <a:endParaRPr lang="en-US" altLang="zh-TW" sz="2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件</a:t>
                      </a:r>
                      <a:endParaRPr lang="zh-TW" altLang="en-US" sz="2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99900">
                <a:tc>
                  <a:txBody>
                    <a:bodyPr/>
                    <a:lstStyle/>
                    <a:p>
                      <a:pPr lvl="2" algn="l" fontAlgn="ctr"/>
                      <a:r>
                        <a:rPr lang="en-US" altLang="zh-TW" sz="24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(1)</a:t>
                      </a:r>
                      <a:r>
                        <a:rPr lang="zh-TW" altLang="en-US" sz="24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自行通報數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en-US" altLang="zh-TW" sz="2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</a:rPr>
                        <a:t>件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99900">
                <a:tc>
                  <a:txBody>
                    <a:bodyPr/>
                    <a:lstStyle/>
                    <a:p>
                      <a:pPr lvl="2" algn="l" fontAlgn="ctr"/>
                      <a:r>
                        <a:rPr lang="en-US" altLang="zh-TW" sz="24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  <a:r>
                        <a:rPr lang="zh-TW" altLang="en-US" sz="24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非自行通報數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376</a:t>
                      </a:r>
                      <a:endParaRPr lang="en-US" altLang="zh-TW" sz="2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</a:rPr>
                        <a:t>件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99900">
                <a:tc>
                  <a:txBody>
                    <a:bodyPr/>
                    <a:lstStyle/>
                    <a:p>
                      <a:pPr lvl="2" algn="l" fontAlgn="ctr"/>
                      <a:r>
                        <a:rPr lang="en-US" altLang="zh-TW" sz="24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(3)</a:t>
                      </a:r>
                      <a:r>
                        <a:rPr lang="zh-TW" altLang="en-US" sz="24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平均通報時數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0.84</a:t>
                      </a:r>
                      <a:endParaRPr lang="en-US" altLang="zh-TW" sz="2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</a:rPr>
                        <a:t>小時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99900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altLang="zh-TW" sz="24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sz="24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資安事件通報平均審核時數</a:t>
                      </a:r>
                      <a:endParaRPr lang="zh-TW" altLang="en-US" sz="2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2.90</a:t>
                      </a:r>
                      <a:endParaRPr lang="en-US" altLang="zh-TW" sz="2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小時</a:t>
                      </a:r>
                      <a:endParaRPr lang="zh-TW" altLang="en-US" sz="2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99900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altLang="zh-TW" sz="24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sz="24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資安事件平均處理時數</a:t>
                      </a:r>
                      <a:endParaRPr lang="zh-TW" altLang="en-US" sz="2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1.17</a:t>
                      </a:r>
                      <a:endParaRPr lang="en-US" altLang="zh-TW" sz="2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小時</a:t>
                      </a:r>
                      <a:endParaRPr lang="zh-TW" altLang="en-US" sz="2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999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24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</a:t>
                      </a:r>
                      <a:r>
                        <a:rPr lang="zh-TW" altLang="en-US" sz="24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網路中心配合本部資安政策。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24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716185">
                <a:tc>
                  <a:txBody>
                    <a:bodyPr/>
                    <a:lstStyle/>
                    <a:p>
                      <a:pPr marL="631825" lvl="1" indent="-174625" algn="l" fontAlgn="ctr"/>
                      <a:r>
                        <a:rPr lang="en-US" altLang="zh-TW" sz="24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24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資通安全通報應變平台之所屬學校及單位的聯絡相關資訊完整</a:t>
                      </a:r>
                      <a:r>
                        <a:rPr lang="zh-TW" altLang="en-US" sz="24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度</a:t>
                      </a:r>
                      <a:endParaRPr lang="en-US" altLang="zh-TW" sz="2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100%</a:t>
                      </a:r>
                      <a:endParaRPr lang="en-US" altLang="zh-TW" sz="2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49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0" dirty="0"/>
              <a:t>103</a:t>
            </a:r>
            <a:r>
              <a:rPr lang="zh-TW" altLang="en-US" b="0" dirty="0"/>
              <a:t>年度</a:t>
            </a:r>
            <a:r>
              <a:rPr lang="en-US" altLang="zh-TW" b="0" dirty="0"/>
              <a:t>_</a:t>
            </a:r>
            <a:r>
              <a:rPr lang="zh-TW" altLang="en-US" b="0" dirty="0"/>
              <a:t>縣市教育網路中心地方統合視導</a:t>
            </a:r>
            <a:r>
              <a:rPr lang="en-US" altLang="zh-TW" b="0" dirty="0"/>
              <a:t>(103/1/1 - 103/10/31)</a:t>
            </a:r>
            <a:r>
              <a:rPr lang="zh-TW" altLang="en-US" b="0" dirty="0"/>
              <a:t>，共八分：</a:t>
            </a:r>
            <a:r>
              <a:rPr lang="zh-TW" altLang="en-US" dirty="0"/>
              <a:t> 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974554"/>
              </p:ext>
            </p:extLst>
          </p:nvPr>
        </p:nvGraphicFramePr>
        <p:xfrm>
          <a:off x="838433" y="1455316"/>
          <a:ext cx="10201602" cy="521077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7929049"/>
                <a:gridCol w="1210236"/>
                <a:gridCol w="1062317"/>
              </a:tblGrid>
              <a:tr h="6438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>
                          <a:effectLst/>
                        </a:rPr>
                        <a:t>(1)</a:t>
                      </a:r>
                      <a:r>
                        <a:rPr lang="zh-TW" altLang="en-US" sz="2000" u="none" strike="noStrike" dirty="0">
                          <a:effectLst/>
                        </a:rPr>
                        <a:t>所屬學校資安事件年通報平均時效：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2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2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分數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37265">
                <a:tc>
                  <a:txBody>
                    <a:bodyPr/>
                    <a:lstStyle/>
                    <a:p>
                      <a:pPr lvl="1" algn="l" fontAlgn="ctr"/>
                      <a:r>
                        <a:rPr lang="zh-TW" altLang="en-US" sz="2000" u="none" strike="noStrike" dirty="0">
                          <a:effectLst/>
                        </a:rPr>
                        <a:t>轄下單位資安事件平均通報時數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2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0.84</a:t>
                      </a:r>
                      <a:endParaRPr lang="en-US" altLang="zh-TW" sz="2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小時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37265">
                <a:tc>
                  <a:txBody>
                    <a:bodyPr/>
                    <a:lstStyle/>
                    <a:p>
                      <a:pPr lvl="1" algn="l" fontAlgn="ctr"/>
                      <a:r>
                        <a:rPr lang="zh-TW" altLang="en-US" sz="2000" u="none" strike="noStrike" dirty="0">
                          <a:effectLst/>
                        </a:rPr>
                        <a:t>全國當年最佳之</a:t>
                      </a:r>
                      <a:r>
                        <a:rPr lang="en-US" altLang="zh-TW" sz="2000" u="none" strike="noStrike" dirty="0">
                          <a:effectLst/>
                        </a:rPr>
                        <a:t>8</a:t>
                      </a:r>
                      <a:r>
                        <a:rPr lang="zh-TW" altLang="en-US" sz="2000" u="none" strike="noStrike" dirty="0">
                          <a:effectLst/>
                        </a:rPr>
                        <a:t>個月平均時效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2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2.24</a:t>
                      </a:r>
                      <a:endParaRPr lang="en-US" altLang="zh-TW" sz="2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小時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37265">
                <a:tc>
                  <a:txBody>
                    <a:bodyPr/>
                    <a:lstStyle/>
                    <a:p>
                      <a:pPr lvl="1" algn="l" fontAlgn="ctr"/>
                      <a:r>
                        <a:rPr lang="zh-TW" altLang="en-US" sz="2000" u="none" strike="noStrike" dirty="0">
                          <a:effectLst/>
                        </a:rPr>
                        <a:t>全國年通報平均時效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2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2.75</a:t>
                      </a:r>
                      <a:endParaRPr lang="en-US" altLang="zh-TW" sz="2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小時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372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>
                          <a:effectLst/>
                        </a:rPr>
                        <a:t>(2)</a:t>
                      </a:r>
                      <a:r>
                        <a:rPr lang="zh-TW" altLang="en-US" sz="2000" u="none" strike="noStrike">
                          <a:effectLst/>
                        </a:rPr>
                        <a:t>本部辦理之教育體系資安通報演練時效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37265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altLang="zh-TW" sz="2000" u="none" strike="noStrike" dirty="0">
                          <a:effectLst/>
                        </a:rPr>
                        <a:t>A. </a:t>
                      </a:r>
                      <a:r>
                        <a:rPr lang="zh-TW" altLang="en-US" sz="2000" u="none" strike="noStrike" dirty="0">
                          <a:effectLst/>
                        </a:rPr>
                        <a:t>所屬學校聯絡人資料檢視更新率：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2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2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分數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37265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altLang="zh-TW" sz="2000" u="none" strike="noStrike" dirty="0">
                          <a:effectLst/>
                        </a:rPr>
                        <a:t>B. </a:t>
                      </a:r>
                      <a:r>
                        <a:rPr lang="zh-TW" altLang="en-US" sz="2000" u="none" strike="noStrike" dirty="0">
                          <a:effectLst/>
                        </a:rPr>
                        <a:t>演練之通報作業，平均通報時效：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2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2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分數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37265">
                <a:tc>
                  <a:txBody>
                    <a:bodyPr/>
                    <a:lstStyle/>
                    <a:p>
                      <a:pPr lvl="2" algn="l" fontAlgn="ctr"/>
                      <a:r>
                        <a:rPr lang="zh-TW" altLang="en-US" sz="2000" u="none" strike="noStrike" dirty="0">
                          <a:effectLst/>
                        </a:rPr>
                        <a:t>所屬學校皆完成聯絡人資料更新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200" b="1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100%</a:t>
                      </a:r>
                      <a:endParaRPr lang="en-US" altLang="zh-TW" sz="2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37265">
                <a:tc>
                  <a:txBody>
                    <a:bodyPr/>
                    <a:lstStyle/>
                    <a:p>
                      <a:pPr lvl="2" algn="l" fontAlgn="ctr"/>
                      <a:r>
                        <a:rPr lang="zh-TW" altLang="en-US" sz="2000" u="none" strike="noStrike" dirty="0">
                          <a:effectLst/>
                        </a:rPr>
                        <a:t>所屬學校皆完成演練之通報作業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200" b="1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100%</a:t>
                      </a:r>
                      <a:endParaRPr lang="en-US" altLang="zh-TW" sz="2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37265">
                <a:tc>
                  <a:txBody>
                    <a:bodyPr/>
                    <a:lstStyle/>
                    <a:p>
                      <a:pPr lvl="2" algn="l" fontAlgn="ctr"/>
                      <a:r>
                        <a:rPr lang="zh-TW" altLang="en-US" sz="2000" u="none" strike="noStrike" dirty="0">
                          <a:effectLst/>
                        </a:rPr>
                        <a:t>通報演練平均通報時效</a:t>
                      </a:r>
                      <a:r>
                        <a:rPr lang="en-US" altLang="zh-TW" sz="2000" u="none" strike="noStrike" dirty="0">
                          <a:effectLst/>
                        </a:rPr>
                        <a:t>(</a:t>
                      </a:r>
                      <a:r>
                        <a:rPr lang="zh-TW" altLang="en-US" sz="2000" u="none" strike="noStrike" dirty="0">
                          <a:effectLst/>
                        </a:rPr>
                        <a:t>時</a:t>
                      </a:r>
                      <a:r>
                        <a:rPr lang="en-US" altLang="zh-TW" sz="2000" u="none" strike="noStrike" dirty="0">
                          <a:effectLst/>
                        </a:rPr>
                        <a:t>)</a:t>
                      </a:r>
                      <a:endParaRPr lang="en-US" altLang="zh-TW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2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0.61</a:t>
                      </a:r>
                      <a:endParaRPr lang="en-US" altLang="zh-TW" sz="2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小時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42924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>
                          <a:effectLst/>
                        </a:rPr>
                        <a:t>(3)EWA</a:t>
                      </a:r>
                      <a:r>
                        <a:rPr lang="zh-TW" altLang="en-US" sz="2000" u="none" strike="noStrike" dirty="0">
                          <a:effectLst/>
                        </a:rPr>
                        <a:t>回復及自行通報資安事件之通報率：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2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2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分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37265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altLang="zh-TW" sz="2000" u="none" strike="noStrike" dirty="0">
                          <a:effectLst/>
                        </a:rPr>
                        <a:t>EWA</a:t>
                      </a:r>
                      <a:r>
                        <a:rPr lang="zh-TW" altLang="en-US" sz="2000" u="none" strike="noStrike" dirty="0">
                          <a:effectLst/>
                        </a:rPr>
                        <a:t>預警事件單總數量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2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en-US" altLang="zh-TW" sz="2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件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37265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altLang="zh-TW" sz="2000" u="none" strike="noStrike" dirty="0">
                          <a:effectLst/>
                        </a:rPr>
                        <a:t>EWA</a:t>
                      </a:r>
                      <a:r>
                        <a:rPr lang="zh-TW" altLang="en-US" sz="2000" u="none" strike="noStrike" dirty="0">
                          <a:effectLst/>
                        </a:rPr>
                        <a:t>回復完成數量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2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en-US" altLang="zh-TW" sz="2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件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  <a:tr h="337265">
                <a:tc>
                  <a:txBody>
                    <a:bodyPr/>
                    <a:lstStyle/>
                    <a:p>
                      <a:pPr lvl="1" algn="l" fontAlgn="ctr"/>
                      <a:r>
                        <a:rPr lang="zh-TW" altLang="en-US" sz="2000" u="none" strike="noStrike" dirty="0">
                          <a:effectLst/>
                        </a:rPr>
                        <a:t>自行通報數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2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en-US" altLang="zh-TW" sz="2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件</a:t>
                      </a:r>
                      <a:endParaRPr lang="zh-TW" altLang="en-US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97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27160" y="228601"/>
            <a:ext cx="10018713" cy="6858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資安事件統計－</a:t>
            </a:r>
            <a:r>
              <a:rPr lang="zh-TW" altLang="en-US" dirty="0"/>
              <a:t>資安事件</a:t>
            </a:r>
            <a:r>
              <a:rPr lang="zh-TW" altLang="en-US" dirty="0" smtClean="0"/>
              <a:t>數</a:t>
            </a:r>
            <a:r>
              <a:rPr lang="en-US" altLang="zh-TW" sz="2700" dirty="0" smtClean="0"/>
              <a:t>1/1</a:t>
            </a:r>
            <a:r>
              <a:rPr lang="zh-TW" altLang="en-US" sz="2700" dirty="0" smtClean="0"/>
              <a:t>至</a:t>
            </a:r>
            <a:r>
              <a:rPr lang="en-US" altLang="zh-TW" sz="2700" dirty="0" smtClean="0"/>
              <a:t>3</a:t>
            </a:r>
            <a:r>
              <a:rPr lang="zh-TW" altLang="en-US" sz="2700" dirty="0" smtClean="0"/>
              <a:t>／</a:t>
            </a:r>
            <a:r>
              <a:rPr lang="en-US" altLang="zh-TW" sz="2700" dirty="0" smtClean="0"/>
              <a:t>31</a:t>
            </a:r>
            <a:r>
              <a:rPr lang="zh-TW" altLang="en-US" sz="2700" dirty="0" smtClean="0"/>
              <a:t>止共３</a:t>
            </a:r>
            <a:r>
              <a:rPr lang="en-US" altLang="zh-TW" sz="2700" dirty="0" smtClean="0"/>
              <a:t>0</a:t>
            </a:r>
            <a:r>
              <a:rPr lang="zh-TW" altLang="en-US" sz="2700" dirty="0" smtClean="0"/>
              <a:t>件</a:t>
            </a:r>
            <a:endParaRPr lang="zh-TW" altLang="en-US" sz="2700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852894"/>
              </p:ext>
            </p:extLst>
          </p:nvPr>
        </p:nvGraphicFramePr>
        <p:xfrm>
          <a:off x="150021" y="1116107"/>
          <a:ext cx="12041979" cy="5595803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996265"/>
                <a:gridCol w="1078626"/>
                <a:gridCol w="1078626"/>
                <a:gridCol w="1078626"/>
                <a:gridCol w="869341"/>
                <a:gridCol w="1774904"/>
                <a:gridCol w="1098750"/>
                <a:gridCol w="1098750"/>
                <a:gridCol w="1098750"/>
                <a:gridCol w="869341"/>
              </a:tblGrid>
              <a:tr h="70125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 dirty="0">
                          <a:effectLst/>
                        </a:rPr>
                        <a:t>連線單位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 dirty="0">
                          <a:effectLst/>
                        </a:rPr>
                        <a:t>平均通報處理時間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>
                          <a:effectLst/>
                        </a:rPr>
                        <a:t>平均應變處理時間</a:t>
                      </a:r>
                      <a:endParaRPr lang="zh-TW" altLang="en-US" sz="1600" b="1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 dirty="0">
                          <a:effectLst/>
                        </a:rPr>
                        <a:t>平均全部處理時間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 dirty="0">
                          <a:effectLst/>
                        </a:rPr>
                        <a:t>資安事件數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 dirty="0">
                          <a:effectLst/>
                        </a:rPr>
                        <a:t>連線單位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 dirty="0">
                          <a:effectLst/>
                        </a:rPr>
                        <a:t>平均通報處理時間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 dirty="0">
                          <a:effectLst/>
                        </a:rPr>
                        <a:t>平均應變處理時間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>
                          <a:effectLst/>
                        </a:rPr>
                        <a:t>平均全部處理時間</a:t>
                      </a:r>
                      <a:endParaRPr lang="zh-TW" altLang="en-US" sz="1600" b="1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>
                          <a:effectLst/>
                        </a:rPr>
                        <a:t>資安事件數</a:t>
                      </a:r>
                      <a:endParaRPr lang="zh-TW" altLang="en-US" sz="1600" b="1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39664">
                <a:tc>
                  <a:txBody>
                    <a:bodyPr/>
                    <a:lstStyle/>
                    <a:p>
                      <a:pPr marL="93663" indent="0" algn="l" fontAlgn="ctr"/>
                      <a:r>
                        <a:rPr lang="zh-TW" altLang="en-US" sz="1600" u="none" strike="noStrike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新興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國民小學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00:49:22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00:49:22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碧峰國民小學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00:24:34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00:24:34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</a:tr>
              <a:tr h="339664">
                <a:tc>
                  <a:txBody>
                    <a:bodyPr/>
                    <a:lstStyle/>
                    <a:p>
                      <a:pPr marL="93663" indent="0" algn="l" fontAlgn="ctr"/>
                      <a:r>
                        <a:rPr lang="zh-TW" altLang="en-US" sz="1600" u="none" strike="noStrike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私立普台國民小學</a:t>
                      </a:r>
                      <a:endParaRPr lang="zh-TW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00:13:21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00:13:21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新豐國民小學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00:22:43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00:22:43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</a:tr>
              <a:tr h="339664">
                <a:tc>
                  <a:txBody>
                    <a:bodyPr/>
                    <a:lstStyle/>
                    <a:p>
                      <a:pPr marL="93663" indent="0" algn="l" fontAlgn="ctr"/>
                      <a:r>
                        <a:rPr lang="zh-TW" altLang="en-US" sz="1600" u="none" strike="noStrike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民和國民中學</a:t>
                      </a:r>
                      <a:endParaRPr lang="zh-TW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01:13:05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01:13:05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南崗國民中學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00:41:42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00:41:42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</a:tr>
              <a:tr h="3396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北梅國民中學</a:t>
                      </a:r>
                      <a:endParaRPr lang="zh-TW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00:10:29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00:10:29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竹山國民中學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00:55:08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00:55:08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</a:tr>
              <a:tr h="3396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萬豐國民小學</a:t>
                      </a:r>
                      <a:endParaRPr lang="zh-TW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00:12:24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00:12:24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法治國民小學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00:20:53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00:20:53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</a:tr>
              <a:tr h="3396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新鄉國民小學</a:t>
                      </a:r>
                      <a:endParaRPr lang="zh-TW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00:27:24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00:27:24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信義國民小學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00:16:16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00:16:16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</a:tr>
              <a:tr h="3396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東光國民小學</a:t>
                      </a:r>
                      <a:endParaRPr lang="zh-TW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03:03:14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03:03:14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魚池國民小學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00:13:50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00:13:50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</a:tr>
              <a:tr h="3396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新街國民小學</a:t>
                      </a:r>
                      <a:endParaRPr lang="zh-TW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00:16:35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00:16:35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竹山國民小學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00:45:38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00:45:38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</a:tr>
              <a:tr h="3396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南投國民小學</a:t>
                      </a:r>
                      <a:endParaRPr lang="zh-TW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00:16:12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00:16:12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埔里國民小學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00:09:43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00:09:43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</a:tr>
              <a:tr h="3396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名間國民中學</a:t>
                      </a:r>
                      <a:endParaRPr lang="zh-TW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00:34:01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00:34:01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私立弘明實驗高中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01:16:57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01:16:57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</a:tr>
              <a:tr h="3396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南投高級商業職業學校</a:t>
                      </a:r>
                      <a:endParaRPr lang="zh-TW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00:13:35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00:13:35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同富國民中學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01:18:59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01:18:59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</a:tr>
              <a:tr h="3396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親愛國民小學</a:t>
                      </a:r>
                      <a:endParaRPr lang="zh-TW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00:15:16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00:15:16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魚池國民中學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00:23:06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00:23:06 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</a:tr>
              <a:tr h="3396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爽文國民小學</a:t>
                      </a:r>
                      <a:endParaRPr lang="zh-TW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00:25:39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00:00:00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00:25:39 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01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弱掃及防洩漏個資檢測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網站弱點掃描每年一次，請</a:t>
            </a:r>
            <a:r>
              <a:rPr lang="zh-TW" altLang="en-US" sz="3200" dirty="0" smtClean="0"/>
              <a:t>自行檢查申請</a:t>
            </a:r>
            <a:r>
              <a:rPr lang="zh-TW" altLang="en-US" sz="3200" dirty="0"/>
              <a:t/>
            </a:r>
            <a:br>
              <a:rPr lang="zh-TW" altLang="en-US" sz="3200" dirty="0"/>
            </a:br>
            <a:r>
              <a:rPr lang="en-US" altLang="zh-TW" sz="3200" dirty="0">
                <a:hlinkClick r:id="rId2"/>
              </a:rPr>
              <a:t>http://ewavs.ntct.edu.tw</a:t>
            </a:r>
            <a:r>
              <a:rPr lang="en-US" altLang="zh-TW" sz="3200" dirty="0" smtClean="0">
                <a:hlinkClick r:id="rId2"/>
              </a:rPr>
              <a:t>/</a:t>
            </a:r>
            <a:endParaRPr lang="en-US" altLang="zh-TW" sz="3200" dirty="0" smtClean="0"/>
          </a:p>
          <a:p>
            <a:r>
              <a:rPr lang="zh-TW" altLang="en-US" sz="3200" dirty="0"/>
              <a:t>每年需向縣網申請學校網站「防洩漏個資檢測服務」至少２次，網址：</a:t>
            </a:r>
            <a:r>
              <a:rPr lang="en-US" altLang="zh-TW" sz="3200" dirty="0">
                <a:hlinkClick r:id="rId3"/>
              </a:rPr>
              <a:t>http://pip.ntct.edu.tw</a:t>
            </a:r>
            <a:r>
              <a:rPr lang="en-US" altLang="zh-TW" sz="3200" dirty="0" smtClean="0">
                <a:hlinkClick r:id="rId3"/>
              </a:rPr>
              <a:t>/</a:t>
            </a:r>
            <a:endParaRPr lang="en-US" altLang="zh-TW" sz="3200" dirty="0" smtClean="0"/>
          </a:p>
          <a:p>
            <a:endParaRPr lang="en-US" altLang="zh-TW" sz="3200" dirty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8995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機器人">
  <a:themeElements>
    <a:clrScheme name="機器人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機器人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機器人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TC103457496[[fn=視差]]</Template>
  <TotalTime>6203</TotalTime>
  <Words>1343</Words>
  <Application>Microsoft Office PowerPoint</Application>
  <PresentationFormat>自訂</PresentationFormat>
  <Paragraphs>262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機器人</vt:lpstr>
      <vt:lpstr>南投縣教育網路中心 工作報告</vt:lpstr>
      <vt:lpstr>PowerPoint 簡報</vt:lpstr>
      <vt:lpstr>教室網點要求</vt:lpstr>
      <vt:lpstr>無線網路建置規畫</vt:lpstr>
      <vt:lpstr>資安部份</vt:lpstr>
      <vt:lpstr>103年度網路中心及連線學校資安事件緊急通報處理之效率及通報率。</vt:lpstr>
      <vt:lpstr>103年度_縣市教育網路中心地方統合視導(103/1/1 - 103/10/31)，共八分： </vt:lpstr>
      <vt:lpstr>資安事件統計－資安事件數1/1至3／31止共３0件</vt:lpstr>
      <vt:lpstr>弱掃及防洩漏個資檢測</vt:lpstr>
      <vt:lpstr>OPENID應用情況</vt:lpstr>
      <vt:lpstr>VOIP編碼</vt:lpstr>
      <vt:lpstr>資安部分</vt:lpstr>
      <vt:lpstr>資安部分</vt:lpstr>
      <vt:lpstr>資安部分</vt:lpstr>
      <vt:lpstr>線上研習平台 </vt:lpstr>
      <vt:lpstr>簡報結束，請指教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南投縣教育網路中心 工作報告</dc:title>
  <dc:creator>王登儀</dc:creator>
  <cp:lastModifiedBy>kyt</cp:lastModifiedBy>
  <cp:revision>80</cp:revision>
  <dcterms:created xsi:type="dcterms:W3CDTF">2013-09-04T01:08:02Z</dcterms:created>
  <dcterms:modified xsi:type="dcterms:W3CDTF">2015-04-07T08:22:30Z</dcterms:modified>
</cp:coreProperties>
</file>